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258" r:id="rId2"/>
    <p:sldId id="259" r:id="rId3"/>
    <p:sldId id="260" r:id="rId4"/>
    <p:sldId id="292" r:id="rId5"/>
    <p:sldId id="261" r:id="rId6"/>
    <p:sldId id="290" r:id="rId7"/>
    <p:sldId id="293"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91" r:id="rId29"/>
    <p:sldId id="283" r:id="rId30"/>
    <p:sldId id="284" r:id="rId31"/>
    <p:sldId id="285" r:id="rId32"/>
    <p:sldId id="286" r:id="rId33"/>
    <p:sldId id="287" r:id="rId34"/>
    <p:sldId id="294"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4"/>
    <p:restoredTop sz="86590" autoAdjust="0"/>
  </p:normalViewPr>
  <p:slideViewPr>
    <p:cSldViewPr>
      <p:cViewPr varScale="1">
        <p:scale>
          <a:sx n="82" d="100"/>
          <a:sy n="82" d="100"/>
        </p:scale>
        <p:origin x="168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1BC5BEE-653F-40F0-983E-A02798D978EF}" type="datetimeFigureOut">
              <a:rPr lang="en-US" smtClean="0"/>
              <a:t>10/21/17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D6A5CC0-3E6E-49CA-A9C7-81C49099C364}" type="slidenum">
              <a:rPr lang="en-US" smtClean="0"/>
              <a:t>‹#›</a:t>
            </a:fld>
            <a:endParaRPr lang="en-US"/>
          </a:p>
        </p:txBody>
      </p:sp>
    </p:spTree>
    <p:extLst>
      <p:ext uri="{BB962C8B-B14F-4D97-AF65-F5344CB8AC3E}">
        <p14:creationId xmlns:p14="http://schemas.microsoft.com/office/powerpoint/2010/main" val="1057678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5E72B55-BF2E-4EAD-9694-9F9B7FA15EF0}" type="datetimeFigureOut">
              <a:rPr lang="en-US" smtClean="0"/>
              <a:t>10/21/17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3E0BFBE-A573-48AC-8E98-AF722A952524}" type="slidenum">
              <a:rPr lang="en-US" smtClean="0"/>
              <a:t>‹#›</a:t>
            </a:fld>
            <a:endParaRPr lang="en-US"/>
          </a:p>
        </p:txBody>
      </p:sp>
    </p:spTree>
    <p:extLst>
      <p:ext uri="{BB962C8B-B14F-4D97-AF65-F5344CB8AC3E}">
        <p14:creationId xmlns:p14="http://schemas.microsoft.com/office/powerpoint/2010/main" val="4122019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AIAI Grant UDL Example ~ Towson University </a:t>
            </a:r>
          </a:p>
          <a:p>
            <a:r>
              <a:rPr lang="en-US" sz="1200" kern="1200" dirty="0" smtClean="0">
                <a:solidFill>
                  <a:schemeClr val="tx1"/>
                </a:solidFill>
                <a:effectLst/>
                <a:latin typeface="+mn-lt"/>
                <a:ea typeface="+mn-ea"/>
                <a:cs typeface="+mn-cs"/>
              </a:rPr>
              <a:t>Title: </a:t>
            </a:r>
            <a:r>
              <a:rPr lang="en-US" sz="1200" kern="1200" dirty="0" err="1" smtClean="0">
                <a:solidFill>
                  <a:schemeClr val="tx1"/>
                </a:solidFill>
                <a:effectLst/>
                <a:latin typeface="+mn-lt"/>
                <a:ea typeface="+mn-ea"/>
                <a:cs typeface="+mn-cs"/>
              </a:rPr>
              <a:t>PersonCenteredPlanning</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Faculty Developer: Amy </a:t>
            </a:r>
            <a:r>
              <a:rPr lang="en-US" sz="1200" kern="1200" dirty="0" err="1" smtClean="0">
                <a:solidFill>
                  <a:schemeClr val="tx1"/>
                </a:solidFill>
                <a:effectLst/>
                <a:latin typeface="+mn-lt"/>
                <a:ea typeface="+mn-ea"/>
                <a:cs typeface="+mn-cs"/>
              </a:rPr>
              <a:t>Dwyre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Course/Program or Department: University</a:t>
            </a:r>
            <a:r>
              <a:rPr lang="en-US" sz="1200" kern="1200" baseline="0" dirty="0" smtClean="0">
                <a:solidFill>
                  <a:schemeClr val="tx1"/>
                </a:solidFill>
                <a:effectLst/>
                <a:latin typeface="+mn-lt"/>
                <a:ea typeface="+mn-ea"/>
                <a:cs typeface="+mn-cs"/>
              </a:rPr>
              <a:t> of Maryland College Park</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Notes: 1 file</a:t>
            </a:r>
          </a:p>
          <a:p>
            <a:endParaRPr lang="en-US" dirty="0" smtClean="0"/>
          </a:p>
        </p:txBody>
      </p:sp>
      <p:sp>
        <p:nvSpPr>
          <p:cNvPr id="4" name="Slide Number Placeholder 3"/>
          <p:cNvSpPr>
            <a:spLocks noGrp="1"/>
          </p:cNvSpPr>
          <p:nvPr>
            <p:ph type="sldNum" sz="quarter" idx="10"/>
          </p:nvPr>
        </p:nvSpPr>
        <p:spPr/>
        <p:txBody>
          <a:bodyPr/>
          <a:lstStyle/>
          <a:p>
            <a:fld id="{EF1C3727-4235-DC4E-A47E-81B415D6A6AE}" type="slidenum">
              <a:rPr lang="en-US" smtClean="0"/>
              <a:pPr/>
              <a:t>1</a:t>
            </a:fld>
            <a:endParaRPr lang="en-US" dirty="0"/>
          </a:p>
        </p:txBody>
      </p:sp>
      <p:sp>
        <p:nvSpPr>
          <p:cNvPr id="5" name="Footer Placeholder 4"/>
          <p:cNvSpPr>
            <a:spLocks noGrp="1"/>
          </p:cNvSpPr>
          <p:nvPr>
            <p:ph type="ftr" sz="quarter" idx="11"/>
          </p:nvPr>
        </p:nvSpPr>
        <p:spPr/>
        <p:txBody>
          <a:bodyPr/>
          <a:lstStyle/>
          <a:p>
            <a:r>
              <a:rPr lang="en-US" smtClean="0"/>
              <a:t>Way to Work – Webinar 01</a:t>
            </a:r>
            <a:endParaRPr lang="en-US" dirty="0"/>
          </a:p>
        </p:txBody>
      </p:sp>
      <p:sp>
        <p:nvSpPr>
          <p:cNvPr id="9" name="Slide Image Placeholder 8"/>
          <p:cNvSpPr>
            <a:spLocks noGrp="1" noRot="1" noChangeAspect="1"/>
          </p:cNvSpPr>
          <p:nvPr>
            <p:ph type="sldImg"/>
          </p:nvPr>
        </p:nvSpPr>
        <p:spPr>
          <a:xfrm>
            <a:off x="939800" y="714375"/>
            <a:ext cx="2560638" cy="1919288"/>
          </a:xfrm>
        </p:spPr>
      </p:sp>
    </p:spTree>
    <p:extLst>
      <p:ext uri="{BB962C8B-B14F-4D97-AF65-F5344CB8AC3E}">
        <p14:creationId xmlns:p14="http://schemas.microsoft.com/office/powerpoint/2010/main" val="24947078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92246-00FB-4DE8-9980-166549B086A1}" type="slidenum">
              <a:rPr lang="en-US" smtClean="0"/>
              <a:t>10</a:t>
            </a:fld>
            <a:endParaRPr lang="en-US"/>
          </a:p>
        </p:txBody>
      </p:sp>
    </p:spTree>
    <p:extLst>
      <p:ext uri="{BB962C8B-B14F-4D97-AF65-F5344CB8AC3E}">
        <p14:creationId xmlns:p14="http://schemas.microsoft.com/office/powerpoint/2010/main" val="2522182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92246-00FB-4DE8-9980-166549B086A1}" type="slidenum">
              <a:rPr lang="en-US" smtClean="0"/>
              <a:t>11</a:t>
            </a:fld>
            <a:endParaRPr lang="en-US"/>
          </a:p>
        </p:txBody>
      </p:sp>
    </p:spTree>
    <p:extLst>
      <p:ext uri="{BB962C8B-B14F-4D97-AF65-F5344CB8AC3E}">
        <p14:creationId xmlns:p14="http://schemas.microsoft.com/office/powerpoint/2010/main" val="32509040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92246-00FB-4DE8-9980-166549B086A1}" type="slidenum">
              <a:rPr lang="en-US" smtClean="0"/>
              <a:t>12</a:t>
            </a:fld>
            <a:endParaRPr lang="en-US"/>
          </a:p>
        </p:txBody>
      </p:sp>
    </p:spTree>
    <p:extLst>
      <p:ext uri="{BB962C8B-B14F-4D97-AF65-F5344CB8AC3E}">
        <p14:creationId xmlns:p14="http://schemas.microsoft.com/office/powerpoint/2010/main" val="27912666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92246-00FB-4DE8-9980-166549B086A1}" type="slidenum">
              <a:rPr lang="en-US" smtClean="0"/>
              <a:t>13</a:t>
            </a:fld>
            <a:endParaRPr lang="en-US"/>
          </a:p>
        </p:txBody>
      </p:sp>
    </p:spTree>
    <p:extLst>
      <p:ext uri="{BB962C8B-B14F-4D97-AF65-F5344CB8AC3E}">
        <p14:creationId xmlns:p14="http://schemas.microsoft.com/office/powerpoint/2010/main" val="10758739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92246-00FB-4DE8-9980-166549B086A1}" type="slidenum">
              <a:rPr lang="en-US" smtClean="0"/>
              <a:t>14</a:t>
            </a:fld>
            <a:endParaRPr lang="en-US"/>
          </a:p>
        </p:txBody>
      </p:sp>
    </p:spTree>
    <p:extLst>
      <p:ext uri="{BB962C8B-B14F-4D97-AF65-F5344CB8AC3E}">
        <p14:creationId xmlns:p14="http://schemas.microsoft.com/office/powerpoint/2010/main" val="42487237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92246-00FB-4DE8-9980-166549B086A1}" type="slidenum">
              <a:rPr lang="en-US" smtClean="0"/>
              <a:t>15</a:t>
            </a:fld>
            <a:endParaRPr lang="en-US"/>
          </a:p>
        </p:txBody>
      </p:sp>
    </p:spTree>
    <p:extLst>
      <p:ext uri="{BB962C8B-B14F-4D97-AF65-F5344CB8AC3E}">
        <p14:creationId xmlns:p14="http://schemas.microsoft.com/office/powerpoint/2010/main" val="2218537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92246-00FB-4DE8-9980-166549B086A1}" type="slidenum">
              <a:rPr lang="en-US" smtClean="0"/>
              <a:t>16</a:t>
            </a:fld>
            <a:endParaRPr lang="en-US"/>
          </a:p>
        </p:txBody>
      </p:sp>
    </p:spTree>
    <p:extLst>
      <p:ext uri="{BB962C8B-B14F-4D97-AF65-F5344CB8AC3E}">
        <p14:creationId xmlns:p14="http://schemas.microsoft.com/office/powerpoint/2010/main" val="28202900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92246-00FB-4DE8-9980-166549B086A1}" type="slidenum">
              <a:rPr lang="en-US" smtClean="0"/>
              <a:t>17</a:t>
            </a:fld>
            <a:endParaRPr lang="en-US"/>
          </a:p>
        </p:txBody>
      </p:sp>
    </p:spTree>
    <p:extLst>
      <p:ext uri="{BB962C8B-B14F-4D97-AF65-F5344CB8AC3E}">
        <p14:creationId xmlns:p14="http://schemas.microsoft.com/office/powerpoint/2010/main" val="10596465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92246-00FB-4DE8-9980-166549B086A1}" type="slidenum">
              <a:rPr lang="en-US" smtClean="0"/>
              <a:t>18</a:t>
            </a:fld>
            <a:endParaRPr lang="en-US"/>
          </a:p>
        </p:txBody>
      </p:sp>
    </p:spTree>
    <p:extLst>
      <p:ext uri="{BB962C8B-B14F-4D97-AF65-F5344CB8AC3E}">
        <p14:creationId xmlns:p14="http://schemas.microsoft.com/office/powerpoint/2010/main" val="26717126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92246-00FB-4DE8-9980-166549B086A1}" type="slidenum">
              <a:rPr lang="en-US" smtClean="0"/>
              <a:t>19</a:t>
            </a:fld>
            <a:endParaRPr lang="en-US"/>
          </a:p>
        </p:txBody>
      </p:sp>
    </p:spTree>
    <p:extLst>
      <p:ext uri="{BB962C8B-B14F-4D97-AF65-F5344CB8AC3E}">
        <p14:creationId xmlns:p14="http://schemas.microsoft.com/office/powerpoint/2010/main" val="1769840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92246-00FB-4DE8-9980-166549B086A1}" type="slidenum">
              <a:rPr lang="en-US" smtClean="0"/>
              <a:t>2</a:t>
            </a:fld>
            <a:endParaRPr lang="en-US"/>
          </a:p>
        </p:txBody>
      </p:sp>
    </p:spTree>
    <p:extLst>
      <p:ext uri="{BB962C8B-B14F-4D97-AF65-F5344CB8AC3E}">
        <p14:creationId xmlns:p14="http://schemas.microsoft.com/office/powerpoint/2010/main" val="32079608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92246-00FB-4DE8-9980-166549B086A1}" type="slidenum">
              <a:rPr lang="en-US" smtClean="0"/>
              <a:t>20</a:t>
            </a:fld>
            <a:endParaRPr lang="en-US"/>
          </a:p>
        </p:txBody>
      </p:sp>
    </p:spTree>
    <p:extLst>
      <p:ext uri="{BB962C8B-B14F-4D97-AF65-F5344CB8AC3E}">
        <p14:creationId xmlns:p14="http://schemas.microsoft.com/office/powerpoint/2010/main" val="35419327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92246-00FB-4DE8-9980-166549B086A1}" type="slidenum">
              <a:rPr lang="en-US" smtClean="0"/>
              <a:t>21</a:t>
            </a:fld>
            <a:endParaRPr lang="en-US"/>
          </a:p>
        </p:txBody>
      </p:sp>
    </p:spTree>
    <p:extLst>
      <p:ext uri="{BB962C8B-B14F-4D97-AF65-F5344CB8AC3E}">
        <p14:creationId xmlns:p14="http://schemas.microsoft.com/office/powerpoint/2010/main" val="16423321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92246-00FB-4DE8-9980-166549B086A1}" type="slidenum">
              <a:rPr lang="en-US" smtClean="0"/>
              <a:t>22</a:t>
            </a:fld>
            <a:endParaRPr lang="en-US"/>
          </a:p>
        </p:txBody>
      </p:sp>
    </p:spTree>
    <p:extLst>
      <p:ext uri="{BB962C8B-B14F-4D97-AF65-F5344CB8AC3E}">
        <p14:creationId xmlns:p14="http://schemas.microsoft.com/office/powerpoint/2010/main" val="41974154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92246-00FB-4DE8-9980-166549B086A1}" type="slidenum">
              <a:rPr lang="en-US" smtClean="0"/>
              <a:t>23</a:t>
            </a:fld>
            <a:endParaRPr lang="en-US"/>
          </a:p>
        </p:txBody>
      </p:sp>
    </p:spTree>
    <p:extLst>
      <p:ext uri="{BB962C8B-B14F-4D97-AF65-F5344CB8AC3E}">
        <p14:creationId xmlns:p14="http://schemas.microsoft.com/office/powerpoint/2010/main" val="3789786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92246-00FB-4DE8-9980-166549B086A1}" type="slidenum">
              <a:rPr lang="en-US" smtClean="0"/>
              <a:t>24</a:t>
            </a:fld>
            <a:endParaRPr lang="en-US"/>
          </a:p>
        </p:txBody>
      </p:sp>
    </p:spTree>
    <p:extLst>
      <p:ext uri="{BB962C8B-B14F-4D97-AF65-F5344CB8AC3E}">
        <p14:creationId xmlns:p14="http://schemas.microsoft.com/office/powerpoint/2010/main" val="37661253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92246-00FB-4DE8-9980-166549B086A1}" type="slidenum">
              <a:rPr lang="en-US" smtClean="0"/>
              <a:t>25</a:t>
            </a:fld>
            <a:endParaRPr lang="en-US"/>
          </a:p>
        </p:txBody>
      </p:sp>
    </p:spTree>
    <p:extLst>
      <p:ext uri="{BB962C8B-B14F-4D97-AF65-F5344CB8AC3E}">
        <p14:creationId xmlns:p14="http://schemas.microsoft.com/office/powerpoint/2010/main" val="902849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92246-00FB-4DE8-9980-166549B086A1}" type="slidenum">
              <a:rPr lang="en-US" smtClean="0"/>
              <a:t>26</a:t>
            </a:fld>
            <a:endParaRPr lang="en-US"/>
          </a:p>
        </p:txBody>
      </p:sp>
    </p:spTree>
    <p:extLst>
      <p:ext uri="{BB962C8B-B14F-4D97-AF65-F5344CB8AC3E}">
        <p14:creationId xmlns:p14="http://schemas.microsoft.com/office/powerpoint/2010/main" val="36569263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E0BFBE-A573-48AC-8E98-AF722A952524}" type="slidenum">
              <a:rPr lang="en-US" smtClean="0"/>
              <a:t>27</a:t>
            </a:fld>
            <a:endParaRPr lang="en-US"/>
          </a:p>
        </p:txBody>
      </p:sp>
    </p:spTree>
    <p:extLst>
      <p:ext uri="{BB962C8B-B14F-4D97-AF65-F5344CB8AC3E}">
        <p14:creationId xmlns:p14="http://schemas.microsoft.com/office/powerpoint/2010/main" val="6045735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E0BFBE-A573-48AC-8E98-AF722A952524}" type="slidenum">
              <a:rPr lang="en-US" smtClean="0"/>
              <a:t>28</a:t>
            </a:fld>
            <a:endParaRPr lang="en-US"/>
          </a:p>
        </p:txBody>
      </p:sp>
    </p:spTree>
    <p:extLst>
      <p:ext uri="{BB962C8B-B14F-4D97-AF65-F5344CB8AC3E}">
        <p14:creationId xmlns:p14="http://schemas.microsoft.com/office/powerpoint/2010/main" val="6045735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a:cs typeface="ＭＳ Ｐゴシック"/>
            </a:endParaRPr>
          </a:p>
        </p:txBody>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A8C749-4620-44F3-88A9-929A8BFB2FFA}" type="slidenum">
              <a:rPr lang="en-US" smtClean="0"/>
              <a:pPr fontAlgn="base">
                <a:spcBef>
                  <a:spcPct val="0"/>
                </a:spcBef>
                <a:spcAft>
                  <a:spcPct val="0"/>
                </a:spcAft>
                <a:defRPr/>
              </a:pPr>
              <a:t>29</a:t>
            </a:fld>
            <a:endParaRPr lang="en-US" smtClean="0"/>
          </a:p>
        </p:txBody>
      </p:sp>
    </p:spTree>
    <p:extLst>
      <p:ext uri="{BB962C8B-B14F-4D97-AF65-F5344CB8AC3E}">
        <p14:creationId xmlns:p14="http://schemas.microsoft.com/office/powerpoint/2010/main" val="1428789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DD84DD-5682-2542-928E-8311A02B1F2D}" type="slidenum">
              <a:rPr lang="en-US" smtClean="0"/>
              <a:pPr>
                <a:defRPr/>
              </a:pPr>
              <a:t>3</a:t>
            </a:fld>
            <a:endParaRPr lang="en-US" dirty="0"/>
          </a:p>
        </p:txBody>
      </p:sp>
    </p:spTree>
    <p:extLst>
      <p:ext uri="{BB962C8B-B14F-4D97-AF65-F5344CB8AC3E}">
        <p14:creationId xmlns:p14="http://schemas.microsoft.com/office/powerpoint/2010/main" val="23525570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a:cs typeface="ＭＳ Ｐゴシック"/>
            </a:endParaRPr>
          </a:p>
        </p:txBody>
      </p:sp>
      <p:sp>
        <p:nvSpPr>
          <p:cNvPr id="655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E4998E4-78C2-4A5D-B2CE-76FBAA09B3C0}" type="slidenum">
              <a:rPr lang="en-US" smtClean="0"/>
              <a:pPr fontAlgn="base">
                <a:spcBef>
                  <a:spcPct val="0"/>
                </a:spcBef>
                <a:spcAft>
                  <a:spcPct val="0"/>
                </a:spcAft>
                <a:defRPr/>
              </a:pPr>
              <a:t>30</a:t>
            </a:fld>
            <a:endParaRPr lang="en-US" smtClean="0"/>
          </a:p>
        </p:txBody>
      </p:sp>
    </p:spTree>
    <p:extLst>
      <p:ext uri="{BB962C8B-B14F-4D97-AF65-F5344CB8AC3E}">
        <p14:creationId xmlns:p14="http://schemas.microsoft.com/office/powerpoint/2010/main" val="5094900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a:cs typeface="ＭＳ Ｐゴシック"/>
            </a:endParaRPr>
          </a:p>
        </p:txBody>
      </p:sp>
      <p:sp>
        <p:nvSpPr>
          <p:cNvPr id="645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1EC97B-0CD6-49FA-99BA-EC8DA6BEA3A4}" type="slidenum">
              <a:rPr lang="en-US" smtClean="0"/>
              <a:pPr fontAlgn="base">
                <a:spcBef>
                  <a:spcPct val="0"/>
                </a:spcBef>
                <a:spcAft>
                  <a:spcPct val="0"/>
                </a:spcAft>
                <a:defRPr/>
              </a:pPr>
              <a:t>31</a:t>
            </a:fld>
            <a:endParaRPr lang="en-US" smtClean="0"/>
          </a:p>
        </p:txBody>
      </p:sp>
    </p:spTree>
    <p:extLst>
      <p:ext uri="{BB962C8B-B14F-4D97-AF65-F5344CB8AC3E}">
        <p14:creationId xmlns:p14="http://schemas.microsoft.com/office/powerpoint/2010/main" val="9820537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43170204-6DC4-48CC-919A-B4CC213D70E7}" type="slidenum">
              <a:rPr lang="en-US" altLang="en-US" smtClean="0"/>
              <a:pPr>
                <a:defRPr/>
              </a:pPr>
              <a:t>32</a:t>
            </a:fld>
            <a:endParaRPr lang="en-US" altLang="en-US"/>
          </a:p>
        </p:txBody>
      </p:sp>
    </p:spTree>
    <p:extLst>
      <p:ext uri="{BB962C8B-B14F-4D97-AF65-F5344CB8AC3E}">
        <p14:creationId xmlns:p14="http://schemas.microsoft.com/office/powerpoint/2010/main" val="19663221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D73B96CB-DA7F-43B9-BB06-A37DA4DB5741}" type="slidenum">
              <a:rPr lang="en-US" altLang="en-US" smtClean="0"/>
              <a:pPr>
                <a:defRPr/>
              </a:pPr>
              <a:t>33</a:t>
            </a:fld>
            <a:endParaRPr lang="en-US" altLang="en-US"/>
          </a:p>
        </p:txBody>
      </p:sp>
    </p:spTree>
    <p:extLst>
      <p:ext uri="{BB962C8B-B14F-4D97-AF65-F5344CB8AC3E}">
        <p14:creationId xmlns:p14="http://schemas.microsoft.com/office/powerpoint/2010/main" val="3509851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E0BFBE-A573-48AC-8E98-AF722A952524}" type="slidenum">
              <a:rPr lang="en-US" smtClean="0"/>
              <a:t>34</a:t>
            </a:fld>
            <a:endParaRPr lang="en-US"/>
          </a:p>
        </p:txBody>
      </p:sp>
    </p:spTree>
    <p:extLst>
      <p:ext uri="{BB962C8B-B14F-4D97-AF65-F5344CB8AC3E}">
        <p14:creationId xmlns:p14="http://schemas.microsoft.com/office/powerpoint/2010/main" val="3006554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F670F62F-F510-4B01-A3DA-A66BE844667A}" type="slidenum">
              <a:rPr lang="en-US"/>
              <a:pPr>
                <a:defRPr/>
              </a:pPr>
              <a:t>4</a:t>
            </a:fld>
            <a:endParaRPr lang="en-US"/>
          </a:p>
        </p:txBody>
      </p:sp>
    </p:spTree>
    <p:extLst>
      <p:ext uri="{BB962C8B-B14F-4D97-AF65-F5344CB8AC3E}">
        <p14:creationId xmlns:p14="http://schemas.microsoft.com/office/powerpoint/2010/main" val="1388214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 School: Parents are actively involved in advocating for appropriate services and supports for their children. Schools reach out to parents and their participation is required. Parents talk directly to their child’s teachers on a regular basis.</a:t>
            </a:r>
          </a:p>
          <a:p>
            <a:endParaRPr lang="en-US" dirty="0" smtClean="0"/>
          </a:p>
          <a:p>
            <a:r>
              <a:rPr lang="en-US" dirty="0" smtClean="0"/>
              <a:t>College: Students are expected to advocate for themselves. Parent involvement is not always actively sought, and may be discouraged at times. College faculty and staff do not typically communicate with parents directly.</a:t>
            </a:r>
          </a:p>
          <a:p>
            <a:endParaRPr lang="en-US" dirty="0" smtClean="0"/>
          </a:p>
          <a:p>
            <a:r>
              <a:rPr lang="en-US" dirty="0" smtClean="0"/>
              <a:t>Impact on students with ID: This difference highlights the importance of self-advocacy skills. Students should be actively participating in their IEPs while in high school. They should be learning to speak for themselves and to advocate for their own needs. It also reminds parents that as their sons and daughters grow up, their role of parent becomes one of supporter and coach; no longer are they able to coordinate their child’s educational services. One successful strategy that has been used to assist the student to make this big leap into self advocacy is the use of forms or letters that a student can use to introduce themselves to a faculty member and explain their learning needs.</a:t>
            </a:r>
            <a:endParaRPr lang="en-US" dirty="0"/>
          </a:p>
        </p:txBody>
      </p:sp>
      <p:sp>
        <p:nvSpPr>
          <p:cNvPr id="4" name="Slide Number Placeholder 3"/>
          <p:cNvSpPr>
            <a:spLocks noGrp="1"/>
          </p:cNvSpPr>
          <p:nvPr>
            <p:ph type="sldNum" sz="quarter" idx="10"/>
          </p:nvPr>
        </p:nvSpPr>
        <p:spPr/>
        <p:txBody>
          <a:bodyPr/>
          <a:lstStyle/>
          <a:p>
            <a:fld id="{68492246-00FB-4DE8-9980-166549B086A1}" type="slidenum">
              <a:rPr lang="en-US" smtClean="0"/>
              <a:t>5</a:t>
            </a:fld>
            <a:endParaRPr lang="en-US"/>
          </a:p>
        </p:txBody>
      </p:sp>
    </p:spTree>
    <p:extLst>
      <p:ext uri="{BB962C8B-B14F-4D97-AF65-F5344CB8AC3E}">
        <p14:creationId xmlns:p14="http://schemas.microsoft.com/office/powerpoint/2010/main" val="3077894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E0BFBE-A573-48AC-8E98-AF722A952524}" type="slidenum">
              <a:rPr lang="en-US" smtClean="0"/>
              <a:t>6</a:t>
            </a:fld>
            <a:endParaRPr lang="en-US"/>
          </a:p>
        </p:txBody>
      </p:sp>
    </p:spTree>
    <p:extLst>
      <p:ext uri="{BB962C8B-B14F-4D97-AF65-F5344CB8AC3E}">
        <p14:creationId xmlns:p14="http://schemas.microsoft.com/office/powerpoint/2010/main" val="624577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fontAlgn="base" hangingPunct="1">
              <a:spcBef>
                <a:spcPct val="0"/>
              </a:spcBef>
              <a:spcAft>
                <a:spcPct val="0"/>
              </a:spcAft>
            </a:pPr>
            <a:fld id="{ACC097AB-4E61-4481-9302-EEF19DA5751F}" type="slidenum">
              <a:rPr lang="en-US" altLang="en-US" smtClean="0">
                <a:latin typeface="Arial Narrow" pitchFamily="34" charset="0"/>
                <a:ea typeface="ＭＳ Ｐゴシック" pitchFamily="34" charset="-128"/>
              </a:rPr>
              <a:pPr eaLnBrk="1" fontAlgn="base" hangingPunct="1">
                <a:spcBef>
                  <a:spcPct val="0"/>
                </a:spcBef>
                <a:spcAft>
                  <a:spcPct val="0"/>
                </a:spcAft>
              </a:pPr>
              <a:t>7</a:t>
            </a:fld>
            <a:endParaRPr lang="en-US" altLang="en-US" smtClean="0">
              <a:latin typeface="Arial Narrow" pitchFamily="34" charset="0"/>
              <a:ea typeface="ＭＳ Ｐゴシック" pitchFamily="34" charset="-128"/>
            </a:endParaRPr>
          </a:p>
        </p:txBody>
      </p:sp>
      <p:sp>
        <p:nvSpPr>
          <p:cNvPr id="716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4" name="Rectangle 3"/>
          <p:cNvSpPr>
            <a:spLocks noGrp="1" noChangeArrowheads="1"/>
          </p:cNvSpPr>
          <p:nvPr>
            <p:ph type="body" idx="1"/>
          </p:nvPr>
        </p:nvSpPr>
        <p:spPr bwMode="auto">
          <a:xfrm>
            <a:off x="1168400" y="4415790"/>
            <a:ext cx="4673600" cy="41833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32943" indent="-232943">
              <a:lnSpc>
                <a:spcPct val="60000"/>
              </a:lnSpc>
              <a:spcBef>
                <a:spcPct val="0"/>
              </a:spcBef>
            </a:pPr>
            <a:r>
              <a:rPr lang="en-US" altLang="en-US" sz="400">
                <a:latin typeface="Arial Narrow" pitchFamily="34" charset="0"/>
                <a:ea typeface="ＭＳ Ｐゴシック" pitchFamily="34" charset="-128"/>
              </a:rPr>
              <a:t>Let</a:t>
            </a:r>
            <a:r>
              <a:rPr lang="fr-FR" altLang="ja-JP" sz="400">
                <a:latin typeface="Arial Narrow" pitchFamily="34" charset="0"/>
              </a:rPr>
              <a:t>'</a:t>
            </a:r>
            <a:r>
              <a:rPr lang="en-US" altLang="en-US" sz="400">
                <a:latin typeface="Arial Narrow" pitchFamily="34" charset="0"/>
                <a:ea typeface="ＭＳ Ｐゴシック" pitchFamily="34" charset="-128"/>
              </a:rPr>
              <a:t>s review the components of the Positive Personal Profile.  We will briefly review each component.  </a:t>
            </a:r>
            <a:r>
              <a:rPr lang="en-US" altLang="en-US" sz="400" b="1">
                <a:latin typeface="Arial Narrow" pitchFamily="34" charset="0"/>
                <a:ea typeface="ＭＳ Ｐゴシック" pitchFamily="34" charset="-128"/>
              </a:rPr>
              <a:t>A complete description may be found under Resources.</a:t>
            </a:r>
            <a:r>
              <a:rPr lang="en-US" altLang="en-US" sz="400">
                <a:latin typeface="Arial Narrow" pitchFamily="34" charset="0"/>
                <a:ea typeface="ＭＳ Ｐゴシック" pitchFamily="34" charset="-128"/>
              </a:rPr>
              <a:t>  </a:t>
            </a:r>
          </a:p>
          <a:p>
            <a:pPr marL="232943" indent="-232943">
              <a:lnSpc>
                <a:spcPct val="60000"/>
              </a:lnSpc>
              <a:spcBef>
                <a:spcPct val="0"/>
              </a:spcBef>
            </a:pPr>
            <a:r>
              <a:rPr lang="en-US" altLang="en-US" sz="400">
                <a:latin typeface="Arial Narrow" pitchFamily="34" charset="0"/>
                <a:ea typeface="ＭＳ Ｐゴシック" pitchFamily="34" charset="-128"/>
              </a:rPr>
              <a:t>At a glance, you will see that this frames the job seeker in a very positive way—seeking to bring out the positive attributes and interests of the individual.  Now lets look at each component…..</a:t>
            </a:r>
          </a:p>
          <a:p>
            <a:pPr marL="232943" indent="-232943">
              <a:lnSpc>
                <a:spcPct val="60000"/>
              </a:lnSpc>
              <a:spcBef>
                <a:spcPct val="0"/>
              </a:spcBef>
            </a:pPr>
            <a:r>
              <a:rPr lang="en-US" altLang="en-US" sz="400" b="1">
                <a:latin typeface="Arial Narrow" pitchFamily="34" charset="0"/>
                <a:ea typeface="ＭＳ Ｐゴシック" pitchFamily="34" charset="-128"/>
              </a:rPr>
              <a:t>Dreams and Goals</a:t>
            </a:r>
            <a:r>
              <a:rPr lang="en-US" altLang="en-US" sz="400">
                <a:latin typeface="Arial Narrow" pitchFamily="34" charset="0"/>
                <a:ea typeface="ＭＳ Ｐゴシック" pitchFamily="34" charset="-128"/>
              </a:rPr>
              <a:t>: Dreams and long-term goals enable us to think of the </a:t>
            </a:r>
            <a:r>
              <a:rPr lang="en-US" altLang="ja-JP" sz="400">
                <a:latin typeface="Arial Narrow" pitchFamily="34" charset="0"/>
              </a:rPr>
              <a:t>"</a:t>
            </a:r>
            <a:r>
              <a:rPr lang="en-US" altLang="en-US" sz="400">
                <a:latin typeface="Arial Narrow" pitchFamily="34" charset="0"/>
                <a:ea typeface="ＭＳ Ｐゴシック" pitchFamily="34" charset="-128"/>
              </a:rPr>
              <a:t>big picture</a:t>
            </a:r>
            <a:r>
              <a:rPr lang="en-US" altLang="ja-JP" sz="400">
                <a:latin typeface="Arial Narrow" pitchFamily="34" charset="0"/>
              </a:rPr>
              <a:t>"</a:t>
            </a:r>
            <a:r>
              <a:rPr lang="en-US" altLang="en-US" sz="400">
                <a:latin typeface="Arial Narrow" pitchFamily="34" charset="0"/>
                <a:ea typeface="ＭＳ Ｐゴシック" pitchFamily="34" charset="-128"/>
              </a:rPr>
              <a:t> of our lives.  Dream careers of most people fall into six primary categories</a:t>
            </a:r>
          </a:p>
          <a:p>
            <a:pPr marL="232943" indent="-232943">
              <a:lnSpc>
                <a:spcPct val="60000"/>
              </a:lnSpc>
              <a:spcBef>
                <a:spcPct val="0"/>
              </a:spcBef>
              <a:buFontTx/>
              <a:buAutoNum type="arabicPeriod"/>
            </a:pPr>
            <a:r>
              <a:rPr lang="en-US" altLang="en-US" sz="400">
                <a:latin typeface="Arial Narrow" pitchFamily="34" charset="0"/>
                <a:ea typeface="ＭＳ Ｐゴシック" pitchFamily="34" charset="-128"/>
              </a:rPr>
              <a:t>Caring for others</a:t>
            </a:r>
          </a:p>
          <a:p>
            <a:pPr marL="232943" indent="-232943">
              <a:lnSpc>
                <a:spcPct val="60000"/>
              </a:lnSpc>
              <a:spcBef>
                <a:spcPct val="0"/>
              </a:spcBef>
              <a:buFontTx/>
              <a:buAutoNum type="arabicPeriod"/>
            </a:pPr>
            <a:r>
              <a:rPr lang="en-US" altLang="en-US" sz="400">
                <a:latin typeface="Arial Narrow" pitchFamily="34" charset="0"/>
                <a:ea typeface="ＭＳ Ｐゴシック" pitchFamily="34" charset="-128"/>
              </a:rPr>
              <a:t>Being a performer (public speaking, singing, broadcasting)</a:t>
            </a:r>
          </a:p>
          <a:p>
            <a:pPr marL="232943" indent="-232943">
              <a:lnSpc>
                <a:spcPct val="60000"/>
              </a:lnSpc>
              <a:spcBef>
                <a:spcPct val="0"/>
              </a:spcBef>
              <a:buFontTx/>
              <a:buAutoNum type="arabicPeriod"/>
            </a:pPr>
            <a:r>
              <a:rPr lang="en-US" altLang="en-US" sz="400">
                <a:latin typeface="Arial Narrow" pitchFamily="34" charset="0"/>
                <a:ea typeface="ＭＳ Ｐゴシック" pitchFamily="34" charset="-128"/>
              </a:rPr>
              <a:t>Leading or working for an organization that makes a difference</a:t>
            </a:r>
          </a:p>
          <a:p>
            <a:pPr marL="232943" indent="-232943">
              <a:lnSpc>
                <a:spcPct val="60000"/>
              </a:lnSpc>
              <a:spcBef>
                <a:spcPct val="0"/>
              </a:spcBef>
              <a:buFontTx/>
              <a:buAutoNum type="arabicPeriod"/>
            </a:pPr>
            <a:r>
              <a:rPr lang="en-US" altLang="en-US" sz="400">
                <a:latin typeface="Arial Narrow" pitchFamily="34" charset="0"/>
                <a:ea typeface="ＭＳ Ｐゴシック" pitchFamily="34" charset="-128"/>
              </a:rPr>
              <a:t>Owning a business</a:t>
            </a:r>
          </a:p>
          <a:p>
            <a:pPr marL="232943" indent="-232943">
              <a:lnSpc>
                <a:spcPct val="60000"/>
              </a:lnSpc>
              <a:spcBef>
                <a:spcPct val="0"/>
              </a:spcBef>
              <a:buFontTx/>
              <a:buAutoNum type="arabicPeriod"/>
            </a:pPr>
            <a:r>
              <a:rPr lang="en-US" altLang="en-US" sz="400">
                <a:latin typeface="Arial Narrow" pitchFamily="34" charset="0"/>
                <a:ea typeface="ＭＳ Ｐゴシック" pitchFamily="34" charset="-128"/>
              </a:rPr>
              <a:t>Generating ideas (planning, training/teaching, organizing, and/or writing)</a:t>
            </a:r>
          </a:p>
          <a:p>
            <a:pPr marL="232943" indent="-232943">
              <a:lnSpc>
                <a:spcPct val="60000"/>
              </a:lnSpc>
              <a:spcBef>
                <a:spcPct val="0"/>
              </a:spcBef>
              <a:buFontTx/>
              <a:buAutoNum type="arabicPeriod"/>
            </a:pPr>
            <a:r>
              <a:rPr lang="en-US" altLang="en-US" sz="400">
                <a:latin typeface="Arial Narrow" pitchFamily="34" charset="0"/>
                <a:ea typeface="ＭＳ Ｐゴシック" pitchFamily="34" charset="-128"/>
              </a:rPr>
              <a:t>Any job that you are competent to perform, needs your needs, and has a minimum of negative factors for you.  </a:t>
            </a:r>
          </a:p>
          <a:p>
            <a:pPr marL="232943" indent="-232943">
              <a:lnSpc>
                <a:spcPct val="60000"/>
              </a:lnSpc>
              <a:spcBef>
                <a:spcPct val="0"/>
              </a:spcBef>
            </a:pPr>
            <a:r>
              <a:rPr lang="en-US" altLang="en-US" sz="400">
                <a:latin typeface="Arial Narrow" pitchFamily="34" charset="0"/>
                <a:ea typeface="ＭＳ Ｐゴシック" pitchFamily="34" charset="-128"/>
              </a:rPr>
              <a:t>As an employment consultant you may not agree with the career dream that seems unattainable, or even realistic.  A strategy that works will is to turn it into a statement.  So one of youor career dreams is to play professional baseball.  At this point in time, your goal is to work in the field of professional sports. At this stage, your job is not to determine whether a career goal is realistic or not, but to acknowledge the individual</a:t>
            </a:r>
            <a:r>
              <a:rPr lang="fr-FR" altLang="ja-JP" sz="400">
                <a:latin typeface="Arial Narrow" pitchFamily="34" charset="0"/>
              </a:rPr>
              <a:t>'</a:t>
            </a:r>
            <a:r>
              <a:rPr lang="en-US" altLang="en-US" sz="400">
                <a:latin typeface="Arial Narrow" pitchFamily="34" charset="0"/>
                <a:ea typeface="ＭＳ Ｐゴシック" pitchFamily="34" charset="-128"/>
              </a:rPr>
              <a:t>s expressed interests</a:t>
            </a:r>
          </a:p>
          <a:p>
            <a:pPr marL="232943" indent="-232943">
              <a:lnSpc>
                <a:spcPct val="60000"/>
              </a:lnSpc>
              <a:spcBef>
                <a:spcPct val="0"/>
              </a:spcBef>
            </a:pPr>
            <a:r>
              <a:rPr lang="en-US" altLang="en-US" sz="400">
                <a:latin typeface="Arial Narrow" pitchFamily="34" charset="0"/>
                <a:ea typeface="ＭＳ Ｐゴシック" pitchFamily="34" charset="-128"/>
              </a:rPr>
              <a:t>During your work with job seekers, you will assisting them learn more about their career interests and helping them find a  job that has some relation to their long-term career interest.  Sometimes that involves helping them find work in the setting, for example, a sports arena. </a:t>
            </a:r>
          </a:p>
          <a:p>
            <a:pPr marL="232943" indent="-232943">
              <a:lnSpc>
                <a:spcPct val="60000"/>
              </a:lnSpc>
              <a:spcBef>
                <a:spcPct val="0"/>
              </a:spcBef>
            </a:pPr>
            <a:r>
              <a:rPr lang="en-US" altLang="en-US" sz="400" b="1">
                <a:latin typeface="Arial Narrow" pitchFamily="34" charset="0"/>
                <a:ea typeface="ＭＳ Ｐゴシック" pitchFamily="34" charset="-128"/>
              </a:rPr>
              <a:t>Interests:</a:t>
            </a:r>
            <a:r>
              <a:rPr lang="en-US" altLang="en-US" sz="400">
                <a:latin typeface="Arial Narrow" pitchFamily="34" charset="0"/>
                <a:ea typeface="ＭＳ Ｐゴシック" pitchFamily="34" charset="-128"/>
              </a:rPr>
              <a:t> Things are things that grip and hold your attention; things that energize you physically, mentally, emotionally, and/or spiritually.  Interests are frequently expressed through hobbies, leisure-time pursuits, recreation, and avocations—as well as through occupations. </a:t>
            </a:r>
          </a:p>
          <a:p>
            <a:pPr marL="232943" indent="-232943">
              <a:lnSpc>
                <a:spcPct val="60000"/>
              </a:lnSpc>
              <a:spcBef>
                <a:spcPct val="0"/>
              </a:spcBef>
            </a:pPr>
            <a:r>
              <a:rPr lang="en-US" altLang="en-US" sz="400">
                <a:latin typeface="Arial Narrow" pitchFamily="34" charset="0"/>
                <a:ea typeface="ＭＳ Ｐゴシック" pitchFamily="34" charset="-128"/>
              </a:rPr>
              <a:t>Exposure precedes interest.  Often people with disabilities and other life barriers have a narrow set of interests, or not expressed interest simply because there has never been a chance to get out in the world and see what exists.  Also, bear in mind that people also have things that they really have no interest in- or things they dislike.  In getting to know another person, it is just as important to identify those </a:t>
            </a:r>
            <a:r>
              <a:rPr lang="en-US" altLang="ja-JP" sz="400">
                <a:latin typeface="Arial Narrow" pitchFamily="34" charset="0"/>
              </a:rPr>
              <a:t>"</a:t>
            </a:r>
            <a:r>
              <a:rPr lang="en-US" altLang="en-US" sz="400">
                <a:latin typeface="Arial Narrow" pitchFamily="34" charset="0"/>
                <a:ea typeface="ＭＳ Ｐゴシック" pitchFamily="34" charset="-128"/>
              </a:rPr>
              <a:t>non-interests</a:t>
            </a:r>
            <a:r>
              <a:rPr lang="en-US" altLang="ja-JP" sz="400">
                <a:latin typeface="Arial Narrow" pitchFamily="34" charset="0"/>
              </a:rPr>
              <a:t>"</a:t>
            </a:r>
            <a:r>
              <a:rPr lang="en-US" altLang="en-US" sz="400">
                <a:latin typeface="Arial Narrow" pitchFamily="34" charset="0"/>
                <a:ea typeface="ＭＳ Ｐゴシック" pitchFamily="34" charset="-128"/>
              </a:rPr>
              <a:t> as well as interests. </a:t>
            </a:r>
          </a:p>
          <a:p>
            <a:pPr marL="232943" indent="-232943">
              <a:lnSpc>
                <a:spcPct val="60000"/>
              </a:lnSpc>
              <a:spcBef>
                <a:spcPct val="0"/>
              </a:spcBef>
            </a:pPr>
            <a:r>
              <a:rPr lang="en-US" altLang="en-US" sz="400" b="1">
                <a:latin typeface="Arial Narrow" pitchFamily="34" charset="0"/>
                <a:ea typeface="ＭＳ Ｐゴシック" pitchFamily="34" charset="-128"/>
              </a:rPr>
              <a:t>Talents, Skills, and</a:t>
            </a:r>
            <a:r>
              <a:rPr lang="en-US" altLang="en-US" sz="400">
                <a:latin typeface="Arial Narrow" pitchFamily="34" charset="0"/>
                <a:ea typeface="ＭＳ Ｐゴシック" pitchFamily="34" charset="-128"/>
              </a:rPr>
              <a:t> </a:t>
            </a:r>
            <a:r>
              <a:rPr lang="en-US" altLang="en-US" sz="400" b="1">
                <a:latin typeface="Arial Narrow" pitchFamily="34" charset="0"/>
                <a:ea typeface="ＭＳ Ｐゴシック" pitchFamily="34" charset="-128"/>
              </a:rPr>
              <a:t>Knowledge</a:t>
            </a:r>
            <a:r>
              <a:rPr lang="en-US" altLang="en-US" sz="400">
                <a:latin typeface="Arial Narrow" pitchFamily="34" charset="0"/>
                <a:ea typeface="ＭＳ Ｐゴシック" pitchFamily="34" charset="-128"/>
              </a:rPr>
              <a:t>: Everyone has certain abilities with which they seem to have been born; sometimes these are referred to as </a:t>
            </a:r>
            <a:r>
              <a:rPr lang="en-US" altLang="ja-JP" sz="400">
                <a:latin typeface="Arial Narrow" pitchFamily="34" charset="0"/>
              </a:rPr>
              <a:t>"</a:t>
            </a:r>
            <a:r>
              <a:rPr lang="en-US" altLang="en-US" sz="400">
                <a:latin typeface="Arial Narrow" pitchFamily="34" charset="0"/>
                <a:ea typeface="ＭＳ Ｐゴシック" pitchFamily="34" charset="-128"/>
              </a:rPr>
              <a:t>natural gifts</a:t>
            </a:r>
            <a:r>
              <a:rPr lang="en-US" altLang="ja-JP" sz="400">
                <a:latin typeface="Arial Narrow" pitchFamily="34" charset="0"/>
              </a:rPr>
              <a:t>"</a:t>
            </a:r>
            <a:r>
              <a:rPr lang="en-US" altLang="en-US" sz="400">
                <a:latin typeface="Arial Narrow" pitchFamily="34" charset="0"/>
                <a:ea typeface="ＭＳ Ｐゴシック" pitchFamily="34" charset="-128"/>
              </a:rPr>
              <a:t>.   These talents might be in the arena of athletics, music, art, creative writing, and other forms of expression.  But they can also be represented by a warm smile and ability to get along with others, an aptitude for taking things apart and putting them back together again, a knack for noticing small details, curiosity, and ability to express empathy.  </a:t>
            </a:r>
          </a:p>
          <a:p>
            <a:pPr marL="232943" indent="-232943">
              <a:lnSpc>
                <a:spcPct val="60000"/>
              </a:lnSpc>
              <a:spcBef>
                <a:spcPct val="0"/>
              </a:spcBef>
            </a:pPr>
            <a:r>
              <a:rPr lang="en-US" altLang="en-US" sz="400">
                <a:latin typeface="Arial Narrow" pitchFamily="34" charset="0"/>
                <a:ea typeface="ＭＳ Ｐゴシック" pitchFamily="34" charset="-128"/>
              </a:rPr>
              <a:t>Most career resources talk about work-related skills in terms of </a:t>
            </a:r>
            <a:r>
              <a:rPr lang="en-US" altLang="ja-JP" sz="400">
                <a:latin typeface="Arial Narrow" pitchFamily="34" charset="0"/>
              </a:rPr>
              <a:t>"</a:t>
            </a:r>
            <a:r>
              <a:rPr lang="en-US" altLang="en-US" sz="400">
                <a:latin typeface="Arial Narrow" pitchFamily="34" charset="0"/>
                <a:ea typeface="ＭＳ Ｐゴシック" pitchFamily="34" charset="-128"/>
              </a:rPr>
              <a:t>people, data, and things</a:t>
            </a:r>
            <a:r>
              <a:rPr lang="en-US" altLang="ja-JP" sz="400">
                <a:latin typeface="Arial Narrow" pitchFamily="34" charset="0"/>
              </a:rPr>
              <a:t>"</a:t>
            </a:r>
            <a:r>
              <a:rPr lang="en-US" altLang="en-US" sz="400">
                <a:latin typeface="Arial Narrow" pitchFamily="34" charset="0"/>
                <a:ea typeface="ＭＳ Ｐゴシック" pitchFamily="34" charset="-128"/>
              </a:rPr>
              <a:t>.  If you ask someone </a:t>
            </a:r>
            <a:r>
              <a:rPr lang="en-US" altLang="ja-JP" sz="400">
                <a:latin typeface="Arial Narrow" pitchFamily="34" charset="0"/>
              </a:rPr>
              <a:t>"</a:t>
            </a:r>
            <a:r>
              <a:rPr lang="en-US" altLang="en-US" sz="400">
                <a:latin typeface="Arial Narrow" pitchFamily="34" charset="0"/>
                <a:ea typeface="ＭＳ Ｐゴシック" pitchFamily="34" charset="-128"/>
              </a:rPr>
              <a:t>what have you always had the knack for?</a:t>
            </a:r>
            <a:r>
              <a:rPr lang="en-US" altLang="ja-JP" sz="400">
                <a:latin typeface="Arial Narrow" pitchFamily="34" charset="0"/>
              </a:rPr>
              <a:t>"</a:t>
            </a:r>
            <a:r>
              <a:rPr lang="en-US" altLang="en-US" sz="400">
                <a:latin typeface="Arial Narrow" pitchFamily="34" charset="0"/>
                <a:ea typeface="ＭＳ Ｐゴシック" pitchFamily="34" charset="-128"/>
              </a:rPr>
              <a:t> you are likely to get at their skills and knowledge.  Ask job seekers to think of times in their lives when they have been complimented.  What skill were they mainly using?</a:t>
            </a:r>
          </a:p>
          <a:p>
            <a:pPr marL="232943" indent="-232943">
              <a:lnSpc>
                <a:spcPct val="60000"/>
              </a:lnSpc>
              <a:spcBef>
                <a:spcPct val="0"/>
              </a:spcBef>
            </a:pPr>
            <a:r>
              <a:rPr lang="en-US" altLang="en-US" sz="400" b="1">
                <a:latin typeface="Arial Narrow" pitchFamily="34" charset="0"/>
                <a:ea typeface="ＭＳ Ｐゴシック" pitchFamily="34" charset="-128"/>
              </a:rPr>
              <a:t>Learning Styles</a:t>
            </a:r>
            <a:r>
              <a:rPr lang="en-US" altLang="en-US" sz="400">
                <a:latin typeface="Arial Narrow" pitchFamily="34" charset="0"/>
                <a:ea typeface="ＭＳ Ｐゴシック" pitchFamily="34" charset="-128"/>
              </a:rPr>
              <a:t>:  Sometimes called </a:t>
            </a:r>
            <a:r>
              <a:rPr lang="en-US" altLang="ja-JP" sz="400">
                <a:latin typeface="Arial Narrow" pitchFamily="34" charset="0"/>
              </a:rPr>
              <a:t>"</a:t>
            </a:r>
            <a:r>
              <a:rPr lang="en-US" altLang="en-US" sz="400">
                <a:latin typeface="Arial Narrow" pitchFamily="34" charset="0"/>
                <a:ea typeface="ＭＳ Ｐゴシック" pitchFamily="34" charset="-128"/>
              </a:rPr>
              <a:t>multiple intelligences,</a:t>
            </a:r>
            <a:r>
              <a:rPr lang="en-US" altLang="ja-JP" sz="400">
                <a:latin typeface="Arial Narrow" pitchFamily="34" charset="0"/>
              </a:rPr>
              <a:t>"</a:t>
            </a:r>
            <a:r>
              <a:rPr lang="en-US" altLang="en-US" sz="400">
                <a:latin typeface="Arial Narrow" pitchFamily="34" charset="0"/>
                <a:ea typeface="ＭＳ Ｐゴシック" pitchFamily="34" charset="-128"/>
              </a:rPr>
              <a:t> learning style refers to the manner in which an individual naturally prefers to receive, process, and express information.  Psychologist and researcher Howard Gardner and others have identified the following learning styles: </a:t>
            </a:r>
          </a:p>
          <a:p>
            <a:pPr marL="232943" indent="-232943">
              <a:lnSpc>
                <a:spcPct val="60000"/>
              </a:lnSpc>
              <a:spcBef>
                <a:spcPct val="0"/>
              </a:spcBef>
            </a:pPr>
            <a:r>
              <a:rPr lang="en-US" altLang="en-US" sz="400">
                <a:latin typeface="Arial Narrow" pitchFamily="34" charset="0"/>
                <a:ea typeface="ＭＳ Ｐゴシック" pitchFamily="34" charset="-128"/>
              </a:rPr>
              <a:t>Bodily Kinesthetic, Musical, visual-spatial, Intrapersonal, Interpersonal, Verbal-linguistic, Mathematical-logical</a:t>
            </a:r>
          </a:p>
          <a:p>
            <a:pPr marL="232943" indent="-232943">
              <a:lnSpc>
                <a:spcPct val="60000"/>
              </a:lnSpc>
              <a:spcBef>
                <a:spcPct val="0"/>
              </a:spcBef>
            </a:pPr>
            <a:r>
              <a:rPr lang="en-US" altLang="en-US" sz="400">
                <a:latin typeface="Arial Narrow" pitchFamily="34" charset="0"/>
                <a:ea typeface="ＭＳ Ｐゴシック" pitchFamily="34" charset="-128"/>
              </a:rPr>
              <a:t>Thomas Armstrong, in his book, Seven Kinds of Smart (1993) refers to people with these learning styles or intelligences as being </a:t>
            </a:r>
            <a:r>
              <a:rPr lang="en-US" altLang="ja-JP" sz="400">
                <a:latin typeface="Arial Narrow" pitchFamily="34" charset="0"/>
              </a:rPr>
              <a:t>"</a:t>
            </a:r>
            <a:r>
              <a:rPr lang="en-US" altLang="en-US" sz="400">
                <a:latin typeface="Arial Narrow" pitchFamily="34" charset="0"/>
                <a:ea typeface="ＭＳ Ｐゴシック" pitchFamily="34" charset="-128"/>
              </a:rPr>
              <a:t>body smart, music smart, picture smart, self smart, people smart, work smart, and logic smart</a:t>
            </a:r>
            <a:r>
              <a:rPr lang="en-US" altLang="ja-JP" sz="400">
                <a:latin typeface="Arial Narrow" pitchFamily="34" charset="0"/>
              </a:rPr>
              <a:t>"</a:t>
            </a:r>
            <a:r>
              <a:rPr lang="en-US" altLang="en-US" sz="400">
                <a:latin typeface="Arial Narrow" pitchFamily="34" charset="0"/>
                <a:ea typeface="ＭＳ Ｐゴシック" pitchFamily="34" charset="-128"/>
              </a:rPr>
              <a:t>.  </a:t>
            </a:r>
          </a:p>
          <a:p>
            <a:pPr marL="232943" indent="-232943">
              <a:lnSpc>
                <a:spcPct val="60000"/>
              </a:lnSpc>
              <a:spcBef>
                <a:spcPct val="0"/>
              </a:spcBef>
            </a:pPr>
            <a:r>
              <a:rPr lang="en-US" altLang="en-US" sz="400">
                <a:latin typeface="Arial Narrow" pitchFamily="34" charset="0"/>
                <a:ea typeface="ＭＳ Ｐゴシック" pitchFamily="34" charset="-128"/>
              </a:rPr>
              <a:t>Learning styles have significant implications  for how we acquire and use skills, perform tasks, relate to others, and approach life.   Frequently, the learning styles of people with disabilities and other life barriers are overlooked or discounted.</a:t>
            </a:r>
          </a:p>
          <a:p>
            <a:pPr marL="232943" indent="-232943">
              <a:lnSpc>
                <a:spcPct val="60000"/>
              </a:lnSpc>
              <a:spcBef>
                <a:spcPct val="0"/>
              </a:spcBef>
            </a:pPr>
            <a:r>
              <a:rPr lang="en-US" altLang="en-US" sz="400" b="1">
                <a:latin typeface="Arial Narrow" pitchFamily="34" charset="0"/>
                <a:ea typeface="ＭＳ Ｐゴシック" pitchFamily="34" charset="-128"/>
              </a:rPr>
              <a:t>Values</a:t>
            </a:r>
            <a:r>
              <a:rPr lang="en-US" altLang="en-US" sz="400">
                <a:latin typeface="Arial Narrow" pitchFamily="34" charset="0"/>
                <a:ea typeface="ＭＳ Ｐゴシック" pitchFamily="34" charset="-128"/>
              </a:rPr>
              <a:t>:  Values may be thought of as our life philosophies; our unique perspective on what is important to attain in life and in our careers.  What we value in life may be reflected in what we do, say, and think.  It is closely related to our personality and temperament.  </a:t>
            </a:r>
          </a:p>
          <a:p>
            <a:pPr marL="232943" indent="-232943">
              <a:lnSpc>
                <a:spcPct val="60000"/>
              </a:lnSpc>
              <a:spcBef>
                <a:spcPct val="0"/>
              </a:spcBef>
            </a:pPr>
            <a:r>
              <a:rPr lang="en-US" altLang="en-US" sz="400">
                <a:latin typeface="Arial Narrow" pitchFamily="34" charset="0"/>
                <a:ea typeface="ＭＳ Ｐゴシック" pitchFamily="34" charset="-128"/>
              </a:rPr>
              <a:t>In term of careers, values may be reflected in such things as a person</a:t>
            </a:r>
            <a:r>
              <a:rPr lang="fr-FR" altLang="ja-JP" sz="400">
                <a:latin typeface="Arial Narrow" pitchFamily="34" charset="0"/>
              </a:rPr>
              <a:t>'</a:t>
            </a:r>
            <a:r>
              <a:rPr lang="en-US" altLang="en-US" sz="400">
                <a:latin typeface="Arial Narrow" pitchFamily="34" charset="0"/>
                <a:ea typeface="ＭＳ Ｐゴシック" pitchFamily="34" charset="-128"/>
              </a:rPr>
              <a:t>s desire for high status, a minimum annual income, an easy job, casual or formal dress code, wearing a uniform, a specific geographic location or working at home, short training time, making a difference, perform in a variety of tasks, working alone or with people, being their own boss, little or no supervision, working indoors or outdoors, opportunities for self-expression, and so forth. </a:t>
            </a:r>
          </a:p>
          <a:p>
            <a:pPr marL="232943" indent="-232943">
              <a:lnSpc>
                <a:spcPct val="60000"/>
              </a:lnSpc>
              <a:spcBef>
                <a:spcPct val="0"/>
              </a:spcBef>
            </a:pPr>
            <a:r>
              <a:rPr lang="en-US" altLang="en-US" sz="400" b="1">
                <a:latin typeface="Arial Narrow" pitchFamily="34" charset="0"/>
                <a:ea typeface="ＭＳ Ｐゴシック" pitchFamily="34" charset="-128"/>
              </a:rPr>
              <a:t>Positive Personality Traits</a:t>
            </a:r>
            <a:r>
              <a:rPr lang="en-US" altLang="en-US" sz="400">
                <a:latin typeface="Arial Narrow" pitchFamily="34" charset="0"/>
                <a:ea typeface="ＭＳ Ｐゴシック" pitchFamily="34" charset="-128"/>
              </a:rPr>
              <a:t>:  What are the things about a person</a:t>
            </a:r>
            <a:r>
              <a:rPr lang="fr-FR" altLang="ja-JP" sz="400">
                <a:latin typeface="Arial Narrow" pitchFamily="34" charset="0"/>
              </a:rPr>
              <a:t>'</a:t>
            </a:r>
            <a:r>
              <a:rPr lang="en-US" altLang="en-US" sz="400">
                <a:latin typeface="Arial Narrow" pitchFamily="34" charset="0"/>
                <a:ea typeface="ＭＳ Ｐゴシック" pitchFamily="34" charset="-128"/>
              </a:rPr>
              <a:t>s character that are genuinely recognized and appreciated by others?  Beautiful smile?  Ability to stay focused on a detailed task?  Willingness to learn new things?  Triumph over hardship?  Frankness?   Talent for listening to others?  Sense of humor?  </a:t>
            </a:r>
          </a:p>
          <a:p>
            <a:pPr marL="232943" indent="-232943">
              <a:lnSpc>
                <a:spcPct val="60000"/>
              </a:lnSpc>
              <a:spcBef>
                <a:spcPct val="0"/>
              </a:spcBef>
            </a:pPr>
            <a:r>
              <a:rPr lang="en-US" altLang="en-US" sz="400">
                <a:latin typeface="Arial Narrow" pitchFamily="34" charset="0"/>
                <a:ea typeface="ＭＳ Ｐゴシック" pitchFamily="34" charset="-128"/>
              </a:rPr>
              <a:t>Each of us have certain personality traits that are less than ideal.  Maybe we are hyper-critical of certain people, or we get tired and grumpy in the afternoon, or we talk too much.  These are examples of normal human behavior; but they are certainly not traits that will win us points in the working world.  Part of getting to know someone is discovering the positive aspects of their personality.  </a:t>
            </a:r>
          </a:p>
          <a:p>
            <a:pPr marL="232943" indent="-232943">
              <a:lnSpc>
                <a:spcPct val="60000"/>
              </a:lnSpc>
              <a:spcBef>
                <a:spcPct val="0"/>
              </a:spcBef>
            </a:pPr>
            <a:r>
              <a:rPr lang="en-US" altLang="en-US" sz="400" b="1">
                <a:latin typeface="Arial Narrow" pitchFamily="34" charset="0"/>
                <a:ea typeface="ＭＳ Ｐゴシック" pitchFamily="34" charset="-128"/>
              </a:rPr>
              <a:t>Environmental Preferences</a:t>
            </a:r>
            <a:r>
              <a:rPr lang="en-US" altLang="en-US" sz="400">
                <a:latin typeface="Arial Narrow" pitchFamily="34" charset="0"/>
                <a:ea typeface="ＭＳ Ｐゴシック" pitchFamily="34" charset="-128"/>
              </a:rPr>
              <a:t>:  go hand in hand with temperament, values, and personality.  If you are the unflappable type you may be well-suited  to career areas and jobs that are high-pressure in nature; If you are the type who thrives in being outside most of the time, an indoor job with no windows would probably not be a good setting for you.  If you do your best work in a quiet setting, alone—being employed in a factory would likely be a poor environmental match for you.  Think about the implications for the person who craves routine, schedules, and predictable tasks, landing a job in a setting where the duties shift daily if not hourly.  Maybe a recipe for </a:t>
            </a:r>
            <a:r>
              <a:rPr lang="en-US" altLang="ja-JP" sz="400">
                <a:latin typeface="Arial Narrow" pitchFamily="34" charset="0"/>
              </a:rPr>
              <a:t>"</a:t>
            </a:r>
            <a:r>
              <a:rPr lang="en-US" altLang="en-US" sz="400">
                <a:latin typeface="Arial Narrow" pitchFamily="34" charset="0"/>
                <a:ea typeface="ＭＳ Ｐゴシック" pitchFamily="34" charset="-128"/>
              </a:rPr>
              <a:t>failure</a:t>
            </a:r>
            <a:r>
              <a:rPr lang="en-US" altLang="ja-JP" sz="400">
                <a:latin typeface="Arial Narrow" pitchFamily="34" charset="0"/>
              </a:rPr>
              <a:t>"</a:t>
            </a:r>
            <a:r>
              <a:rPr lang="en-US" altLang="en-US" sz="400">
                <a:latin typeface="Arial Narrow" pitchFamily="34" charset="0"/>
                <a:ea typeface="ＭＳ Ｐゴシック" pitchFamily="34" charset="-128"/>
              </a:rPr>
              <a:t>.  </a:t>
            </a:r>
          </a:p>
          <a:p>
            <a:pPr marL="232943" indent="-232943">
              <a:lnSpc>
                <a:spcPct val="60000"/>
              </a:lnSpc>
              <a:spcBef>
                <a:spcPct val="0"/>
              </a:spcBef>
            </a:pPr>
            <a:r>
              <a:rPr lang="en-US" altLang="en-US" sz="400">
                <a:latin typeface="Arial Narrow" pitchFamily="34" charset="0"/>
                <a:ea typeface="ＭＳ Ｐゴシック" pitchFamily="34" charset="-128"/>
              </a:rPr>
              <a:t>Another aspect of personality is called </a:t>
            </a:r>
            <a:r>
              <a:rPr lang="en-US" altLang="ja-JP" sz="400">
                <a:latin typeface="Arial Narrow" pitchFamily="34" charset="0"/>
              </a:rPr>
              <a:t>"</a:t>
            </a:r>
            <a:r>
              <a:rPr lang="en-US" altLang="en-US" sz="400">
                <a:latin typeface="Arial Narrow" pitchFamily="34" charset="0"/>
                <a:ea typeface="ＭＳ Ｐゴシック" pitchFamily="34" charset="-128"/>
              </a:rPr>
              <a:t>temperament.</a:t>
            </a:r>
            <a:r>
              <a:rPr lang="en-US" altLang="ja-JP" sz="400">
                <a:latin typeface="Arial Narrow" pitchFamily="34" charset="0"/>
              </a:rPr>
              <a:t>"</a:t>
            </a:r>
            <a:r>
              <a:rPr lang="en-US" altLang="en-US" sz="400">
                <a:latin typeface="Arial Narrow" pitchFamily="34" charset="0"/>
                <a:ea typeface="ＭＳ Ｐゴシック" pitchFamily="34" charset="-128"/>
              </a:rPr>
              <a:t>  Temperament is more than simple mood; rather it is an outlook or attitude, or even philosophy about life.  Consider a person</a:t>
            </a:r>
            <a:r>
              <a:rPr lang="fr-FR" altLang="ja-JP" sz="400">
                <a:latin typeface="Arial Narrow" pitchFamily="34" charset="0"/>
              </a:rPr>
              <a:t>'</a:t>
            </a:r>
            <a:r>
              <a:rPr lang="en-US" altLang="en-US" sz="400">
                <a:latin typeface="Arial Narrow" pitchFamily="34" charset="0"/>
                <a:ea typeface="ＭＳ Ｐゴシック" pitchFamily="34" charset="-128"/>
              </a:rPr>
              <a:t>s temperament in relation the job tasks, the unique rhythms of the work environment and the workers.   </a:t>
            </a:r>
          </a:p>
          <a:p>
            <a:pPr marL="232943" indent="-232943">
              <a:lnSpc>
                <a:spcPct val="60000"/>
              </a:lnSpc>
              <a:spcBef>
                <a:spcPct val="0"/>
              </a:spcBef>
            </a:pPr>
            <a:r>
              <a:rPr lang="en-US" altLang="en-US" sz="400" b="1">
                <a:latin typeface="Arial Narrow" pitchFamily="34" charset="0"/>
                <a:ea typeface="ＭＳ Ｐゴシック" pitchFamily="34" charset="-128"/>
              </a:rPr>
              <a:t>Dislikes:</a:t>
            </a:r>
            <a:r>
              <a:rPr lang="en-US" altLang="en-US" sz="400">
                <a:latin typeface="Arial Narrow" pitchFamily="34" charset="0"/>
                <a:ea typeface="ＭＳ Ｐゴシック" pitchFamily="34" charset="-128"/>
              </a:rPr>
              <a:t> To one extent or another, all of us have dislikes—things in which we have no interest in, or would prefer to avoid if possible, or things that make us uncomfortable for a variety of reasons.  A good question to ask each job seeker is </a:t>
            </a:r>
            <a:r>
              <a:rPr lang="en-US" altLang="ja-JP" sz="400">
                <a:latin typeface="Arial Narrow" pitchFamily="34" charset="0"/>
              </a:rPr>
              <a:t>"</a:t>
            </a:r>
            <a:r>
              <a:rPr lang="en-US" altLang="en-US" sz="400">
                <a:latin typeface="Arial Narrow" pitchFamily="34" charset="0"/>
                <a:ea typeface="ＭＳ Ｐゴシック" pitchFamily="34" charset="-128"/>
              </a:rPr>
              <a:t>what is a job, or a job setting, or type of work task that you know you do NOT want to do?</a:t>
            </a:r>
            <a:r>
              <a:rPr lang="en-US" altLang="ja-JP" sz="400">
                <a:latin typeface="Arial Narrow" pitchFamily="34" charset="0"/>
              </a:rPr>
              <a:t>"</a:t>
            </a:r>
            <a:r>
              <a:rPr lang="en-US" altLang="en-US" sz="400">
                <a:latin typeface="Arial Narrow" pitchFamily="34" charset="0"/>
                <a:ea typeface="ＭＳ Ｐゴシック" pitchFamily="34" charset="-128"/>
              </a:rPr>
              <a:t>  If someone has had previous work experience and tell you they didn</a:t>
            </a:r>
            <a:r>
              <a:rPr lang="fr-FR" altLang="ja-JP" sz="400">
                <a:latin typeface="Arial Narrow" pitchFamily="34" charset="0"/>
              </a:rPr>
              <a:t>'</a:t>
            </a:r>
            <a:r>
              <a:rPr lang="en-US" altLang="en-US" sz="400">
                <a:latin typeface="Arial Narrow" pitchFamily="34" charset="0"/>
                <a:ea typeface="ＭＳ Ｐゴシック" pitchFamily="34" charset="-128"/>
              </a:rPr>
              <a:t>t like the job, as them </a:t>
            </a:r>
            <a:r>
              <a:rPr lang="en-US" altLang="ja-JP" sz="400">
                <a:latin typeface="Arial Narrow" pitchFamily="34" charset="0"/>
              </a:rPr>
              <a:t>"</a:t>
            </a:r>
            <a:r>
              <a:rPr lang="en-US" altLang="en-US" sz="400">
                <a:latin typeface="Arial Narrow" pitchFamily="34" charset="0"/>
                <a:ea typeface="ＭＳ Ｐゴシック" pitchFamily="34" charset="-128"/>
              </a:rPr>
              <a:t>What was it about the job you didn</a:t>
            </a:r>
            <a:r>
              <a:rPr lang="fr-FR" altLang="ja-JP" sz="400">
                <a:latin typeface="Arial Narrow" pitchFamily="34" charset="0"/>
              </a:rPr>
              <a:t>'</a:t>
            </a:r>
            <a:r>
              <a:rPr lang="en-US" altLang="en-US" sz="400">
                <a:latin typeface="Arial Narrow" pitchFamily="34" charset="0"/>
                <a:ea typeface="ＭＳ Ｐゴシック" pitchFamily="34" charset="-128"/>
              </a:rPr>
              <a:t>t like?</a:t>
            </a:r>
            <a:r>
              <a:rPr lang="en-US" altLang="ja-JP" sz="400">
                <a:latin typeface="Arial Narrow" pitchFamily="34" charset="0"/>
              </a:rPr>
              <a:t>"</a:t>
            </a:r>
            <a:r>
              <a:rPr lang="en-US" altLang="en-US" sz="400">
                <a:latin typeface="Arial Narrow" pitchFamily="34" charset="0"/>
                <a:ea typeface="ＭＳ Ｐゴシック" pitchFamily="34" charset="-128"/>
              </a:rPr>
              <a:t>  Too often people are encouraged to take jobs that really go against their core dislikes—again this is usually a recipe for failure, when it comes to job performance and retention.  </a:t>
            </a:r>
          </a:p>
          <a:p>
            <a:pPr marL="232943" indent="-232943">
              <a:lnSpc>
                <a:spcPct val="60000"/>
              </a:lnSpc>
              <a:spcBef>
                <a:spcPct val="0"/>
              </a:spcBef>
            </a:pPr>
            <a:r>
              <a:rPr lang="en-US" altLang="en-US" sz="400" b="1">
                <a:latin typeface="Arial Narrow" pitchFamily="34" charset="0"/>
                <a:ea typeface="ＭＳ Ｐゴシック" pitchFamily="34" charset="-128"/>
              </a:rPr>
              <a:t>Life and Work Experience</a:t>
            </a:r>
            <a:r>
              <a:rPr lang="en-US" altLang="en-US" sz="400">
                <a:latin typeface="Arial Narrow" pitchFamily="34" charset="0"/>
                <a:ea typeface="ＭＳ Ｐゴシック" pitchFamily="34" charset="-128"/>
              </a:rPr>
              <a:t>:  This is one of the most overlooked areas in getting to know job seekers, particularly those individuals who may have had very limited, or no, previous job experiences.  Employers want to know that a candidate has specific skills to accomplish specific company goals.  How they acquire the skills may be less important.  People acquire skills  through formal education and training, previous volunteer or paid jobs, and community service.  Skill acquisition comes from informal training (a neighbor teaching you how to repair a car engine, a senior teaching you the use of the internet);  and self-training (the young man with quadriplegia who teaches himself to cook using adaptive equipment).  </a:t>
            </a:r>
          </a:p>
          <a:p>
            <a:pPr marL="232943" indent="-232943">
              <a:lnSpc>
                <a:spcPct val="60000"/>
              </a:lnSpc>
              <a:spcBef>
                <a:spcPct val="0"/>
              </a:spcBef>
            </a:pPr>
            <a:r>
              <a:rPr lang="en-US" altLang="en-US" sz="400">
                <a:latin typeface="Arial Narrow" pitchFamily="34" charset="0"/>
                <a:ea typeface="ＭＳ Ｐゴシック" pitchFamily="34" charset="-128"/>
              </a:rPr>
              <a:t>Some of us are fortunate to have learned many skills through on-the-job experiences (preparing budgets; selling products; detailing cars, bagging groceries; taking blood samples).  Other life experiences come into play as well.  Often it is through our hobbies and recreational activities that we acquire specific skills.  When getting to know job seekers, try to ascertain what they—and/or people who know them well-have accomplished in their lives. What are they proud of? </a:t>
            </a:r>
          </a:p>
          <a:p>
            <a:pPr marL="232943" indent="-232943">
              <a:lnSpc>
                <a:spcPct val="60000"/>
              </a:lnSpc>
              <a:spcBef>
                <a:spcPct val="0"/>
              </a:spcBef>
            </a:pPr>
            <a:r>
              <a:rPr lang="en-US" altLang="en-US" sz="400">
                <a:latin typeface="Arial Narrow" pitchFamily="34" charset="0"/>
                <a:ea typeface="ＭＳ Ｐゴシック" pitchFamily="34" charset="-128"/>
              </a:rPr>
              <a:t>Life and work experiences may prove very valuable as you assist the job seeker in finding a satisfying job.</a:t>
            </a:r>
          </a:p>
          <a:p>
            <a:pPr marL="232943" indent="-232943">
              <a:lnSpc>
                <a:spcPct val="60000"/>
              </a:lnSpc>
              <a:spcBef>
                <a:spcPct val="0"/>
              </a:spcBef>
            </a:pPr>
            <a:r>
              <a:rPr lang="en-US" altLang="en-US" sz="400" b="1">
                <a:latin typeface="Arial Narrow" pitchFamily="34" charset="0"/>
                <a:ea typeface="ＭＳ Ｐゴシック" pitchFamily="34" charset="-128"/>
              </a:rPr>
              <a:t>Support System</a:t>
            </a:r>
            <a:r>
              <a:rPr lang="en-US" altLang="en-US" sz="400">
                <a:latin typeface="Arial Narrow" pitchFamily="34" charset="0"/>
                <a:ea typeface="ＭＳ Ｐゴシック" pitchFamily="34" charset="-128"/>
              </a:rPr>
              <a:t>: This refers to the unique </a:t>
            </a:r>
            <a:r>
              <a:rPr lang="en-US" altLang="ja-JP" sz="400">
                <a:latin typeface="Arial Narrow" pitchFamily="34" charset="0"/>
              </a:rPr>
              <a:t>"</a:t>
            </a:r>
            <a:r>
              <a:rPr lang="en-US" altLang="en-US" sz="400">
                <a:latin typeface="Arial Narrow" pitchFamily="34" charset="0"/>
                <a:ea typeface="ＭＳ Ｐゴシック" pitchFamily="34" charset="-128"/>
              </a:rPr>
              <a:t>circle of support</a:t>
            </a:r>
            <a:r>
              <a:rPr lang="en-US" altLang="ja-JP" sz="400">
                <a:latin typeface="Arial Narrow" pitchFamily="34" charset="0"/>
              </a:rPr>
              <a:t>"</a:t>
            </a:r>
            <a:r>
              <a:rPr lang="en-US" altLang="en-US" sz="400">
                <a:latin typeface="Arial Narrow" pitchFamily="34" charset="0"/>
                <a:ea typeface="ＭＳ Ｐゴシック" pitchFamily="34" charset="-128"/>
              </a:rPr>
              <a:t> each of us has around us.  For some of us this support system might be quite extensive while for others the circle may be very small-or non-existent. Who might be in our circle of support?  It might include family members, significant others, friends, acquaintances, neighbors, co-workers, and class mates.  We may even consider ourselves to be in that circle.  These are all people who are not paid to provide support to us.  Then there are supporters who may receive pa7ment for being in our support circle, such as teachers, counselors, therapists, medical personnel, personal assistant, social workers, job coaches, human service organizational personnel, government agency representatives, and so forth.  </a:t>
            </a:r>
          </a:p>
          <a:p>
            <a:pPr marL="232943" indent="-232943">
              <a:lnSpc>
                <a:spcPct val="60000"/>
              </a:lnSpc>
              <a:spcBef>
                <a:spcPct val="0"/>
              </a:spcBef>
            </a:pPr>
            <a:r>
              <a:rPr lang="en-US" altLang="en-US" sz="400">
                <a:latin typeface="Arial Narrow" pitchFamily="34" charset="0"/>
                <a:ea typeface="ＭＳ Ｐゴシック" pitchFamily="34" charset="-128"/>
              </a:rPr>
              <a:t>For many people with disabilities and other significant life barriers, their support systems tend to be overly represented by </a:t>
            </a:r>
            <a:r>
              <a:rPr lang="en-US" altLang="ja-JP" sz="400">
                <a:latin typeface="Arial Narrow" pitchFamily="34" charset="0"/>
              </a:rPr>
              <a:t>"</a:t>
            </a:r>
            <a:r>
              <a:rPr lang="en-US" altLang="en-US" sz="400">
                <a:latin typeface="Arial Narrow" pitchFamily="34" charset="0"/>
                <a:ea typeface="ＭＳ Ｐゴシック" pitchFamily="34" charset="-128"/>
              </a:rPr>
              <a:t>paid supporters</a:t>
            </a:r>
            <a:r>
              <a:rPr lang="en-US" altLang="ja-JP" sz="400">
                <a:latin typeface="Arial Narrow" pitchFamily="34" charset="0"/>
              </a:rPr>
              <a:t>"</a:t>
            </a:r>
            <a:r>
              <a:rPr lang="en-US" altLang="en-US" sz="400">
                <a:latin typeface="Arial Narrow" pitchFamily="34" charset="0"/>
                <a:ea typeface="ＭＳ Ｐゴシック" pitchFamily="34" charset="-128"/>
              </a:rPr>
              <a:t> and underrepresented by volunteer supporters.  This may primarily be due to society</a:t>
            </a:r>
            <a:r>
              <a:rPr lang="fr-FR" altLang="ja-JP" sz="400">
                <a:latin typeface="Arial Narrow" pitchFamily="34" charset="0"/>
              </a:rPr>
              <a:t>'</a:t>
            </a:r>
            <a:r>
              <a:rPr lang="en-US" altLang="en-US" sz="400">
                <a:latin typeface="Arial Narrow" pitchFamily="34" charset="0"/>
                <a:ea typeface="ＭＳ Ｐゴシック" pitchFamily="34" charset="-128"/>
              </a:rPr>
              <a:t>s tendency to shelter, protect, </a:t>
            </a:r>
            <a:r>
              <a:rPr lang="en-US" altLang="ja-JP" sz="400">
                <a:latin typeface="Arial Narrow" pitchFamily="34" charset="0"/>
              </a:rPr>
              <a:t>"</a:t>
            </a:r>
            <a:r>
              <a:rPr lang="en-US" altLang="en-US" sz="400">
                <a:latin typeface="Arial Narrow" pitchFamily="34" charset="0"/>
                <a:ea typeface="ＭＳ Ｐゴシック" pitchFamily="34" charset="-128"/>
              </a:rPr>
              <a:t>take care of</a:t>
            </a:r>
            <a:r>
              <a:rPr lang="en-US" altLang="ja-JP" sz="400">
                <a:latin typeface="Arial Narrow" pitchFamily="34" charset="0"/>
              </a:rPr>
              <a:t>"</a:t>
            </a:r>
            <a:r>
              <a:rPr lang="en-US" altLang="en-US" sz="400">
                <a:latin typeface="Arial Narrow" pitchFamily="34" charset="0"/>
                <a:ea typeface="ＭＳ Ｐゴシック" pitchFamily="34" charset="-128"/>
              </a:rPr>
              <a:t>—and intentionally or inadvertently isolate people with disabilities.  The challenge to those who advocate for and support people with disabilities, then, is to help individuals build their social networks, hence their network of supporters.</a:t>
            </a:r>
          </a:p>
          <a:p>
            <a:pPr marL="232943" indent="-232943">
              <a:lnSpc>
                <a:spcPct val="60000"/>
              </a:lnSpc>
              <a:spcBef>
                <a:spcPct val="0"/>
              </a:spcBef>
            </a:pPr>
            <a:r>
              <a:rPr lang="en-US" altLang="en-US" sz="400" b="1">
                <a:latin typeface="Arial Narrow" pitchFamily="34" charset="0"/>
                <a:ea typeface="ＭＳ Ｐゴシック" pitchFamily="34" charset="-128"/>
              </a:rPr>
              <a:t>Specific Challenges</a:t>
            </a:r>
            <a:r>
              <a:rPr lang="en-US" altLang="en-US" sz="400">
                <a:latin typeface="Arial Narrow" pitchFamily="34" charset="0"/>
                <a:ea typeface="ＭＳ Ｐゴシック" pitchFamily="34" charset="-128"/>
              </a:rPr>
              <a:t>:  The word </a:t>
            </a:r>
            <a:r>
              <a:rPr lang="en-US" altLang="ja-JP" sz="400">
                <a:latin typeface="Arial Narrow" pitchFamily="34" charset="0"/>
              </a:rPr>
              <a:t>"</a:t>
            </a:r>
            <a:r>
              <a:rPr lang="en-US" altLang="en-US" sz="400">
                <a:latin typeface="Arial Narrow" pitchFamily="34" charset="0"/>
                <a:ea typeface="ＭＳ Ｐゴシック" pitchFamily="34" charset="-128"/>
              </a:rPr>
              <a:t>challenge</a:t>
            </a:r>
            <a:r>
              <a:rPr lang="en-US" altLang="ja-JP" sz="400">
                <a:latin typeface="Arial Narrow" pitchFamily="34" charset="0"/>
              </a:rPr>
              <a:t>"</a:t>
            </a:r>
            <a:r>
              <a:rPr lang="en-US" altLang="en-US" sz="400">
                <a:latin typeface="Arial Narrow" pitchFamily="34" charset="0"/>
                <a:ea typeface="ＭＳ Ｐゴシック" pitchFamily="34" charset="-128"/>
              </a:rPr>
              <a:t> may be synonymous with the words barrier, limitation, deficit, weakness, pet peeve, shortcoming, roadblock, hindrance, problem, difficulty, or obstacle—but it can also refer to risk and adventure!!! In fact, life may be thought of as a series of opportunities and challenges.  </a:t>
            </a:r>
          </a:p>
          <a:p>
            <a:pPr marL="232943" indent="-232943">
              <a:lnSpc>
                <a:spcPct val="60000"/>
              </a:lnSpc>
              <a:spcBef>
                <a:spcPct val="0"/>
              </a:spcBef>
            </a:pPr>
            <a:r>
              <a:rPr lang="en-US" altLang="en-US" sz="400">
                <a:latin typeface="Arial Narrow" pitchFamily="34" charset="0"/>
                <a:ea typeface="ＭＳ Ｐゴシック" pitchFamily="34" charset="-128"/>
              </a:rPr>
              <a:t>Sometimes people face challenges because of opportunities they have never had, such as individuals who cannot articulate the kinds of jobs they would like because they have had little exposure to the work world.  And some people encounter a lifetime of challenges because of poor choices they have made, for example, people with criminal records, or those who are in abusive relationships.  People this disabilities are often thought of being challenged because of their disability.  In fact, each person is affected by his/her disability in different ways.  The disability itself is not the challenge, rather it is the specific effects of the disability.  For example, cognitive disability or mental retardation is not a specific challenge, but not being able to read is.  Having severe cerebral palsy is not a specific barrier; however, having unintelligible speech is a definite challenge.  </a:t>
            </a:r>
          </a:p>
          <a:p>
            <a:pPr marL="232943" indent="-232943">
              <a:lnSpc>
                <a:spcPct val="60000"/>
              </a:lnSpc>
              <a:spcBef>
                <a:spcPct val="0"/>
              </a:spcBef>
            </a:pPr>
            <a:r>
              <a:rPr lang="en-US" altLang="en-US" sz="400">
                <a:latin typeface="Arial Narrow" pitchFamily="34" charset="0"/>
                <a:ea typeface="ＭＳ Ｐゴシック" pitchFamily="34" charset="-128"/>
              </a:rPr>
              <a:t>A critical part of developing a positive personal profile is to identify those specific challenges that may get in the way of a person</a:t>
            </a:r>
            <a:r>
              <a:rPr lang="fr-FR" altLang="ja-JP" sz="400">
                <a:latin typeface="Arial Narrow" pitchFamily="34" charset="0"/>
              </a:rPr>
              <a:t>'</a:t>
            </a:r>
            <a:r>
              <a:rPr lang="en-US" altLang="en-US" sz="400">
                <a:latin typeface="Arial Narrow" pitchFamily="34" charset="0"/>
                <a:ea typeface="ＭＳ Ｐゴシック" pitchFamily="34" charset="-128"/>
              </a:rPr>
              <a:t>s pursuit of his/her dreams and goals. </a:t>
            </a:r>
          </a:p>
          <a:p>
            <a:pPr marL="232943" indent="-232943">
              <a:lnSpc>
                <a:spcPct val="60000"/>
              </a:lnSpc>
              <a:spcBef>
                <a:spcPct val="0"/>
              </a:spcBef>
            </a:pPr>
            <a:r>
              <a:rPr lang="en-US" altLang="en-US" sz="400" b="1">
                <a:latin typeface="Arial Narrow" pitchFamily="34" charset="0"/>
                <a:ea typeface="ＭＳ Ｐゴシック" pitchFamily="34" charset="-128"/>
              </a:rPr>
              <a:t>Creative Solutions and Accommodations</a:t>
            </a:r>
            <a:r>
              <a:rPr lang="en-US" altLang="en-US" sz="400">
                <a:latin typeface="Arial Narrow" pitchFamily="34" charset="0"/>
                <a:ea typeface="ＭＳ Ｐゴシック" pitchFamily="34" charset="-128"/>
              </a:rPr>
              <a:t>:  Once we have identified the specific challenges in our lives we can begin to think of creative solutions and accommodations.  An accommodation may be thought of as any strategy that effectively alleviates, or lessens the impact, of a specific challenge.  Consider a young man who is blind and whose family would not let him ride the city bus for fear of his safety.  What might happen if a mobility specialist took his family with him on the bus, to demonstrate the young man</a:t>
            </a:r>
            <a:r>
              <a:rPr lang="fr-FR" altLang="ja-JP" sz="400">
                <a:latin typeface="Arial Narrow" pitchFamily="34" charset="0"/>
              </a:rPr>
              <a:t>'</a:t>
            </a:r>
            <a:r>
              <a:rPr lang="en-US" altLang="en-US" sz="400">
                <a:latin typeface="Arial Narrow" pitchFamily="34" charset="0"/>
                <a:ea typeface="ＭＳ Ｐゴシック" pitchFamily="34" charset="-128"/>
              </a:rPr>
              <a:t>s skill at getting around?  This is an example of an accommodation. </a:t>
            </a:r>
          </a:p>
          <a:p>
            <a:pPr marL="232943" indent="-232943">
              <a:lnSpc>
                <a:spcPct val="60000"/>
              </a:lnSpc>
              <a:spcBef>
                <a:spcPct val="0"/>
              </a:spcBef>
            </a:pPr>
            <a:r>
              <a:rPr lang="en-US" altLang="en-US" sz="400">
                <a:latin typeface="Arial Narrow" pitchFamily="34" charset="0"/>
                <a:ea typeface="ＭＳ Ｐゴシック" pitchFamily="34" charset="-128"/>
              </a:rPr>
              <a:t>Accommodations are creative solutions to specific challenges or barriers.  They range from the commonsense to the highly technological.  They fall into  three primary categories: </a:t>
            </a:r>
          </a:p>
          <a:p>
            <a:pPr marL="232943" indent="-232943">
              <a:lnSpc>
                <a:spcPct val="60000"/>
              </a:lnSpc>
              <a:spcBef>
                <a:spcPct val="0"/>
              </a:spcBef>
              <a:buFontTx/>
              <a:buAutoNum type="arabicPeriod"/>
            </a:pPr>
            <a:r>
              <a:rPr lang="en-US" altLang="en-US" sz="400">
                <a:latin typeface="Arial Narrow" pitchFamily="34" charset="0"/>
                <a:ea typeface="ＭＳ Ｐゴシック" pitchFamily="34" charset="-128"/>
              </a:rPr>
              <a:t>physical accommodations, such as equipment, devices, and modified spaces and buildings; </a:t>
            </a:r>
          </a:p>
          <a:p>
            <a:pPr marL="232943" indent="-232943">
              <a:lnSpc>
                <a:spcPct val="60000"/>
              </a:lnSpc>
              <a:spcBef>
                <a:spcPct val="0"/>
              </a:spcBef>
              <a:buFontTx/>
              <a:buAutoNum type="arabicPeriod"/>
            </a:pPr>
            <a:r>
              <a:rPr lang="en-US" altLang="en-US" sz="400">
                <a:latin typeface="Arial Narrow" pitchFamily="34" charset="0"/>
                <a:ea typeface="ＭＳ Ｐゴシック" pitchFamily="34" charset="-128"/>
              </a:rPr>
              <a:t>special services, such as those provided by interpreters, translators, personal assistants, job coaches, medical personnel, therapists, parole officers, and so forth</a:t>
            </a:r>
          </a:p>
          <a:p>
            <a:pPr marL="232943" indent="-232943">
              <a:lnSpc>
                <a:spcPct val="60000"/>
              </a:lnSpc>
              <a:spcBef>
                <a:spcPct val="0"/>
              </a:spcBef>
              <a:buFontTx/>
              <a:buAutoNum type="arabicPeriod"/>
            </a:pPr>
            <a:r>
              <a:rPr lang="en-US" altLang="en-US" sz="400">
                <a:latin typeface="Arial Narrow" pitchFamily="34" charset="0"/>
                <a:ea typeface="ＭＳ Ｐゴシック" pitchFamily="34" charset="-128"/>
              </a:rPr>
              <a:t>creative thinking and common sense problem-solving (by far, the most frequently needed and used category of accommodation!)</a:t>
            </a:r>
          </a:p>
          <a:p>
            <a:pPr marL="232943" indent="-232943">
              <a:lnSpc>
                <a:spcPct val="60000"/>
              </a:lnSpc>
              <a:spcBef>
                <a:spcPct val="0"/>
              </a:spcBef>
            </a:pPr>
            <a:r>
              <a:rPr lang="en-US" altLang="en-US" sz="400" b="1">
                <a:latin typeface="Arial Narrow" pitchFamily="34" charset="0"/>
                <a:ea typeface="ＭＳ Ｐゴシック" pitchFamily="34" charset="-128"/>
              </a:rPr>
              <a:t>Creative Possibilities and Ideas</a:t>
            </a:r>
            <a:r>
              <a:rPr lang="en-US" altLang="en-US" sz="400">
                <a:latin typeface="Arial Narrow" pitchFamily="34" charset="0"/>
                <a:ea typeface="ＭＳ Ｐゴシック" pitchFamily="34" charset="-128"/>
              </a:rPr>
              <a:t>: Have you ever been doing something mundane and ordinary, like the laundry or walking down the street—when suddenly a idea pops into your head?  Possibly you get a spark of insight into a solution for a problem with which you have been grappling.  As you assist job seekers develop their own Positive Personal Profile, you are likely to find yourself thinking of all kinds of ideas, such as job possibilities, things to explore, actions to take, people to meet, and other </a:t>
            </a:r>
            <a:r>
              <a:rPr lang="en-US" altLang="ja-JP" sz="400">
                <a:latin typeface="Arial Narrow" pitchFamily="34" charset="0"/>
              </a:rPr>
              <a:t>"</a:t>
            </a:r>
            <a:r>
              <a:rPr lang="en-US" altLang="en-US" sz="400">
                <a:latin typeface="Arial Narrow" pitchFamily="34" charset="0"/>
                <a:ea typeface="ＭＳ Ｐゴシック" pitchFamily="34" charset="-128"/>
              </a:rPr>
              <a:t>What-ifs</a:t>
            </a:r>
            <a:r>
              <a:rPr lang="en-US" altLang="ja-JP" sz="400">
                <a:latin typeface="Arial Narrow" pitchFamily="34" charset="0"/>
              </a:rPr>
              <a:t>"</a:t>
            </a:r>
            <a:r>
              <a:rPr lang="en-US" altLang="en-US" sz="400">
                <a:latin typeface="Arial Narrow" pitchFamily="34" charset="0"/>
                <a:ea typeface="ＭＳ Ｐゴシック" pitchFamily="34" charset="-128"/>
              </a:rPr>
              <a:t>.  Rather than waiting, we would encourage you to record all thoughts and ideas, regardless of how random or unrealistic they might seem, at the time you think of them.  There will be plenty of opportunity to sift through all the ideas later (and to generate additional ones); however, these initial thoughts are often gems to polish.</a:t>
            </a:r>
          </a:p>
          <a:p>
            <a:pPr marL="232943" indent="-232943">
              <a:lnSpc>
                <a:spcPct val="60000"/>
              </a:lnSpc>
              <a:spcBef>
                <a:spcPct val="0"/>
              </a:spcBef>
            </a:pPr>
            <a:r>
              <a:rPr lang="en-US" altLang="en-US" sz="400" b="1" i="1">
                <a:latin typeface="Arial Narrow" pitchFamily="34" charset="0"/>
                <a:ea typeface="ＭＳ Ｐゴシック" pitchFamily="34" charset="-128"/>
              </a:rPr>
              <a:t>Resources:	What is a Positive Personal Profile</a:t>
            </a:r>
          </a:p>
          <a:p>
            <a:pPr marL="232943" indent="-232943">
              <a:lnSpc>
                <a:spcPct val="60000"/>
              </a:lnSpc>
              <a:spcBef>
                <a:spcPct val="0"/>
              </a:spcBef>
            </a:pPr>
            <a:r>
              <a:rPr lang="en-US" altLang="en-US" sz="400" b="1" i="1">
                <a:latin typeface="Arial Narrow" pitchFamily="34" charset="0"/>
                <a:ea typeface="ＭＳ Ｐゴシック" pitchFamily="34" charset="-128"/>
              </a:rPr>
              <a:t>	Positive Personal Profile Form </a:t>
            </a:r>
          </a:p>
          <a:p>
            <a:pPr marL="232943" indent="-232943">
              <a:lnSpc>
                <a:spcPct val="60000"/>
              </a:lnSpc>
              <a:spcBef>
                <a:spcPct val="0"/>
              </a:spcBef>
            </a:pPr>
            <a:r>
              <a:rPr lang="en-US" altLang="en-US" sz="400">
                <a:latin typeface="Arial Narrow" pitchFamily="34" charset="0"/>
                <a:ea typeface="ＭＳ Ｐゴシック" pitchFamily="34" charset="-128"/>
              </a:rPr>
              <a:t> </a:t>
            </a:r>
          </a:p>
        </p:txBody>
      </p:sp>
    </p:spTree>
    <p:extLst>
      <p:ext uri="{BB962C8B-B14F-4D97-AF65-F5344CB8AC3E}">
        <p14:creationId xmlns:p14="http://schemas.microsoft.com/office/powerpoint/2010/main" val="566044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pitchFamily="34" charset="0"/>
                <a:ea typeface="ＭＳ Ｐゴシック" pitchFamily="34" charset="-128"/>
              </a:defRPr>
            </a:lvl1pPr>
            <a:lvl2pPr marL="757066" indent="-291179" eaLnBrk="0" hangingPunct="0">
              <a:defRPr sz="2400">
                <a:solidFill>
                  <a:schemeClr val="tx1"/>
                </a:solidFill>
                <a:latin typeface="Arial" pitchFamily="34" charset="0"/>
                <a:ea typeface="ＭＳ Ｐゴシック" pitchFamily="34" charset="-128"/>
              </a:defRPr>
            </a:lvl2pPr>
            <a:lvl3pPr marL="1164717" indent="-232943" eaLnBrk="0" hangingPunct="0">
              <a:defRPr sz="2400">
                <a:solidFill>
                  <a:schemeClr val="tx1"/>
                </a:solidFill>
                <a:latin typeface="Arial" pitchFamily="34" charset="0"/>
                <a:ea typeface="ＭＳ Ｐゴシック" pitchFamily="34" charset="-128"/>
              </a:defRPr>
            </a:lvl3pPr>
            <a:lvl4pPr marL="1630604" indent="-232943" eaLnBrk="0" hangingPunct="0">
              <a:defRPr sz="2400">
                <a:solidFill>
                  <a:schemeClr val="tx1"/>
                </a:solidFill>
                <a:latin typeface="Arial" pitchFamily="34" charset="0"/>
                <a:ea typeface="ＭＳ Ｐゴシック" pitchFamily="34" charset="-128"/>
              </a:defRPr>
            </a:lvl4pPr>
            <a:lvl5pPr marL="2096491" indent="-232943" eaLnBrk="0" hangingPunct="0">
              <a:defRPr sz="2400">
                <a:solidFill>
                  <a:schemeClr val="tx1"/>
                </a:solidFill>
                <a:latin typeface="Arial" pitchFamily="34" charset="0"/>
                <a:ea typeface="ＭＳ Ｐゴシック" pitchFamily="34" charset="-128"/>
              </a:defRPr>
            </a:lvl5pPr>
            <a:lvl6pPr marL="2562377" indent="-232943"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3028264" indent="-232943"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94151" indent="-232943"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960038" indent="-232943"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fld id="{791C06CE-675A-43C2-AEEF-54E9E36585E9}" type="slidenum">
              <a:rPr lang="en-US" altLang="en-US" sz="1200"/>
              <a:pPr eaLnBrk="1" hangingPunct="1">
                <a:defRPr/>
              </a:pPr>
              <a:t>8</a:t>
            </a:fld>
            <a:endParaRPr lang="en-US" altLang="en-US" sz="1200"/>
          </a:p>
        </p:txBody>
      </p:sp>
    </p:spTree>
    <p:extLst>
      <p:ext uri="{BB962C8B-B14F-4D97-AF65-F5344CB8AC3E}">
        <p14:creationId xmlns:p14="http://schemas.microsoft.com/office/powerpoint/2010/main" val="156867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92246-00FB-4DE8-9980-166549B086A1}" type="slidenum">
              <a:rPr lang="en-US" smtClean="0"/>
              <a:t>9</a:t>
            </a:fld>
            <a:endParaRPr lang="en-US"/>
          </a:p>
        </p:txBody>
      </p:sp>
    </p:spTree>
    <p:extLst>
      <p:ext uri="{BB962C8B-B14F-4D97-AF65-F5344CB8AC3E}">
        <p14:creationId xmlns:p14="http://schemas.microsoft.com/office/powerpoint/2010/main" val="592471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A5EFCB7-1F4C-4C26-AF54-B2D1380B48DA}" type="datetimeFigureOut">
              <a:rPr lang="en-US" smtClean="0"/>
              <a:t>10/21/17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1108564F-F6C2-4853-A08E-6C06E5CED480}"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5EFCB7-1F4C-4C26-AF54-B2D1380B48DA}" type="datetimeFigureOut">
              <a:rPr lang="en-US" smtClean="0"/>
              <a:t>10/21/17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108564F-F6C2-4853-A08E-6C06E5CED48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5EFCB7-1F4C-4C26-AF54-B2D1380B48DA}" type="datetimeFigureOut">
              <a:rPr lang="en-US" smtClean="0"/>
              <a:t>10/21/17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108564F-F6C2-4853-A08E-6C06E5CED48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5EFCB7-1F4C-4C26-AF54-B2D1380B48DA}" type="datetimeFigureOut">
              <a:rPr lang="en-US" smtClean="0"/>
              <a:t>10/21/17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108564F-F6C2-4853-A08E-6C06E5CED48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A5EFCB7-1F4C-4C26-AF54-B2D1380B48DA}" type="datetimeFigureOut">
              <a:rPr lang="en-US" smtClean="0"/>
              <a:t>10/21/17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108564F-F6C2-4853-A08E-6C06E5CED480}"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A5EFCB7-1F4C-4C26-AF54-B2D1380B48DA}" type="datetimeFigureOut">
              <a:rPr lang="en-US" smtClean="0"/>
              <a:t>10/21/17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108564F-F6C2-4853-A08E-6C06E5CED48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A5EFCB7-1F4C-4C26-AF54-B2D1380B48DA}" type="datetimeFigureOut">
              <a:rPr lang="en-US" smtClean="0"/>
              <a:t>10/21/17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108564F-F6C2-4853-A08E-6C06E5CED48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A5EFCB7-1F4C-4C26-AF54-B2D1380B48DA}" type="datetimeFigureOut">
              <a:rPr lang="en-US" smtClean="0"/>
              <a:t>10/21/17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108564F-F6C2-4853-A08E-6C06E5CED48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A5EFCB7-1F4C-4C26-AF54-B2D1380B48DA}" type="datetimeFigureOut">
              <a:rPr lang="en-US" smtClean="0"/>
              <a:t>10/21/17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108564F-F6C2-4853-A08E-6C06E5CED480}"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A5EFCB7-1F4C-4C26-AF54-B2D1380B48DA}" type="datetimeFigureOut">
              <a:rPr lang="en-US" smtClean="0"/>
              <a:t>10/21/17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108564F-F6C2-4853-A08E-6C06E5CED48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A5EFCB7-1F4C-4C26-AF54-B2D1380B48DA}" type="datetimeFigureOut">
              <a:rPr lang="en-US" smtClean="0"/>
              <a:t>10/21/17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108564F-F6C2-4853-A08E-6C06E5CED480}"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A5EFCB7-1F4C-4C26-AF54-B2D1380B48DA}" type="datetimeFigureOut">
              <a:rPr lang="en-US" smtClean="0"/>
              <a:t>10/21/17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108564F-F6C2-4853-A08E-6C06E5CED480}"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026458" y="457200"/>
            <a:ext cx="8107741" cy="4028611"/>
            <a:chOff x="1990404" y="5130173"/>
            <a:chExt cx="4416111" cy="2194298"/>
          </a:xfrm>
        </p:grpSpPr>
        <p:pic>
          <p:nvPicPr>
            <p:cNvPr id="6" name="Picture 5" descr="Webinar1.gif"/>
            <p:cNvPicPr>
              <a:picLocks noChangeAspect="1"/>
            </p:cNvPicPr>
            <p:nvPr/>
          </p:nvPicPr>
          <p:blipFill>
            <a:blip r:embed="rId3" cstate="print"/>
            <a:stretch>
              <a:fillRect/>
            </a:stretch>
          </p:blipFill>
          <p:spPr>
            <a:xfrm>
              <a:off x="1990404" y="5130173"/>
              <a:ext cx="4416111" cy="2194298"/>
            </a:xfrm>
            <a:prstGeom prst="rect">
              <a:avLst/>
            </a:prstGeom>
          </p:spPr>
        </p:pic>
        <p:sp>
          <p:nvSpPr>
            <p:cNvPr id="7" name="TextBox 6"/>
            <p:cNvSpPr txBox="1"/>
            <p:nvPr/>
          </p:nvSpPr>
          <p:spPr>
            <a:xfrm>
              <a:off x="3465035" y="5420705"/>
              <a:ext cx="2941480" cy="1047746"/>
            </a:xfrm>
            <a:prstGeom prst="rect">
              <a:avLst/>
            </a:prstGeom>
            <a:noFill/>
          </p:spPr>
          <p:txBody>
            <a:bodyPr wrap="square" lIns="0" tIns="0" rIns="0" bIns="0" rtlCol="0" anchor="ctr">
              <a:spAutoFit/>
            </a:bodyPr>
            <a:lstStyle/>
            <a:p>
              <a:pPr>
                <a:lnSpc>
                  <a:spcPts val="5000"/>
                </a:lnSpc>
              </a:pPr>
              <a:r>
                <a:rPr lang="en-US" sz="5000" b="0" i="0" dirty="0" smtClean="0">
                  <a:solidFill>
                    <a:schemeClr val="bg1"/>
                  </a:solidFill>
                  <a:latin typeface="Arial Narrow"/>
                  <a:cs typeface="Arial Narrow"/>
                </a:rPr>
                <a:t>Person-Centered-Planning and your Students at College </a:t>
              </a:r>
            </a:p>
          </p:txBody>
        </p:sp>
      </p:grpSp>
      <p:sp>
        <p:nvSpPr>
          <p:cNvPr id="8" name="Rectangle 7"/>
          <p:cNvSpPr/>
          <p:nvPr/>
        </p:nvSpPr>
        <p:spPr>
          <a:xfrm>
            <a:off x="3429001" y="3429000"/>
            <a:ext cx="5029198" cy="1323439"/>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pPr eaLnBrk="1" hangingPunct="1">
              <a:spcBef>
                <a:spcPts val="1000"/>
              </a:spcBef>
              <a:spcAft>
                <a:spcPts val="1000"/>
              </a:spcAft>
              <a:buFont typeface="Wingdings" pitchFamily="2" charset="2"/>
              <a:buNone/>
            </a:pPr>
            <a:r>
              <a:rPr lang="en-US" sz="4000" dirty="0" smtClean="0">
                <a:solidFill>
                  <a:srgbClr val="000000"/>
                </a:solidFill>
                <a:latin typeface="Arial Narrow"/>
                <a:cs typeface="Arial Narrow"/>
              </a:rPr>
              <a:t>Developing Inclusive Higher Education Options</a:t>
            </a:r>
          </a:p>
        </p:txBody>
      </p:sp>
      <p:sp>
        <p:nvSpPr>
          <p:cNvPr id="10" name="Slide Number Placeholder 9"/>
          <p:cNvSpPr>
            <a:spLocks noGrp="1"/>
          </p:cNvSpPr>
          <p:nvPr>
            <p:ph type="sldNum" sz="quarter" idx="12"/>
          </p:nvPr>
        </p:nvSpPr>
        <p:spPr/>
        <p:txBody>
          <a:bodyPr/>
          <a:lstStyle/>
          <a:p>
            <a:pPr>
              <a:defRPr/>
            </a:pPr>
            <a:fld id="{0D4709D6-5DDD-4743-B95F-2942CC7F9C93}" type="slidenum">
              <a:rPr lang="en-US" smtClean="0"/>
              <a:pPr>
                <a:defRPr/>
              </a:pPr>
              <a:t>1</a:t>
            </a:fld>
            <a:endParaRPr lang="en-US" dirty="0"/>
          </a:p>
        </p:txBody>
      </p:sp>
      <p:pic>
        <p:nvPicPr>
          <p:cNvPr id="11" name="Picture 4" descr="Keuka Campus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1" y="457200"/>
            <a:ext cx="2590800" cy="4028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600199" y="5414514"/>
            <a:ext cx="5638801" cy="1200329"/>
          </a:xfrm>
          <a:prstGeom prst="rect">
            <a:avLst/>
          </a:prstGeom>
          <a:noFill/>
        </p:spPr>
        <p:txBody>
          <a:bodyPr wrap="square" rtlCol="0">
            <a:spAutoFit/>
          </a:bodyPr>
          <a:lstStyle/>
          <a:p>
            <a:r>
              <a:rPr lang="en-US" sz="3600" dirty="0" smtClean="0"/>
              <a:t>Amy Dwyre D’Agati</a:t>
            </a:r>
          </a:p>
          <a:p>
            <a:r>
              <a:rPr lang="en-US" sz="3600" dirty="0" smtClean="0"/>
              <a:t>adwyre@umd.edu</a:t>
            </a:r>
            <a:endParaRPr lang="en-US" sz="3600" dirty="0"/>
          </a:p>
        </p:txBody>
      </p:sp>
    </p:spTree>
    <p:extLst>
      <p:ext uri="{BB962C8B-B14F-4D97-AF65-F5344CB8AC3E}">
        <p14:creationId xmlns:p14="http://schemas.microsoft.com/office/powerpoint/2010/main" val="313750872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Standard I: Academic Success</a:t>
            </a:r>
            <a:endParaRPr lang="en-US" dirty="0"/>
          </a:p>
        </p:txBody>
      </p:sp>
      <p:sp>
        <p:nvSpPr>
          <p:cNvPr id="5" name="Content Placeholder 4"/>
          <p:cNvSpPr>
            <a:spLocks noGrp="1"/>
          </p:cNvSpPr>
          <p:nvPr>
            <p:ph idx="1"/>
          </p:nvPr>
        </p:nvSpPr>
        <p:spPr/>
        <p:txBody>
          <a:bodyPr/>
          <a:lstStyle/>
          <a:p>
            <a:r>
              <a:rPr lang="en-US" dirty="0" smtClean="0"/>
              <a:t>Quality Indicators:</a:t>
            </a:r>
          </a:p>
          <a:p>
            <a:pPr lvl="1"/>
            <a:r>
              <a:rPr lang="en-US" dirty="0" smtClean="0"/>
              <a:t>Access to a variety of college courses attended by students without disabilities</a:t>
            </a:r>
          </a:p>
          <a:p>
            <a:pPr lvl="1"/>
            <a:r>
              <a:rPr lang="en-US" dirty="0" smtClean="0"/>
              <a:t>Address issues impacting course access (placement tests, accommodations, mentors/tutors, faculty training, etc.)</a:t>
            </a:r>
          </a:p>
          <a:p>
            <a:pPr lvl="1"/>
            <a:r>
              <a:rPr lang="en-US" dirty="0" smtClean="0"/>
              <a:t>Provide students with skills to access academics (resources for access or funding)</a:t>
            </a:r>
            <a:endParaRPr lang="en-US" dirty="0"/>
          </a:p>
        </p:txBody>
      </p:sp>
    </p:spTree>
    <p:extLst>
      <p:ext uri="{BB962C8B-B14F-4D97-AF65-F5344CB8AC3E}">
        <p14:creationId xmlns:p14="http://schemas.microsoft.com/office/powerpoint/2010/main" val="3428716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Standard 2: Career Development</a:t>
            </a:r>
            <a:endParaRPr lang="en-US" dirty="0"/>
          </a:p>
        </p:txBody>
      </p:sp>
      <p:sp>
        <p:nvSpPr>
          <p:cNvPr id="3" name="Content Placeholder 2"/>
          <p:cNvSpPr>
            <a:spLocks noGrp="1"/>
          </p:cNvSpPr>
          <p:nvPr>
            <p:ph idx="1"/>
          </p:nvPr>
        </p:nvSpPr>
        <p:spPr/>
        <p:txBody>
          <a:bodyPr/>
          <a:lstStyle/>
          <a:p>
            <a:r>
              <a:rPr lang="en-US" dirty="0" smtClean="0"/>
              <a:t>Quality Indicator:</a:t>
            </a:r>
          </a:p>
          <a:p>
            <a:pPr lvl="1"/>
            <a:r>
              <a:rPr lang="en-US" dirty="0" smtClean="0"/>
              <a:t>Provide employment supports and experiences </a:t>
            </a:r>
          </a:p>
          <a:p>
            <a:pPr lvl="2"/>
            <a:r>
              <a:rPr lang="en-US" dirty="0" smtClean="0"/>
              <a:t>Person-centered planning</a:t>
            </a:r>
          </a:p>
          <a:p>
            <a:pPr lvl="2"/>
            <a:r>
              <a:rPr lang="en-US" dirty="0" smtClean="0"/>
              <a:t>Trained job developers/coaches</a:t>
            </a:r>
          </a:p>
          <a:p>
            <a:pPr lvl="2"/>
            <a:r>
              <a:rPr lang="en-US" dirty="0" smtClean="0"/>
              <a:t>Quality work-based learning</a:t>
            </a:r>
          </a:p>
          <a:p>
            <a:pPr lvl="2"/>
            <a:r>
              <a:rPr lang="en-US" dirty="0" smtClean="0"/>
              <a:t>Paid work experiences</a:t>
            </a:r>
          </a:p>
          <a:p>
            <a:pPr lvl="2"/>
            <a:r>
              <a:rPr lang="en-US" dirty="0" smtClean="0"/>
              <a:t>Connection with adult service providers</a:t>
            </a:r>
          </a:p>
          <a:p>
            <a:pPr lvl="2"/>
            <a:r>
              <a:rPr lang="en-US" dirty="0" smtClean="0"/>
              <a:t>Collection of employment outcome data</a:t>
            </a:r>
            <a:endParaRPr lang="en-US" dirty="0"/>
          </a:p>
        </p:txBody>
      </p:sp>
    </p:spTree>
    <p:extLst>
      <p:ext uri="{BB962C8B-B14F-4D97-AF65-F5344CB8AC3E}">
        <p14:creationId xmlns:p14="http://schemas.microsoft.com/office/powerpoint/2010/main" val="5591678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Standard 3: Campus Membership</a:t>
            </a:r>
            <a:endParaRPr lang="en-US" dirty="0"/>
          </a:p>
        </p:txBody>
      </p:sp>
      <p:sp>
        <p:nvSpPr>
          <p:cNvPr id="3" name="Content Placeholder 2"/>
          <p:cNvSpPr>
            <a:spLocks noGrp="1"/>
          </p:cNvSpPr>
          <p:nvPr>
            <p:ph idx="1"/>
          </p:nvPr>
        </p:nvSpPr>
        <p:spPr/>
        <p:txBody>
          <a:bodyPr/>
          <a:lstStyle/>
          <a:p>
            <a:r>
              <a:rPr lang="en-US" dirty="0" smtClean="0"/>
              <a:t>Quality Indicators:</a:t>
            </a:r>
          </a:p>
          <a:p>
            <a:pPr lvl="1"/>
            <a:r>
              <a:rPr lang="en-US" dirty="0" smtClean="0"/>
              <a:t>Access and support to participate in existing social organizations, facilities and technology on campus</a:t>
            </a:r>
          </a:p>
          <a:p>
            <a:pPr lvl="2"/>
            <a:r>
              <a:rPr lang="en-US" dirty="0" smtClean="0"/>
              <a:t>Clubs and organizations</a:t>
            </a:r>
          </a:p>
          <a:p>
            <a:pPr lvl="2"/>
            <a:r>
              <a:rPr lang="en-US" dirty="0" smtClean="0"/>
              <a:t>Residential life facilities and activities</a:t>
            </a:r>
          </a:p>
          <a:p>
            <a:pPr lvl="2"/>
            <a:r>
              <a:rPr lang="en-US" dirty="0" smtClean="0"/>
              <a:t>Technology for social communication</a:t>
            </a:r>
          </a:p>
          <a:p>
            <a:pPr lvl="2"/>
            <a:r>
              <a:rPr lang="en-US" dirty="0" smtClean="0"/>
              <a:t>Social activities facilitated by students without disabilities, with natural supports</a:t>
            </a:r>
            <a:endParaRPr lang="en-US" dirty="0"/>
          </a:p>
        </p:txBody>
      </p:sp>
    </p:spTree>
    <p:extLst>
      <p:ext uri="{BB962C8B-B14F-4D97-AF65-F5344CB8AC3E}">
        <p14:creationId xmlns:p14="http://schemas.microsoft.com/office/powerpoint/2010/main" val="10107695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Standard 4: Self-Determination</a:t>
            </a:r>
            <a:endParaRPr lang="en-US" dirty="0"/>
          </a:p>
        </p:txBody>
      </p:sp>
      <p:sp>
        <p:nvSpPr>
          <p:cNvPr id="3" name="Content Placeholder 2"/>
          <p:cNvSpPr>
            <a:spLocks noGrp="1"/>
          </p:cNvSpPr>
          <p:nvPr>
            <p:ph idx="1"/>
          </p:nvPr>
        </p:nvSpPr>
        <p:spPr/>
        <p:txBody>
          <a:bodyPr/>
          <a:lstStyle/>
          <a:p>
            <a:r>
              <a:rPr lang="en-US" dirty="0" smtClean="0"/>
              <a:t>Quality Indicators</a:t>
            </a:r>
          </a:p>
          <a:p>
            <a:pPr lvl="1"/>
            <a:r>
              <a:rPr lang="en-US" dirty="0" smtClean="0"/>
              <a:t>Ensure student involvement in and control of the establishment of personal goals </a:t>
            </a:r>
          </a:p>
          <a:p>
            <a:pPr lvl="1"/>
            <a:r>
              <a:rPr lang="en-US" dirty="0" smtClean="0"/>
              <a:t>Ensure development and promotion of self-determination skills</a:t>
            </a:r>
          </a:p>
          <a:p>
            <a:pPr lvl="1"/>
            <a:r>
              <a:rPr lang="en-US" dirty="0" smtClean="0"/>
              <a:t>Have a process for family involvement (with clearly defined roles)</a:t>
            </a:r>
          </a:p>
          <a:p>
            <a:pPr lvl="2"/>
            <a:endParaRPr lang="en-US" dirty="0" smtClean="0"/>
          </a:p>
          <a:p>
            <a:pPr lvl="2"/>
            <a:endParaRPr lang="en-US" dirty="0" smtClean="0"/>
          </a:p>
          <a:p>
            <a:pPr lvl="2"/>
            <a:endParaRPr lang="en-US" dirty="0"/>
          </a:p>
        </p:txBody>
      </p:sp>
    </p:spTree>
    <p:extLst>
      <p:ext uri="{BB962C8B-B14F-4D97-AF65-F5344CB8AC3E}">
        <p14:creationId xmlns:p14="http://schemas.microsoft.com/office/powerpoint/2010/main" val="6738383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 5: Alignment with College Systems and Practices </a:t>
            </a:r>
            <a:endParaRPr lang="en-US" dirty="0"/>
          </a:p>
        </p:txBody>
      </p:sp>
      <p:sp>
        <p:nvSpPr>
          <p:cNvPr id="3" name="Content Placeholder 2"/>
          <p:cNvSpPr>
            <a:spLocks noGrp="1"/>
          </p:cNvSpPr>
          <p:nvPr>
            <p:ph idx="1"/>
          </p:nvPr>
        </p:nvSpPr>
        <p:spPr/>
        <p:txBody>
          <a:bodyPr>
            <a:normAutofit/>
          </a:bodyPr>
          <a:lstStyle/>
          <a:p>
            <a:r>
              <a:rPr lang="en-US" dirty="0" smtClean="0"/>
              <a:t>Quality Indicators:</a:t>
            </a:r>
          </a:p>
          <a:p>
            <a:pPr lvl="1"/>
            <a:r>
              <a:rPr lang="en-US" dirty="0" smtClean="0"/>
              <a:t>Offer a meaningful credential or outcomes by the institution</a:t>
            </a:r>
          </a:p>
          <a:p>
            <a:pPr lvl="1"/>
            <a:r>
              <a:rPr lang="en-US" dirty="0" smtClean="0"/>
              <a:t>Provide access to academic advising</a:t>
            </a:r>
          </a:p>
          <a:p>
            <a:pPr lvl="1"/>
            <a:r>
              <a:rPr lang="en-US" dirty="0" smtClean="0"/>
              <a:t>Provide access to college campus resources (admissions, counseling centers, housing, transportation, etc.)</a:t>
            </a:r>
          </a:p>
          <a:p>
            <a:pPr lvl="1"/>
            <a:r>
              <a:rPr lang="en-US" dirty="0" smtClean="0"/>
              <a:t>Collaborate with faculty and staff</a:t>
            </a:r>
          </a:p>
          <a:p>
            <a:pPr lvl="1"/>
            <a:r>
              <a:rPr lang="en-US" dirty="0" smtClean="0"/>
              <a:t>Adhere to college schedules, policies, procedures and communications</a:t>
            </a:r>
          </a:p>
          <a:p>
            <a:pPr lvl="1"/>
            <a:endParaRPr lang="en-US" dirty="0"/>
          </a:p>
        </p:txBody>
      </p:sp>
    </p:spTree>
    <p:extLst>
      <p:ext uri="{BB962C8B-B14F-4D97-AF65-F5344CB8AC3E}">
        <p14:creationId xmlns:p14="http://schemas.microsoft.com/office/powerpoint/2010/main" val="11537803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 6: Coordination and Collaboration</a:t>
            </a:r>
            <a:endParaRPr lang="en-US" dirty="0"/>
          </a:p>
        </p:txBody>
      </p:sp>
      <p:sp>
        <p:nvSpPr>
          <p:cNvPr id="3" name="Content Placeholder 2"/>
          <p:cNvSpPr>
            <a:spLocks noGrp="1"/>
          </p:cNvSpPr>
          <p:nvPr>
            <p:ph idx="1"/>
          </p:nvPr>
        </p:nvSpPr>
        <p:spPr/>
        <p:txBody>
          <a:bodyPr/>
          <a:lstStyle/>
          <a:p>
            <a:r>
              <a:rPr lang="en-US" dirty="0" smtClean="0"/>
              <a:t>Quality Indicators:</a:t>
            </a:r>
          </a:p>
          <a:p>
            <a:pPr lvl="1"/>
            <a:r>
              <a:rPr lang="en-US" dirty="0" smtClean="0"/>
              <a:t>Establish connections and relationships with key college departments</a:t>
            </a:r>
          </a:p>
          <a:p>
            <a:pPr lvl="1"/>
            <a:r>
              <a:rPr lang="en-US" dirty="0" smtClean="0"/>
              <a:t>Assign a designated person to coordinate program-specific services </a:t>
            </a:r>
            <a:endParaRPr lang="en-US" dirty="0"/>
          </a:p>
        </p:txBody>
      </p:sp>
    </p:spTree>
    <p:extLst>
      <p:ext uri="{BB962C8B-B14F-4D97-AF65-F5344CB8AC3E}">
        <p14:creationId xmlns:p14="http://schemas.microsoft.com/office/powerpoint/2010/main" val="19180597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7: Sustainability	</a:t>
            </a:r>
            <a:endParaRPr lang="en-US" dirty="0"/>
          </a:p>
        </p:txBody>
      </p:sp>
      <p:sp>
        <p:nvSpPr>
          <p:cNvPr id="3" name="Content Placeholder 2"/>
          <p:cNvSpPr>
            <a:spLocks noGrp="1"/>
          </p:cNvSpPr>
          <p:nvPr>
            <p:ph idx="1"/>
          </p:nvPr>
        </p:nvSpPr>
        <p:spPr/>
        <p:txBody>
          <a:bodyPr/>
          <a:lstStyle/>
          <a:p>
            <a:r>
              <a:rPr lang="en-US" dirty="0" smtClean="0"/>
              <a:t>Quality Indicators:</a:t>
            </a:r>
          </a:p>
          <a:p>
            <a:pPr lvl="1"/>
            <a:r>
              <a:rPr lang="en-US" dirty="0" smtClean="0"/>
              <a:t>Use diverse sources of funding (financial aid, grants, waiver funds, vocational rehabilitation)</a:t>
            </a:r>
          </a:p>
          <a:p>
            <a:pPr lvl="1"/>
            <a:r>
              <a:rPr lang="en-US" dirty="0" smtClean="0"/>
              <a:t>Have a planning and advisory team (campus personnel, disability services, disability agencies, community agencies, local business leaders, workforce development, youth and families)</a:t>
            </a:r>
            <a:endParaRPr lang="en-US" dirty="0"/>
          </a:p>
        </p:txBody>
      </p:sp>
    </p:spTree>
    <p:extLst>
      <p:ext uri="{BB962C8B-B14F-4D97-AF65-F5344CB8AC3E}">
        <p14:creationId xmlns:p14="http://schemas.microsoft.com/office/powerpoint/2010/main" val="28817221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Standard 8: Ongoing Evaluation	</a:t>
            </a:r>
            <a:endParaRPr lang="en-US" dirty="0"/>
          </a:p>
        </p:txBody>
      </p:sp>
      <p:sp>
        <p:nvSpPr>
          <p:cNvPr id="3" name="Content Placeholder 2"/>
          <p:cNvSpPr>
            <a:spLocks noGrp="1"/>
          </p:cNvSpPr>
          <p:nvPr>
            <p:ph idx="1"/>
          </p:nvPr>
        </p:nvSpPr>
        <p:spPr/>
        <p:txBody>
          <a:bodyPr/>
          <a:lstStyle/>
          <a:p>
            <a:r>
              <a:rPr lang="en-US" dirty="0" smtClean="0"/>
              <a:t>Quality Indicators:</a:t>
            </a:r>
          </a:p>
          <a:p>
            <a:pPr lvl="1"/>
            <a:r>
              <a:rPr lang="en-US" dirty="0" smtClean="0"/>
              <a:t>Conduct evaluation of services and outcomes regularly</a:t>
            </a:r>
          </a:p>
          <a:p>
            <a:pPr lvl="2"/>
            <a:r>
              <a:rPr lang="en-US" dirty="0" smtClean="0"/>
              <a:t>Key stakeholders</a:t>
            </a:r>
          </a:p>
          <a:p>
            <a:pPr lvl="2"/>
            <a:r>
              <a:rPr lang="en-US" dirty="0" smtClean="0"/>
              <a:t>Student satisfaction</a:t>
            </a:r>
          </a:p>
          <a:p>
            <a:pPr lvl="2"/>
            <a:r>
              <a:rPr lang="en-US" dirty="0" smtClean="0"/>
              <a:t>Student exit data</a:t>
            </a:r>
          </a:p>
          <a:p>
            <a:pPr lvl="2"/>
            <a:r>
              <a:rPr lang="en-US" dirty="0"/>
              <a:t>S</a:t>
            </a:r>
            <a:r>
              <a:rPr lang="en-US" dirty="0" smtClean="0"/>
              <a:t>tudent follow-up data</a:t>
            </a:r>
          </a:p>
          <a:p>
            <a:pPr lvl="2"/>
            <a:r>
              <a:rPr lang="en-US" dirty="0" smtClean="0"/>
              <a:t>Review and adjust based on results</a:t>
            </a:r>
            <a:endParaRPr lang="en-US" dirty="0"/>
          </a:p>
        </p:txBody>
      </p:sp>
    </p:spTree>
    <p:extLst>
      <p:ext uri="{BB962C8B-B14F-4D97-AF65-F5344CB8AC3E}">
        <p14:creationId xmlns:p14="http://schemas.microsoft.com/office/powerpoint/2010/main" val="22516117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3276600"/>
            <a:ext cx="7772400" cy="1362075"/>
          </a:xfrm>
        </p:spPr>
        <p:txBody>
          <a:bodyPr>
            <a:noAutofit/>
          </a:bodyPr>
          <a:lstStyle/>
          <a:p>
            <a:r>
              <a:rPr lang="en-US" sz="4800" dirty="0" smtClean="0"/>
              <a:t>Planning for Postsecondary options while still in high school</a:t>
            </a:r>
            <a:endParaRPr lang="en-US" sz="4800" dirty="0"/>
          </a:p>
        </p:txBody>
      </p:sp>
      <p:sp>
        <p:nvSpPr>
          <p:cNvPr id="5" name="Text Placeholder 4"/>
          <p:cNvSpPr>
            <a:spLocks noGrp="1"/>
          </p:cNvSpPr>
          <p:nvPr>
            <p:ph type="body" idx="1"/>
          </p:nvPr>
        </p:nvSpPr>
        <p:spPr>
          <a:xfrm>
            <a:off x="838200" y="381000"/>
            <a:ext cx="7772400" cy="1500187"/>
          </a:xfrm>
        </p:spPr>
        <p:txBody>
          <a:bodyPr>
            <a:normAutofit/>
          </a:bodyPr>
          <a:lstStyle/>
          <a:p>
            <a:pPr algn="ctr">
              <a:lnSpc>
                <a:spcPct val="100000"/>
              </a:lnSpc>
            </a:pPr>
            <a:r>
              <a:rPr lang="en-US" sz="2800" b="1" dirty="0" smtClean="0"/>
              <a:t>Roles and Responsibilities </a:t>
            </a:r>
          </a:p>
          <a:p>
            <a:pPr algn="ctr">
              <a:lnSpc>
                <a:spcPct val="100000"/>
              </a:lnSpc>
            </a:pPr>
            <a:r>
              <a:rPr lang="en-US" sz="2800" b="1" dirty="0" smtClean="0"/>
              <a:t>of all parties: Student, Family, Transition Teacher, Special Education Administrator</a:t>
            </a:r>
            <a:endParaRPr lang="en-US" sz="2800" b="1" dirty="0"/>
          </a:p>
        </p:txBody>
      </p:sp>
    </p:spTree>
    <p:extLst>
      <p:ext uri="{BB962C8B-B14F-4D97-AF65-F5344CB8AC3E}">
        <p14:creationId xmlns:p14="http://schemas.microsoft.com/office/powerpoint/2010/main" val="2023011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Role of Transitioning Student	</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Person-Centered Planning: add postsecondary options to discussions; research college options</a:t>
            </a:r>
          </a:p>
          <a:p>
            <a:r>
              <a:rPr lang="en-US" dirty="0" smtClean="0"/>
              <a:t>College selection: Visit campuses, select college that best matches goals, complete forms</a:t>
            </a:r>
          </a:p>
          <a:p>
            <a:r>
              <a:rPr lang="en-US" dirty="0" smtClean="0"/>
              <a:t>Academics: choose list of preferred courses and create a schedule</a:t>
            </a:r>
          </a:p>
          <a:p>
            <a:r>
              <a:rPr lang="en-US" dirty="0" smtClean="0"/>
              <a:t>Accommodations: register with disability support services, gather documentation, prepare to discuss support needs</a:t>
            </a:r>
            <a:endParaRPr lang="en-US" dirty="0"/>
          </a:p>
        </p:txBody>
      </p:sp>
    </p:spTree>
    <p:extLst>
      <p:ext uri="{BB962C8B-B14F-4D97-AF65-F5344CB8AC3E}">
        <p14:creationId xmlns:p14="http://schemas.microsoft.com/office/powerpoint/2010/main" val="1677448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8382000" cy="1143000"/>
          </a:xfrm>
        </p:spPr>
        <p:txBody>
          <a:bodyPr>
            <a:normAutofit/>
          </a:bodyPr>
          <a:lstStyle/>
          <a:p>
            <a:r>
              <a:rPr lang="en-US" b="1" dirty="0" smtClean="0"/>
              <a:t>Why does anyone go to college?</a:t>
            </a:r>
            <a:endParaRPr lang="en-US" b="1" dirty="0"/>
          </a:p>
        </p:txBody>
      </p:sp>
      <p:sp>
        <p:nvSpPr>
          <p:cNvPr id="3" name="Content Placeholder 2"/>
          <p:cNvSpPr>
            <a:spLocks noGrp="1"/>
          </p:cNvSpPr>
          <p:nvPr>
            <p:ph idx="1"/>
          </p:nvPr>
        </p:nvSpPr>
        <p:spPr>
          <a:xfrm>
            <a:off x="990600" y="1447800"/>
            <a:ext cx="7943088" cy="5181600"/>
          </a:xfrm>
        </p:spPr>
        <p:txBody>
          <a:bodyPr>
            <a:normAutofit lnSpcReduction="10000"/>
          </a:bodyPr>
          <a:lstStyle/>
          <a:p>
            <a:pPr lvl="3">
              <a:buFont typeface="Arial" pitchFamily="34" charset="0"/>
              <a:buChar char="•"/>
              <a:defRPr/>
            </a:pPr>
            <a:r>
              <a:rPr lang="en-US" sz="4200" dirty="0"/>
              <a:t>Get away from mom and dad</a:t>
            </a:r>
          </a:p>
          <a:p>
            <a:pPr lvl="3">
              <a:buFont typeface="Arial" pitchFamily="34" charset="0"/>
              <a:buChar char="•"/>
              <a:defRPr/>
            </a:pPr>
            <a:r>
              <a:rPr lang="en-US" sz="4200" dirty="0"/>
              <a:t>Become more independent</a:t>
            </a:r>
          </a:p>
          <a:p>
            <a:pPr lvl="3">
              <a:buFont typeface="Arial" pitchFamily="34" charset="0"/>
              <a:buChar char="•"/>
              <a:defRPr/>
            </a:pPr>
            <a:r>
              <a:rPr lang="en-US" sz="4200" dirty="0"/>
              <a:t>Have fun</a:t>
            </a:r>
          </a:p>
          <a:p>
            <a:pPr lvl="3">
              <a:buFont typeface="Arial" pitchFamily="34" charset="0"/>
              <a:buChar char="•"/>
              <a:defRPr/>
            </a:pPr>
            <a:r>
              <a:rPr lang="en-US" sz="4200" dirty="0"/>
              <a:t>Learn</a:t>
            </a:r>
          </a:p>
          <a:p>
            <a:pPr lvl="3">
              <a:buFont typeface="Arial" pitchFamily="34" charset="0"/>
              <a:buChar char="•"/>
              <a:defRPr/>
            </a:pPr>
            <a:r>
              <a:rPr lang="en-US" sz="4200" dirty="0"/>
              <a:t>TO GET A BETTER JOB!!!</a:t>
            </a:r>
          </a:p>
          <a:p>
            <a:pPr>
              <a:defRPr/>
            </a:pPr>
            <a:endParaRPr lang="en-US" dirty="0"/>
          </a:p>
          <a:p>
            <a:r>
              <a:rPr lang="en-US" i="1" dirty="0" smtClean="0"/>
              <a:t>Should that be any different for students with intellectual disabilities???</a:t>
            </a:r>
          </a:p>
          <a:p>
            <a:endParaRPr lang="en-US" dirty="0"/>
          </a:p>
        </p:txBody>
      </p:sp>
    </p:spTree>
    <p:extLst>
      <p:ext uri="{BB962C8B-B14F-4D97-AF65-F5344CB8AC3E}">
        <p14:creationId xmlns:p14="http://schemas.microsoft.com/office/powerpoint/2010/main" val="36057141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Transitioning Student</a:t>
            </a:r>
            <a:endParaRPr lang="en-US" dirty="0"/>
          </a:p>
        </p:txBody>
      </p:sp>
      <p:sp>
        <p:nvSpPr>
          <p:cNvPr id="3" name="Content Placeholder 2"/>
          <p:cNvSpPr>
            <a:spLocks noGrp="1"/>
          </p:cNvSpPr>
          <p:nvPr>
            <p:ph idx="1"/>
          </p:nvPr>
        </p:nvSpPr>
        <p:spPr/>
        <p:txBody>
          <a:bodyPr>
            <a:normAutofit lnSpcReduction="10000"/>
          </a:bodyPr>
          <a:lstStyle/>
          <a:p>
            <a:r>
              <a:rPr lang="en-US" dirty="0" smtClean="0"/>
              <a:t>Plan for support: describe what help is needed to be successful</a:t>
            </a:r>
          </a:p>
          <a:p>
            <a:r>
              <a:rPr lang="en-US" dirty="0" smtClean="0"/>
              <a:t>IEP: Identify PSE goals</a:t>
            </a:r>
          </a:p>
          <a:p>
            <a:r>
              <a:rPr lang="en-US" dirty="0" smtClean="0"/>
              <a:t>Transportation: practice public transportation, or apply for accessible transportation</a:t>
            </a:r>
          </a:p>
          <a:p>
            <a:r>
              <a:rPr lang="en-US" dirty="0" smtClean="0"/>
              <a:t>Schedule: Begin practicing using a daily schedule</a:t>
            </a:r>
          </a:p>
          <a:p>
            <a:r>
              <a:rPr lang="en-US" dirty="0" smtClean="0"/>
              <a:t>Funding: Determine costs and funding sources with support</a:t>
            </a:r>
            <a:endParaRPr lang="en-US" dirty="0"/>
          </a:p>
        </p:txBody>
      </p:sp>
    </p:spTree>
    <p:extLst>
      <p:ext uri="{BB962C8B-B14F-4D97-AF65-F5344CB8AC3E}">
        <p14:creationId xmlns:p14="http://schemas.microsoft.com/office/powerpoint/2010/main" val="11374482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Family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Person-Centered planning: Assist youth in identifying strengths, and needs</a:t>
            </a:r>
          </a:p>
          <a:p>
            <a:r>
              <a:rPr lang="en-US" dirty="0" smtClean="0"/>
              <a:t>College selection: Take youth on tours, review what they see, list pros and cons, review difference between high school and college</a:t>
            </a:r>
          </a:p>
          <a:p>
            <a:r>
              <a:rPr lang="en-US" dirty="0" smtClean="0"/>
              <a:t>Academics: assist youth in coursework selection, etc.</a:t>
            </a:r>
          </a:p>
          <a:p>
            <a:r>
              <a:rPr lang="en-US" dirty="0" smtClean="0"/>
              <a:t>Accommodations: remind youth of successful accommodations already in place</a:t>
            </a:r>
            <a:endParaRPr lang="en-US" dirty="0"/>
          </a:p>
        </p:txBody>
      </p:sp>
    </p:spTree>
    <p:extLst>
      <p:ext uri="{BB962C8B-B14F-4D97-AF65-F5344CB8AC3E}">
        <p14:creationId xmlns:p14="http://schemas.microsoft.com/office/powerpoint/2010/main" val="6561091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Family	</a:t>
            </a:r>
            <a:endParaRPr lang="en-US" dirty="0"/>
          </a:p>
        </p:txBody>
      </p:sp>
      <p:sp>
        <p:nvSpPr>
          <p:cNvPr id="3" name="Content Placeholder 2"/>
          <p:cNvSpPr>
            <a:spLocks noGrp="1"/>
          </p:cNvSpPr>
          <p:nvPr>
            <p:ph idx="1"/>
          </p:nvPr>
        </p:nvSpPr>
        <p:spPr/>
        <p:txBody>
          <a:bodyPr>
            <a:normAutofit/>
          </a:bodyPr>
          <a:lstStyle/>
          <a:p>
            <a:r>
              <a:rPr lang="en-US" dirty="0" smtClean="0"/>
              <a:t>Plan for support: Discuss with team the support family can provide (transportation, cell phone, etc.)</a:t>
            </a:r>
          </a:p>
          <a:p>
            <a:r>
              <a:rPr lang="en-US" dirty="0" smtClean="0"/>
              <a:t>IEP: Emphasize PSE goals and supports at the tam meetings</a:t>
            </a:r>
          </a:p>
          <a:p>
            <a:r>
              <a:rPr lang="en-US" dirty="0" smtClean="0"/>
              <a:t>Transportation: review back-up plans</a:t>
            </a:r>
          </a:p>
          <a:p>
            <a:r>
              <a:rPr lang="en-US" dirty="0" smtClean="0"/>
              <a:t>Schedule: work with youth and team; emergency plans</a:t>
            </a:r>
          </a:p>
          <a:p>
            <a:r>
              <a:rPr lang="en-US" dirty="0" smtClean="0"/>
              <a:t>Funding: determine parent contributions</a:t>
            </a:r>
            <a:endParaRPr lang="en-US" dirty="0"/>
          </a:p>
        </p:txBody>
      </p:sp>
    </p:spTree>
    <p:extLst>
      <p:ext uri="{BB962C8B-B14F-4D97-AF65-F5344CB8AC3E}">
        <p14:creationId xmlns:p14="http://schemas.microsoft.com/office/powerpoint/2010/main" val="9428051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Transition Teacher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Person-Centered Planning: Support student to determine goals and research college options</a:t>
            </a:r>
          </a:p>
          <a:p>
            <a:r>
              <a:rPr lang="en-US" dirty="0" smtClean="0"/>
              <a:t>College selection: Prepare for campus visits/attend; debrief youth</a:t>
            </a:r>
          </a:p>
          <a:p>
            <a:r>
              <a:rPr lang="en-US" dirty="0" smtClean="0"/>
              <a:t>Academics: prepare youth for picking coursework</a:t>
            </a:r>
          </a:p>
          <a:p>
            <a:r>
              <a:rPr lang="en-US" dirty="0" smtClean="0"/>
              <a:t>Accommodations: Review past accommodations, assist student to gather documents and go to Disability Support Services</a:t>
            </a:r>
            <a:endParaRPr lang="en-US" dirty="0"/>
          </a:p>
        </p:txBody>
      </p:sp>
    </p:spTree>
    <p:extLst>
      <p:ext uri="{BB962C8B-B14F-4D97-AF65-F5344CB8AC3E}">
        <p14:creationId xmlns:p14="http://schemas.microsoft.com/office/powerpoint/2010/main" val="28730023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Transition Teacher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Plan for Support: work with youth and mentors on providing needed supports</a:t>
            </a:r>
          </a:p>
          <a:p>
            <a:r>
              <a:rPr lang="en-US" dirty="0" smtClean="0"/>
              <a:t>IEP: Assist student/advocate for PSE goals; offer college prep activities as part of curriculum</a:t>
            </a:r>
          </a:p>
          <a:p>
            <a:r>
              <a:rPr lang="en-US" dirty="0" smtClean="0"/>
              <a:t>Transportation: Conduct mobility training or accessible transportation arrangement; train student in back-up plans and to carry phone numbers</a:t>
            </a:r>
          </a:p>
          <a:p>
            <a:r>
              <a:rPr lang="en-US" dirty="0" smtClean="0"/>
              <a:t>Schedule: Work with team to determine supports for a daily schedule</a:t>
            </a:r>
          </a:p>
          <a:p>
            <a:r>
              <a:rPr lang="en-US" dirty="0" smtClean="0"/>
              <a:t>Funding: research funding options and support on paper work</a:t>
            </a:r>
            <a:endParaRPr lang="en-US" dirty="0"/>
          </a:p>
        </p:txBody>
      </p:sp>
    </p:spTree>
    <p:extLst>
      <p:ext uri="{BB962C8B-B14F-4D97-AF65-F5344CB8AC3E}">
        <p14:creationId xmlns:p14="http://schemas.microsoft.com/office/powerpoint/2010/main" val="35538569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Role of Special Ed Administrator</a:t>
            </a:r>
            <a:endParaRPr lang="en-US" dirty="0"/>
          </a:p>
        </p:txBody>
      </p:sp>
      <p:sp>
        <p:nvSpPr>
          <p:cNvPr id="3" name="Content Placeholder 2"/>
          <p:cNvSpPr>
            <a:spLocks noGrp="1"/>
          </p:cNvSpPr>
          <p:nvPr>
            <p:ph idx="1"/>
          </p:nvPr>
        </p:nvSpPr>
        <p:spPr/>
        <p:txBody>
          <a:bodyPr>
            <a:normAutofit/>
          </a:bodyPr>
          <a:lstStyle/>
          <a:p>
            <a:r>
              <a:rPr lang="en-US" dirty="0" smtClean="0"/>
              <a:t>Person-centered planning: promote PSE options to youth and families; offer trainings to staff</a:t>
            </a:r>
          </a:p>
          <a:p>
            <a:r>
              <a:rPr lang="en-US" dirty="0" smtClean="0"/>
              <a:t>College selection: determine college partnerships; start partnerships where they do not exist; participate in PSE planning meetings</a:t>
            </a:r>
          </a:p>
          <a:p>
            <a:r>
              <a:rPr lang="en-US" dirty="0" smtClean="0"/>
              <a:t>Accommodations: help youth and families get access to necessary documentation</a:t>
            </a:r>
            <a:endParaRPr lang="en-US" dirty="0"/>
          </a:p>
        </p:txBody>
      </p:sp>
    </p:spTree>
    <p:extLst>
      <p:ext uri="{BB962C8B-B14F-4D97-AF65-F5344CB8AC3E}">
        <p14:creationId xmlns:p14="http://schemas.microsoft.com/office/powerpoint/2010/main" val="21442113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Role of Special Ed Administrator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Plan for support: give input on fading supports; contact college partner to confirm they have knowledge</a:t>
            </a:r>
          </a:p>
          <a:p>
            <a:r>
              <a:rPr lang="en-US" dirty="0" smtClean="0"/>
              <a:t>IEP: Emphasize PSE options for Transition Planning</a:t>
            </a:r>
          </a:p>
          <a:p>
            <a:r>
              <a:rPr lang="en-US" dirty="0" smtClean="0"/>
              <a:t>Transportation: allow access to youth to participate in public transportation training</a:t>
            </a:r>
          </a:p>
          <a:p>
            <a:r>
              <a:rPr lang="en-US" dirty="0" smtClean="0"/>
              <a:t>Schedules: Attend parent meetings to promote individualized schedules; make flexible community-based services available, including training for staff on how to provide it</a:t>
            </a:r>
          </a:p>
          <a:p>
            <a:r>
              <a:rPr lang="en-US" dirty="0" smtClean="0"/>
              <a:t>Funding: forecast number of students going to PSE to prepare a budget and pan with college partners each fiscal year prior.</a:t>
            </a:r>
            <a:endParaRPr lang="en-US" dirty="0"/>
          </a:p>
        </p:txBody>
      </p:sp>
    </p:spTree>
    <p:extLst>
      <p:ext uri="{BB962C8B-B14F-4D97-AF65-F5344CB8AC3E}">
        <p14:creationId xmlns:p14="http://schemas.microsoft.com/office/powerpoint/2010/main" val="19894445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 of Faculty/Instructors at the College</a:t>
            </a:r>
            <a:endParaRPr lang="en-US" dirty="0"/>
          </a:p>
        </p:txBody>
      </p:sp>
      <p:sp>
        <p:nvSpPr>
          <p:cNvPr id="3" name="Content Placeholder 2"/>
          <p:cNvSpPr>
            <a:spLocks noGrp="1"/>
          </p:cNvSpPr>
          <p:nvPr>
            <p:ph idx="1"/>
          </p:nvPr>
        </p:nvSpPr>
        <p:spPr/>
        <p:txBody>
          <a:bodyPr/>
          <a:lstStyle/>
          <a:p>
            <a:r>
              <a:rPr lang="en-US" dirty="0" smtClean="0"/>
              <a:t>What do you see your role as?</a:t>
            </a:r>
            <a:endParaRPr lang="en-US" dirty="0"/>
          </a:p>
        </p:txBody>
      </p:sp>
    </p:spTree>
    <p:extLst>
      <p:ext uri="{BB962C8B-B14F-4D97-AF65-F5344CB8AC3E}">
        <p14:creationId xmlns:p14="http://schemas.microsoft.com/office/powerpoint/2010/main" val="23269789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 of Faculty/Instructors at the College</a:t>
            </a:r>
            <a:endParaRPr lang="en-US" dirty="0"/>
          </a:p>
        </p:txBody>
      </p:sp>
      <p:sp>
        <p:nvSpPr>
          <p:cNvPr id="3" name="Content Placeholder 2"/>
          <p:cNvSpPr>
            <a:spLocks noGrp="1"/>
          </p:cNvSpPr>
          <p:nvPr>
            <p:ph idx="1"/>
          </p:nvPr>
        </p:nvSpPr>
        <p:spPr/>
        <p:txBody>
          <a:bodyPr/>
          <a:lstStyle/>
          <a:p>
            <a:r>
              <a:rPr lang="en-US" dirty="0" smtClean="0"/>
              <a:t>Awareness of student plan for supports</a:t>
            </a:r>
          </a:p>
          <a:p>
            <a:r>
              <a:rPr lang="en-US" dirty="0" smtClean="0"/>
              <a:t>Communicate with student and staff openly</a:t>
            </a:r>
          </a:p>
          <a:p>
            <a:r>
              <a:rPr lang="en-US" dirty="0" smtClean="0"/>
              <a:t>Suggest potential changes</a:t>
            </a:r>
          </a:p>
          <a:p>
            <a:r>
              <a:rPr lang="en-US" dirty="0" smtClean="0"/>
              <a:t>Incorporate more classroom UDL strategies</a:t>
            </a:r>
          </a:p>
          <a:p>
            <a:r>
              <a:rPr lang="en-US" dirty="0" smtClean="0"/>
              <a:t>Be open to allowing opportunities</a:t>
            </a:r>
            <a:endParaRPr lang="en-US" dirty="0"/>
          </a:p>
        </p:txBody>
      </p:sp>
    </p:spTree>
    <p:extLst>
      <p:ext uri="{BB962C8B-B14F-4D97-AF65-F5344CB8AC3E}">
        <p14:creationId xmlns:p14="http://schemas.microsoft.com/office/powerpoint/2010/main" val="35579844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fontAlgn="auto" hangingPunct="1">
              <a:spcAft>
                <a:spcPts val="0"/>
              </a:spcAft>
              <a:defRPr/>
            </a:pPr>
            <a:r>
              <a:rPr lang="en-US" smtClean="0">
                <a:ea typeface="ＭＳ Ｐゴシック" pitchFamily="26" charset="-128"/>
              </a:rPr>
              <a:t>Critical Elements</a:t>
            </a:r>
          </a:p>
        </p:txBody>
      </p:sp>
      <p:sp>
        <p:nvSpPr>
          <p:cNvPr id="43010" name="Content Placeholder 2"/>
          <p:cNvSpPr>
            <a:spLocks noGrp="1"/>
          </p:cNvSpPr>
          <p:nvPr>
            <p:ph idx="1"/>
          </p:nvPr>
        </p:nvSpPr>
        <p:spPr/>
        <p:txBody>
          <a:bodyPr/>
          <a:lstStyle/>
          <a:p>
            <a:pPr eaLnBrk="1" hangingPunct="1"/>
            <a:r>
              <a:rPr lang="en-US" sz="4000" smtClean="0">
                <a:ea typeface="ＭＳ Ｐゴシック"/>
                <a:cs typeface="ＭＳ Ｐゴシック"/>
              </a:rPr>
              <a:t>Connecting college experience with employment</a:t>
            </a:r>
          </a:p>
          <a:p>
            <a:pPr eaLnBrk="1" hangingPunct="1"/>
            <a:r>
              <a:rPr lang="en-US" sz="4000" smtClean="0">
                <a:ea typeface="ＭＳ Ｐゴシック"/>
                <a:cs typeface="ＭＳ Ｐゴシック"/>
              </a:rPr>
              <a:t>Providing access to college coursework</a:t>
            </a:r>
          </a:p>
          <a:p>
            <a:pPr eaLnBrk="1" hangingPunct="1"/>
            <a:r>
              <a:rPr lang="en-US" sz="4000" smtClean="0">
                <a:ea typeface="ＭＳ Ｐゴシック"/>
                <a:cs typeface="ＭＳ Ｐゴシック"/>
              </a:rPr>
              <a:t>Connecting the experience to real outcomes</a:t>
            </a:r>
            <a:endParaRPr lang="en-US" smtClean="0">
              <a:ea typeface="ＭＳ Ｐゴシック"/>
              <a:cs typeface="ＭＳ Ｐゴシック"/>
            </a:endParaRPr>
          </a:p>
        </p:txBody>
      </p:sp>
    </p:spTree>
    <p:extLst>
      <p:ext uri="{BB962C8B-B14F-4D97-AF65-F5344CB8AC3E}">
        <p14:creationId xmlns:p14="http://schemas.microsoft.com/office/powerpoint/2010/main" val="2924922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292100" y="549275"/>
            <a:ext cx="8394700" cy="1143000"/>
          </a:xfrm>
        </p:spPr>
        <p:txBody>
          <a:bodyPr>
            <a:normAutofit fontScale="90000"/>
          </a:bodyPr>
          <a:lstStyle/>
          <a:p>
            <a:r>
              <a:rPr lang="en-US" dirty="0">
                <a:latin typeface="Arial"/>
                <a:ea typeface="ＭＳ Ｐゴシック" charset="0"/>
                <a:cs typeface="ＭＳ Ｐゴシック" charset="0"/>
              </a:rPr>
              <a:t>The Transformative Power of College</a:t>
            </a:r>
          </a:p>
        </p:txBody>
      </p:sp>
      <p:sp>
        <p:nvSpPr>
          <p:cNvPr id="19458" name="Content Placeholder 2"/>
          <p:cNvSpPr>
            <a:spLocks noGrp="1"/>
          </p:cNvSpPr>
          <p:nvPr>
            <p:ph sz="quarter" idx="2"/>
          </p:nvPr>
        </p:nvSpPr>
        <p:spPr>
          <a:xfrm>
            <a:off x="457200" y="2174875"/>
            <a:ext cx="2590800" cy="3951288"/>
          </a:xfrm>
        </p:spPr>
        <p:txBody>
          <a:bodyPr>
            <a:normAutofit/>
          </a:bodyPr>
          <a:lstStyle/>
          <a:p>
            <a:r>
              <a:rPr lang="en-US" dirty="0">
                <a:latin typeface="Arial"/>
                <a:ea typeface="ＭＳ Ｐゴシック" charset="0"/>
              </a:rPr>
              <a:t>Classes</a:t>
            </a:r>
          </a:p>
          <a:p>
            <a:r>
              <a:rPr lang="en-US" dirty="0">
                <a:latin typeface="Arial"/>
                <a:ea typeface="ＭＳ Ｐゴシック" charset="0"/>
              </a:rPr>
              <a:t>Friends</a:t>
            </a:r>
          </a:p>
          <a:p>
            <a:r>
              <a:rPr lang="en-US" dirty="0">
                <a:latin typeface="Arial"/>
                <a:ea typeface="ＭＳ Ｐゴシック" charset="0"/>
              </a:rPr>
              <a:t>Networks</a:t>
            </a:r>
          </a:p>
          <a:p>
            <a:r>
              <a:rPr lang="en-US" dirty="0">
                <a:latin typeface="Arial"/>
                <a:ea typeface="ＭＳ Ｐゴシック" charset="0"/>
              </a:rPr>
              <a:t>Content</a:t>
            </a:r>
          </a:p>
          <a:p>
            <a:r>
              <a:rPr lang="en-US" dirty="0">
                <a:latin typeface="Arial"/>
                <a:ea typeface="ＭＳ Ｐゴシック" charset="0"/>
              </a:rPr>
              <a:t>Exposure</a:t>
            </a:r>
          </a:p>
          <a:p>
            <a:r>
              <a:rPr lang="en-US" dirty="0">
                <a:latin typeface="Arial"/>
                <a:ea typeface="ＭＳ Ｐゴシック" charset="0"/>
              </a:rPr>
              <a:t>Independence</a:t>
            </a:r>
          </a:p>
          <a:p>
            <a:r>
              <a:rPr lang="en-US" dirty="0">
                <a:latin typeface="Arial"/>
                <a:ea typeface="ＭＳ Ｐゴシック" charset="0"/>
              </a:rPr>
              <a:t>Failure</a:t>
            </a:r>
          </a:p>
          <a:p>
            <a:r>
              <a:rPr lang="en-US" dirty="0">
                <a:latin typeface="Arial"/>
                <a:ea typeface="ＭＳ Ｐゴシック" charset="0"/>
              </a:rPr>
              <a:t>Perspective</a:t>
            </a:r>
          </a:p>
          <a:p>
            <a:endParaRPr lang="en-US" dirty="0">
              <a:latin typeface="Arial"/>
              <a:ea typeface="ＭＳ Ｐゴシック" charset="0"/>
            </a:endParaRPr>
          </a:p>
        </p:txBody>
      </p:sp>
      <p:pic>
        <p:nvPicPr>
          <p:cNvPr id="19459" name="Content Placeholder 4" descr="utah-state-Cryostasis-flickr.jpg"/>
          <p:cNvPicPr>
            <a:picLocks noGrp="1" noChangeAspect="1"/>
          </p:cNvPicPr>
          <p:nvPr>
            <p:ph sz="quarter" idx="4"/>
          </p:nvPr>
        </p:nvPicPr>
        <p:blipFill>
          <a:blip r:embed="rId3" cstate="print">
            <a:extLst>
              <a:ext uri="{28A0092B-C50C-407E-A947-70E740481C1C}">
                <a14:useLocalDpi xmlns:a14="http://schemas.microsoft.com/office/drawing/2010/main"/>
              </a:ext>
            </a:extLst>
          </a:blip>
          <a:srcRect/>
          <a:stretch>
            <a:fillRect/>
          </a:stretch>
        </p:blipFill>
        <p:spPr>
          <a:xfrm>
            <a:off x="3314700" y="1844675"/>
            <a:ext cx="5372100" cy="3951288"/>
          </a:xfrm>
        </p:spPr>
      </p:pic>
    </p:spTree>
    <p:extLst>
      <p:ext uri="{BB962C8B-B14F-4D97-AF65-F5344CB8AC3E}">
        <p14:creationId xmlns:p14="http://schemas.microsoft.com/office/powerpoint/2010/main" val="1885049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p:cNvSpPr>
          <p:nvPr>
            <p:ph type="title"/>
          </p:nvPr>
        </p:nvSpPr>
        <p:spPr/>
        <p:txBody>
          <a:bodyPr>
            <a:normAutofit fontScale="90000"/>
          </a:bodyPr>
          <a:lstStyle/>
          <a:p>
            <a:pPr eaLnBrk="1" fontAlgn="auto" hangingPunct="1">
              <a:spcAft>
                <a:spcPts val="0"/>
              </a:spcAft>
              <a:defRPr/>
            </a:pPr>
            <a:r>
              <a:rPr lang="en-US" dirty="0" smtClean="0">
                <a:ea typeface="ＭＳ Ｐゴシック" pitchFamily="26" charset="-128"/>
              </a:rPr>
              <a:t>Positive outcomes for Institutions of Higher Education (IHE’s)</a:t>
            </a:r>
          </a:p>
        </p:txBody>
      </p:sp>
      <p:sp>
        <p:nvSpPr>
          <p:cNvPr id="47106" name="Rectangle 4"/>
          <p:cNvSpPr>
            <a:spLocks noGrp="1"/>
          </p:cNvSpPr>
          <p:nvPr>
            <p:ph idx="1"/>
          </p:nvPr>
        </p:nvSpPr>
        <p:spPr/>
        <p:txBody>
          <a:bodyPr/>
          <a:lstStyle/>
          <a:p>
            <a:pPr eaLnBrk="1" hangingPunct="1"/>
            <a:r>
              <a:rPr lang="en-US" sz="3900" smtClean="0">
                <a:ea typeface="ＭＳ Ｐゴシック"/>
                <a:cs typeface="ＭＳ Ｐゴシック"/>
              </a:rPr>
              <a:t>Mission of Diversity</a:t>
            </a:r>
          </a:p>
          <a:p>
            <a:pPr eaLnBrk="1" hangingPunct="1"/>
            <a:r>
              <a:rPr lang="en-US" sz="3900" smtClean="0">
                <a:ea typeface="ＭＳ Ｐゴシック"/>
                <a:cs typeface="ＭＳ Ｐゴシック"/>
              </a:rPr>
              <a:t>Enhanced collaborations</a:t>
            </a:r>
          </a:p>
          <a:p>
            <a:pPr eaLnBrk="1" hangingPunct="1"/>
            <a:r>
              <a:rPr lang="en-US" sz="3900" smtClean="0">
                <a:ea typeface="ＭＳ Ｐゴシック"/>
                <a:cs typeface="ＭＳ Ｐゴシック"/>
              </a:rPr>
              <a:t>Increased revenue </a:t>
            </a:r>
          </a:p>
          <a:p>
            <a:pPr eaLnBrk="1" hangingPunct="1"/>
            <a:r>
              <a:rPr lang="en-US" sz="3900" smtClean="0">
                <a:ea typeface="ＭＳ Ｐゴシック"/>
                <a:cs typeface="ＭＳ Ｐゴシック"/>
              </a:rPr>
              <a:t>Student Opportunities</a:t>
            </a:r>
          </a:p>
          <a:p>
            <a:pPr eaLnBrk="1" hangingPunct="1"/>
            <a:r>
              <a:rPr lang="en-US" sz="3900" smtClean="0">
                <a:ea typeface="ＭＳ Ｐゴシック"/>
                <a:cs typeface="ＭＳ Ｐゴシック"/>
              </a:rPr>
              <a:t>Opportunities for faculty and staff</a:t>
            </a:r>
          </a:p>
          <a:p>
            <a:pPr eaLnBrk="1" hangingPunct="1"/>
            <a:r>
              <a:rPr lang="en-US" sz="3900" smtClean="0">
                <a:ea typeface="ＭＳ Ｐゴシック"/>
                <a:cs typeface="ＭＳ Ｐゴシック"/>
              </a:rPr>
              <a:t>Funding opportunities</a:t>
            </a:r>
            <a:endParaRPr lang="en-US" smtClean="0">
              <a:ea typeface="ＭＳ Ｐゴシック"/>
              <a:cs typeface="ＭＳ Ｐゴシック"/>
            </a:endParaRPr>
          </a:p>
        </p:txBody>
      </p:sp>
    </p:spTree>
    <p:extLst>
      <p:ext uri="{BB962C8B-B14F-4D97-AF65-F5344CB8AC3E}">
        <p14:creationId xmlns:p14="http://schemas.microsoft.com/office/powerpoint/2010/main" val="38150894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a:bodyPr>
          <a:lstStyle/>
          <a:p>
            <a:pPr eaLnBrk="1" fontAlgn="auto" hangingPunct="1">
              <a:spcAft>
                <a:spcPts val="0"/>
              </a:spcAft>
              <a:defRPr/>
            </a:pPr>
            <a:r>
              <a:rPr lang="en-US" smtClean="0">
                <a:ea typeface="ＭＳ Ｐゴシック" pitchFamily="26" charset="-128"/>
              </a:rPr>
              <a:t>Positive outcomes for students</a:t>
            </a:r>
          </a:p>
        </p:txBody>
      </p:sp>
      <p:sp>
        <p:nvSpPr>
          <p:cNvPr id="46082" name="Content Placeholder 2"/>
          <p:cNvSpPr>
            <a:spLocks noGrp="1"/>
          </p:cNvSpPr>
          <p:nvPr>
            <p:ph idx="1"/>
          </p:nvPr>
        </p:nvSpPr>
        <p:spPr/>
        <p:txBody>
          <a:bodyPr/>
          <a:lstStyle/>
          <a:p>
            <a:pPr eaLnBrk="1" hangingPunct="1"/>
            <a:r>
              <a:rPr lang="en-US" smtClean="0">
                <a:ea typeface="ＭＳ Ｐゴシック"/>
                <a:cs typeface="ＭＳ Ｐゴシック"/>
              </a:rPr>
              <a:t>Ability to access adult learning opportunities</a:t>
            </a:r>
          </a:p>
          <a:p>
            <a:pPr eaLnBrk="1" hangingPunct="1"/>
            <a:r>
              <a:rPr lang="en-US" smtClean="0">
                <a:ea typeface="ＭＳ Ｐゴシック"/>
                <a:cs typeface="ＭＳ Ｐゴシック"/>
              </a:rPr>
              <a:t>Expanded social networks</a:t>
            </a:r>
          </a:p>
          <a:p>
            <a:pPr eaLnBrk="1" hangingPunct="1"/>
            <a:r>
              <a:rPr lang="en-US" smtClean="0">
                <a:ea typeface="ＭＳ Ｐゴシック"/>
                <a:cs typeface="ＭＳ Ｐゴシック"/>
              </a:rPr>
              <a:t>Opportunity to connect learning to personal desired outcome</a:t>
            </a:r>
          </a:p>
          <a:p>
            <a:pPr eaLnBrk="1" hangingPunct="1"/>
            <a:r>
              <a:rPr lang="en-US" smtClean="0">
                <a:ea typeface="ＭＳ Ｐゴシック"/>
                <a:cs typeface="ＭＳ Ｐゴシック"/>
              </a:rPr>
              <a:t>Individualized and Enhanced Employment outcomes</a:t>
            </a:r>
          </a:p>
          <a:p>
            <a:pPr eaLnBrk="1" hangingPunct="1"/>
            <a:r>
              <a:rPr lang="en-US" smtClean="0">
                <a:ea typeface="ＭＳ Ｐゴシック"/>
                <a:cs typeface="ＭＳ Ｐゴシック"/>
              </a:rPr>
              <a:t>Socially valued roles and experience</a:t>
            </a:r>
          </a:p>
        </p:txBody>
      </p:sp>
    </p:spTree>
    <p:extLst>
      <p:ext uri="{BB962C8B-B14F-4D97-AF65-F5344CB8AC3E}">
        <p14:creationId xmlns:p14="http://schemas.microsoft.com/office/powerpoint/2010/main" val="942100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8385175" cy="1050925"/>
          </a:xfrm>
        </p:spPr>
        <p:txBody>
          <a:bodyPr/>
          <a:lstStyle/>
          <a:p>
            <a:pPr>
              <a:defRPr/>
            </a:pPr>
            <a:r>
              <a:rPr lang="en-US" dirty="0" smtClean="0">
                <a:latin typeface="+mn-lt"/>
              </a:rPr>
              <a:t>Essential Self-Advocacy Skills</a:t>
            </a:r>
            <a:endParaRPr lang="en-US" dirty="0">
              <a:latin typeface="+mn-lt"/>
            </a:endParaRPr>
          </a:p>
        </p:txBody>
      </p:sp>
      <p:sp>
        <p:nvSpPr>
          <p:cNvPr id="31747" name="Content Placeholder 2"/>
          <p:cNvSpPr>
            <a:spLocks noGrp="1"/>
          </p:cNvSpPr>
          <p:nvPr>
            <p:ph idx="1"/>
          </p:nvPr>
        </p:nvSpPr>
        <p:spPr>
          <a:xfrm>
            <a:off x="990600" y="1676400"/>
            <a:ext cx="7848600" cy="4953000"/>
          </a:xfrm>
        </p:spPr>
        <p:txBody>
          <a:bodyPr/>
          <a:lstStyle/>
          <a:p>
            <a:pPr>
              <a:lnSpc>
                <a:spcPct val="80000"/>
              </a:lnSpc>
              <a:spcBef>
                <a:spcPct val="40000"/>
              </a:spcBef>
              <a:buFont typeface="Wingdings" pitchFamily="2" charset="2"/>
              <a:buChar char="Ø"/>
            </a:pPr>
            <a:r>
              <a:rPr lang="en-US" altLang="en-US" dirty="0" smtClean="0">
                <a:latin typeface="Arial" charset="0"/>
                <a:ea typeface="ＭＳ Ｐゴシック" pitchFamily="34" charset="-128"/>
              </a:rPr>
              <a:t>Recognizes strengths and weaknesses                                                                            </a:t>
            </a:r>
          </a:p>
          <a:p>
            <a:pPr>
              <a:lnSpc>
                <a:spcPct val="80000"/>
              </a:lnSpc>
              <a:spcBef>
                <a:spcPct val="40000"/>
              </a:spcBef>
              <a:buFont typeface="Wingdings" pitchFamily="2" charset="2"/>
              <a:buChar char="Ø"/>
            </a:pPr>
            <a:r>
              <a:rPr lang="en-US" altLang="en-US" dirty="0" smtClean="0">
                <a:latin typeface="Arial" charset="0"/>
                <a:ea typeface="ＭＳ Ｐゴシック" pitchFamily="34" charset="-128"/>
              </a:rPr>
              <a:t>Articulates strengths and weaknesses</a:t>
            </a:r>
          </a:p>
          <a:p>
            <a:pPr>
              <a:lnSpc>
                <a:spcPct val="80000"/>
              </a:lnSpc>
              <a:spcBef>
                <a:spcPct val="40000"/>
              </a:spcBef>
              <a:buFont typeface="Wingdings" pitchFamily="2" charset="2"/>
              <a:buChar char="Ø"/>
            </a:pPr>
            <a:r>
              <a:rPr lang="en-US" altLang="en-US" dirty="0" smtClean="0">
                <a:latin typeface="Arial" charset="0"/>
                <a:ea typeface="ＭＳ Ｐゴシック" pitchFamily="34" charset="-128"/>
              </a:rPr>
              <a:t>Explains disability</a:t>
            </a:r>
          </a:p>
          <a:p>
            <a:pPr>
              <a:lnSpc>
                <a:spcPct val="80000"/>
              </a:lnSpc>
              <a:spcBef>
                <a:spcPct val="40000"/>
              </a:spcBef>
              <a:buFont typeface="Wingdings" pitchFamily="2" charset="2"/>
              <a:buChar char="Ø"/>
            </a:pPr>
            <a:r>
              <a:rPr lang="en-US" altLang="en-US" dirty="0" smtClean="0">
                <a:latin typeface="Arial" charset="0"/>
                <a:ea typeface="ＭＳ Ｐゴシック" pitchFamily="34" charset="-128"/>
              </a:rPr>
              <a:t>Knows when to disclose disability</a:t>
            </a:r>
          </a:p>
          <a:p>
            <a:pPr>
              <a:lnSpc>
                <a:spcPct val="80000"/>
              </a:lnSpc>
              <a:spcBef>
                <a:spcPct val="40000"/>
              </a:spcBef>
              <a:buFont typeface="Wingdings" pitchFamily="2" charset="2"/>
              <a:buChar char="Ø"/>
            </a:pPr>
            <a:r>
              <a:rPr lang="en-US" altLang="en-US" dirty="0" smtClean="0">
                <a:latin typeface="Arial" charset="0"/>
                <a:ea typeface="ＭＳ Ｐゴシック" pitchFamily="34" charset="-128"/>
              </a:rPr>
              <a:t>Understands disability</a:t>
            </a:r>
            <a:r>
              <a:rPr lang="en-US" altLang="en-US" dirty="0" smtClean="0">
                <a:ea typeface="ＭＳ Ｐゴシック" pitchFamily="34" charset="-128"/>
              </a:rPr>
              <a:t>’</a:t>
            </a:r>
            <a:r>
              <a:rPr lang="en-US" altLang="ja-JP" dirty="0" smtClean="0">
                <a:latin typeface="Arial" charset="0"/>
                <a:ea typeface="ＭＳ Ｐゴシック" pitchFamily="34" charset="-128"/>
              </a:rPr>
              <a:t>s impact on performance</a:t>
            </a:r>
          </a:p>
          <a:p>
            <a:pPr>
              <a:lnSpc>
                <a:spcPct val="80000"/>
              </a:lnSpc>
              <a:spcBef>
                <a:spcPct val="40000"/>
              </a:spcBef>
              <a:buFont typeface="Wingdings" pitchFamily="2" charset="2"/>
              <a:buChar char="Ø"/>
            </a:pPr>
            <a:r>
              <a:rPr lang="en-US" altLang="en-US" dirty="0" smtClean="0">
                <a:latin typeface="Arial" charset="0"/>
                <a:ea typeface="ＭＳ Ｐゴシック" pitchFamily="34" charset="-128"/>
              </a:rPr>
              <a:t>Identifies accommodations  </a:t>
            </a:r>
          </a:p>
          <a:p>
            <a:pPr>
              <a:buFont typeface="Wingdings" pitchFamily="2" charset="2"/>
              <a:buChar char="Ø"/>
            </a:pPr>
            <a:endParaRPr lang="en-US" altLang="en-US" dirty="0" smtClean="0">
              <a:ea typeface="ＭＳ Ｐゴシック" pitchFamily="34" charset="-128"/>
            </a:endParaRPr>
          </a:p>
        </p:txBody>
      </p:sp>
    </p:spTree>
    <p:extLst>
      <p:ext uri="{BB962C8B-B14F-4D97-AF65-F5344CB8AC3E}">
        <p14:creationId xmlns:p14="http://schemas.microsoft.com/office/powerpoint/2010/main" val="3942361475"/>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mn-lt"/>
              </a:rPr>
              <a:t>Essential Self-Advocacy Skills</a:t>
            </a:r>
            <a:endParaRPr lang="en-US" dirty="0">
              <a:latin typeface="+mn-lt"/>
            </a:endParaRPr>
          </a:p>
        </p:txBody>
      </p:sp>
      <p:sp>
        <p:nvSpPr>
          <p:cNvPr id="32771" name="Content Placeholder 2"/>
          <p:cNvSpPr>
            <a:spLocks noGrp="1"/>
          </p:cNvSpPr>
          <p:nvPr>
            <p:ph idx="1"/>
          </p:nvPr>
        </p:nvSpPr>
        <p:spPr>
          <a:xfrm>
            <a:off x="533400" y="1752600"/>
            <a:ext cx="7848600" cy="4419600"/>
          </a:xfrm>
        </p:spPr>
        <p:txBody>
          <a:bodyPr/>
          <a:lstStyle/>
          <a:p>
            <a:pPr>
              <a:lnSpc>
                <a:spcPct val="80000"/>
              </a:lnSpc>
              <a:spcBef>
                <a:spcPct val="40000"/>
              </a:spcBef>
              <a:buFont typeface="Wingdings" pitchFamily="2" charset="2"/>
              <a:buChar char="Ø"/>
            </a:pPr>
            <a:r>
              <a:rPr lang="en-US" altLang="en-US" smtClean="0">
                <a:latin typeface="Arial" charset="0"/>
              </a:rPr>
              <a:t>Requests accommodations as needed	</a:t>
            </a:r>
          </a:p>
          <a:p>
            <a:pPr>
              <a:lnSpc>
                <a:spcPct val="80000"/>
              </a:lnSpc>
              <a:spcBef>
                <a:spcPct val="40000"/>
              </a:spcBef>
              <a:buFont typeface="Wingdings" pitchFamily="2" charset="2"/>
              <a:buChar char="Ø"/>
            </a:pPr>
            <a:r>
              <a:rPr lang="en-US" altLang="en-US" smtClean="0">
                <a:latin typeface="Arial" charset="0"/>
              </a:rPr>
              <a:t>Identifies when help is needed</a:t>
            </a:r>
          </a:p>
          <a:p>
            <a:pPr>
              <a:lnSpc>
                <a:spcPct val="80000"/>
              </a:lnSpc>
              <a:spcBef>
                <a:spcPct val="40000"/>
              </a:spcBef>
              <a:buFont typeface="Wingdings" pitchFamily="2" charset="2"/>
              <a:buChar char="Ø"/>
            </a:pPr>
            <a:r>
              <a:rPr lang="en-US" altLang="en-US" smtClean="0">
                <a:latin typeface="Arial" charset="0"/>
              </a:rPr>
              <a:t>Obtains help when needed</a:t>
            </a:r>
          </a:p>
          <a:p>
            <a:pPr>
              <a:lnSpc>
                <a:spcPct val="80000"/>
              </a:lnSpc>
              <a:spcBef>
                <a:spcPct val="40000"/>
              </a:spcBef>
              <a:buFont typeface="Wingdings" pitchFamily="2" charset="2"/>
              <a:buChar char="Ø"/>
            </a:pPr>
            <a:r>
              <a:rPr lang="en-US" altLang="en-US" smtClean="0">
                <a:latin typeface="Arial" charset="0"/>
              </a:rPr>
              <a:t>Articulates short-term goals</a:t>
            </a:r>
          </a:p>
          <a:p>
            <a:pPr>
              <a:lnSpc>
                <a:spcPct val="80000"/>
              </a:lnSpc>
              <a:spcBef>
                <a:spcPct val="40000"/>
              </a:spcBef>
              <a:buFont typeface="Wingdings" pitchFamily="2" charset="2"/>
              <a:buChar char="Ø"/>
            </a:pPr>
            <a:r>
              <a:rPr lang="en-US" altLang="en-US" smtClean="0">
                <a:latin typeface="Arial" charset="0"/>
              </a:rPr>
              <a:t>Articulates long-term goals</a:t>
            </a:r>
          </a:p>
          <a:p>
            <a:pPr>
              <a:lnSpc>
                <a:spcPct val="80000"/>
              </a:lnSpc>
              <a:spcBef>
                <a:spcPct val="40000"/>
              </a:spcBef>
              <a:buFont typeface="Wingdings" pitchFamily="2" charset="2"/>
              <a:buChar char="Ø"/>
            </a:pPr>
            <a:r>
              <a:rPr lang="en-US" altLang="en-US" smtClean="0">
                <a:latin typeface="Arial" charset="0"/>
              </a:rPr>
              <a:t>Outlines steps necessary to reach goals</a:t>
            </a:r>
          </a:p>
          <a:p>
            <a:pPr>
              <a:lnSpc>
                <a:spcPct val="80000"/>
              </a:lnSpc>
              <a:spcBef>
                <a:spcPct val="40000"/>
              </a:spcBef>
              <a:buFont typeface="Wingdings" pitchFamily="2" charset="2"/>
              <a:buChar char="Ø"/>
            </a:pPr>
            <a:r>
              <a:rPr lang="en-US" altLang="en-US" smtClean="0">
                <a:latin typeface="Arial" charset="0"/>
              </a:rPr>
              <a:t>Identifies potential barriers to goal achievement</a:t>
            </a:r>
          </a:p>
          <a:p>
            <a:pPr>
              <a:buFont typeface="Wingdings" pitchFamily="2" charset="2"/>
              <a:buChar char="Ø"/>
            </a:pPr>
            <a:endParaRPr lang="en-US" altLang="en-US" smtClean="0"/>
          </a:p>
          <a:p>
            <a:pPr>
              <a:lnSpc>
                <a:spcPct val="80000"/>
              </a:lnSpc>
              <a:spcBef>
                <a:spcPct val="40000"/>
              </a:spcBef>
              <a:buFont typeface="Wingdings" pitchFamily="2" charset="2"/>
              <a:buChar char="Ø"/>
            </a:pPr>
            <a:endParaRPr lang="en-US" altLang="en-US" smtClean="0">
              <a:latin typeface="Arial" charset="0"/>
            </a:endParaRPr>
          </a:p>
          <a:p>
            <a:pPr>
              <a:buFont typeface="Wingdings" pitchFamily="2" charset="2"/>
              <a:buChar char="Ø"/>
            </a:pPr>
            <a:endParaRPr lang="en-US" altLang="en-US" smtClean="0"/>
          </a:p>
        </p:txBody>
      </p:sp>
    </p:spTree>
    <p:extLst>
      <p:ext uri="{BB962C8B-B14F-4D97-AF65-F5344CB8AC3E}">
        <p14:creationId xmlns:p14="http://schemas.microsoft.com/office/powerpoint/2010/main" val="282825957"/>
      </p:ext>
    </p:extLst>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endParaRPr lang="en-US" dirty="0"/>
          </a:p>
        </p:txBody>
      </p:sp>
      <p:sp>
        <p:nvSpPr>
          <p:cNvPr id="5" name="Text Placeholder 4"/>
          <p:cNvSpPr>
            <a:spLocks noGrp="1"/>
          </p:cNvSpPr>
          <p:nvPr>
            <p:ph type="body" idx="1"/>
          </p:nvPr>
        </p:nvSpPr>
        <p:spPr/>
        <p:txBody>
          <a:bodyPr/>
          <a:lstStyle/>
          <a:p>
            <a:r>
              <a:rPr lang="en-US" dirty="0" smtClean="0"/>
              <a:t>adwyre@umd.edu</a:t>
            </a:r>
            <a:endParaRPr lang="en-US" dirty="0"/>
          </a:p>
        </p:txBody>
      </p:sp>
    </p:spTree>
    <p:extLst>
      <p:ext uri="{BB962C8B-B14F-4D97-AF65-F5344CB8AC3E}">
        <p14:creationId xmlns:p14="http://schemas.microsoft.com/office/powerpoint/2010/main" val="1503082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Getting to know students: How PSE settings help</a:t>
            </a:r>
            <a:endParaRPr lang="en-US" dirty="0"/>
          </a:p>
        </p:txBody>
      </p:sp>
      <p:sp>
        <p:nvSpPr>
          <p:cNvPr id="35843" name="Content Placeholder 2"/>
          <p:cNvSpPr>
            <a:spLocks noGrp="1"/>
          </p:cNvSpPr>
          <p:nvPr>
            <p:ph idx="1"/>
          </p:nvPr>
        </p:nvSpPr>
        <p:spPr>
          <a:xfrm>
            <a:off x="1219200" y="1828800"/>
            <a:ext cx="7467600" cy="4873625"/>
          </a:xfrm>
        </p:spPr>
        <p:txBody>
          <a:bodyPr/>
          <a:lstStyle/>
          <a:p>
            <a:r>
              <a:rPr lang="en-US" altLang="en-US" dirty="0" smtClean="0"/>
              <a:t>Student groups</a:t>
            </a:r>
          </a:p>
          <a:p>
            <a:r>
              <a:rPr lang="en-US" altLang="en-US" dirty="0" smtClean="0"/>
              <a:t>Campus activities</a:t>
            </a:r>
          </a:p>
          <a:p>
            <a:r>
              <a:rPr lang="en-US" altLang="en-US" dirty="0" smtClean="0"/>
              <a:t>Extra-</a:t>
            </a:r>
            <a:r>
              <a:rPr lang="en-US" altLang="en-US" dirty="0" err="1" smtClean="0"/>
              <a:t>curriculars</a:t>
            </a:r>
            <a:endParaRPr lang="en-US" altLang="en-US" dirty="0" smtClean="0"/>
          </a:p>
          <a:p>
            <a:r>
              <a:rPr lang="en-US" altLang="en-US" dirty="0" smtClean="0"/>
              <a:t>Peer mentors</a:t>
            </a:r>
          </a:p>
          <a:p>
            <a:r>
              <a:rPr lang="en-US" altLang="en-US" dirty="0" smtClean="0"/>
              <a:t>Coursework</a:t>
            </a:r>
          </a:p>
          <a:p>
            <a:r>
              <a:rPr lang="en-US" altLang="en-US" dirty="0" smtClean="0"/>
              <a:t>Variety of environments – NOT special </a:t>
            </a:r>
            <a:r>
              <a:rPr lang="en-US" altLang="en-US" dirty="0" err="1" smtClean="0"/>
              <a:t>ed</a:t>
            </a:r>
            <a:r>
              <a:rPr lang="en-US" altLang="en-US" dirty="0" smtClean="0"/>
              <a:t>!</a:t>
            </a:r>
          </a:p>
        </p:txBody>
      </p:sp>
    </p:spTree>
    <p:extLst>
      <p:ext uri="{BB962C8B-B14F-4D97-AF65-F5344CB8AC3E}">
        <p14:creationId xmlns:p14="http://schemas.microsoft.com/office/powerpoint/2010/main" val="1910300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Differences between High School and College: </a:t>
            </a:r>
            <a:r>
              <a:rPr lang="en-US" dirty="0" smtClean="0"/>
              <a:t>Advocacy &amp; Planning</a:t>
            </a:r>
            <a:endParaRPr lang="en-US" dirty="0"/>
          </a:p>
        </p:txBody>
      </p:sp>
      <p:sp>
        <p:nvSpPr>
          <p:cNvPr id="3" name="Text Placeholder 2"/>
          <p:cNvSpPr>
            <a:spLocks noGrp="1"/>
          </p:cNvSpPr>
          <p:nvPr>
            <p:ph type="body" idx="1"/>
          </p:nvPr>
        </p:nvSpPr>
        <p:spPr/>
        <p:txBody>
          <a:bodyPr>
            <a:normAutofit/>
          </a:bodyPr>
          <a:lstStyle/>
          <a:p>
            <a:r>
              <a:rPr lang="en-US" sz="3200" dirty="0" smtClean="0"/>
              <a:t>High School</a:t>
            </a:r>
            <a:endParaRPr lang="en-US" sz="3200" dirty="0"/>
          </a:p>
        </p:txBody>
      </p:sp>
      <p:sp>
        <p:nvSpPr>
          <p:cNvPr id="5" name="Text Placeholder 4"/>
          <p:cNvSpPr>
            <a:spLocks noGrp="1"/>
          </p:cNvSpPr>
          <p:nvPr>
            <p:ph type="body" sz="half" idx="3"/>
          </p:nvPr>
        </p:nvSpPr>
        <p:spPr>
          <a:xfrm>
            <a:off x="4800600" y="304800"/>
            <a:ext cx="4023360" cy="640080"/>
          </a:xfrm>
        </p:spPr>
        <p:txBody>
          <a:bodyPr>
            <a:normAutofit/>
          </a:bodyPr>
          <a:lstStyle/>
          <a:p>
            <a:r>
              <a:rPr lang="en-US" sz="3200" dirty="0" smtClean="0"/>
              <a:t>College</a:t>
            </a:r>
            <a:endParaRPr lang="en-US" sz="3200" dirty="0"/>
          </a:p>
        </p:txBody>
      </p:sp>
      <p:sp>
        <p:nvSpPr>
          <p:cNvPr id="4" name="Content Placeholder 3"/>
          <p:cNvSpPr>
            <a:spLocks noGrp="1"/>
          </p:cNvSpPr>
          <p:nvPr>
            <p:ph sz="quarter" idx="2"/>
          </p:nvPr>
        </p:nvSpPr>
        <p:spPr>
          <a:xfrm>
            <a:off x="381000" y="1143000"/>
            <a:ext cx="4023360" cy="3657600"/>
          </a:xfrm>
        </p:spPr>
        <p:txBody>
          <a:bodyPr/>
          <a:lstStyle/>
          <a:p>
            <a:r>
              <a:rPr lang="en-US" dirty="0" smtClean="0"/>
              <a:t>Parents actively involved</a:t>
            </a:r>
          </a:p>
          <a:p>
            <a:r>
              <a:rPr lang="en-US" dirty="0" smtClean="0"/>
              <a:t>Schools encourage parental participation</a:t>
            </a:r>
          </a:p>
          <a:p>
            <a:r>
              <a:rPr lang="en-US" dirty="0" smtClean="0"/>
              <a:t>Parents talk directly to student’s teachers regularly</a:t>
            </a:r>
            <a:endParaRPr lang="en-US" dirty="0"/>
          </a:p>
        </p:txBody>
      </p:sp>
      <p:sp>
        <p:nvSpPr>
          <p:cNvPr id="6" name="Content Placeholder 5"/>
          <p:cNvSpPr>
            <a:spLocks noGrp="1"/>
          </p:cNvSpPr>
          <p:nvPr>
            <p:ph sz="quarter" idx="4"/>
          </p:nvPr>
        </p:nvSpPr>
        <p:spPr>
          <a:xfrm>
            <a:off x="4572000" y="1143000"/>
            <a:ext cx="4023360" cy="3733800"/>
          </a:xfrm>
        </p:spPr>
        <p:txBody>
          <a:bodyPr/>
          <a:lstStyle/>
          <a:p>
            <a:r>
              <a:rPr lang="en-US" dirty="0" smtClean="0"/>
              <a:t>Students are expected to advocate for themselves</a:t>
            </a:r>
          </a:p>
          <a:p>
            <a:r>
              <a:rPr lang="en-US" dirty="0" smtClean="0"/>
              <a:t>Parent involvement may be discouraged at times</a:t>
            </a:r>
          </a:p>
          <a:p>
            <a:r>
              <a:rPr lang="en-US" dirty="0" smtClean="0"/>
              <a:t>College professors do not regularly communicate with parents of students</a:t>
            </a:r>
            <a:endParaRPr lang="en-US" dirty="0"/>
          </a:p>
        </p:txBody>
      </p:sp>
    </p:spTree>
    <p:extLst>
      <p:ext uri="{BB962C8B-B14F-4D97-AF65-F5344CB8AC3E}">
        <p14:creationId xmlns:p14="http://schemas.microsoft.com/office/powerpoint/2010/main" val="364798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184072383"/>
              </p:ext>
            </p:extLst>
          </p:nvPr>
        </p:nvGraphicFramePr>
        <p:xfrm>
          <a:off x="381001" y="380999"/>
          <a:ext cx="8381998" cy="6112642"/>
        </p:xfrm>
        <a:graphic>
          <a:graphicData uri="http://schemas.openxmlformats.org/drawingml/2006/table">
            <a:tbl>
              <a:tblPr/>
              <a:tblGrid>
                <a:gridCol w="4229098"/>
                <a:gridCol w="4152900"/>
              </a:tblGrid>
              <a:tr h="223908">
                <a:tc>
                  <a:txBody>
                    <a:bodyPr/>
                    <a:lstStyle/>
                    <a:p>
                      <a:r>
                        <a:rPr lang="en-US" sz="1800" b="1" dirty="0"/>
                        <a:t>TRADITIONAL PLANNING</a:t>
                      </a:r>
                    </a:p>
                  </a:txBody>
                  <a:tcPr marL="10756" marR="10756" marT="10756" marB="10756"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solidFill>
                      <a:schemeClr val="accent1">
                        <a:lumMod val="40000"/>
                        <a:lumOff val="60000"/>
                      </a:schemeClr>
                    </a:solidFill>
                  </a:tcPr>
                </a:tc>
                <a:tc>
                  <a:txBody>
                    <a:bodyPr/>
                    <a:lstStyle/>
                    <a:p>
                      <a:r>
                        <a:rPr lang="en-US" sz="1800" b="1" dirty="0"/>
                        <a:t>PERSON-CENTERED PLANNING</a:t>
                      </a:r>
                    </a:p>
                  </a:txBody>
                  <a:tcPr marL="10756" marR="10756" marT="10756" marB="10756"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solidFill>
                      <a:schemeClr val="accent1">
                        <a:lumMod val="40000"/>
                        <a:lumOff val="60000"/>
                      </a:schemeClr>
                    </a:solidFill>
                  </a:tcPr>
                </a:tc>
              </a:tr>
              <a:tr h="223908">
                <a:tc gridSpan="2">
                  <a:txBody>
                    <a:bodyPr/>
                    <a:lstStyle/>
                    <a:p>
                      <a:r>
                        <a:rPr lang="en-US" sz="1600" b="1" i="1" dirty="0"/>
                        <a:t>PERSON</a:t>
                      </a:r>
                    </a:p>
                  </a:txBody>
                  <a:tcPr marL="10756" marR="10756" marT="10756" marB="10756"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solidFill>
                      <a:schemeClr val="accent3">
                        <a:lumMod val="60000"/>
                        <a:lumOff val="40000"/>
                      </a:schemeClr>
                    </a:solidFill>
                  </a:tcPr>
                </a:tc>
                <a:tc hMerge="1">
                  <a:txBody>
                    <a:bodyPr/>
                    <a:lstStyle/>
                    <a:p>
                      <a:endParaRPr lang="en-US"/>
                    </a:p>
                  </a:txBody>
                  <a:tcPr/>
                </a:tc>
              </a:tr>
              <a:tr h="223908">
                <a:tc>
                  <a:txBody>
                    <a:bodyPr/>
                    <a:lstStyle/>
                    <a:p>
                      <a:pPr marL="285750" indent="-285750">
                        <a:buFont typeface="Arial" panose="020B0604020202020204" pitchFamily="34" charset="0"/>
                        <a:buChar char="•"/>
                      </a:pPr>
                      <a:r>
                        <a:rPr lang="en-US" sz="1400" dirty="0"/>
                        <a:t>Focus on deficits</a:t>
                      </a:r>
                    </a:p>
                  </a:txBody>
                  <a:tcPr marL="10756" marR="10756" marT="10756" marB="10756"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400" dirty="0"/>
                        <a:t>Focus on strengths, capacities</a:t>
                      </a:r>
                    </a:p>
                  </a:txBody>
                  <a:tcPr marL="10756" marR="10756" marT="10756" marB="10756"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r>
              <a:tr h="420512">
                <a:tc>
                  <a:txBody>
                    <a:bodyPr/>
                    <a:lstStyle/>
                    <a:p>
                      <a:pPr marL="285750" indent="-285750">
                        <a:buFont typeface="Arial" panose="020B0604020202020204" pitchFamily="34" charset="0"/>
                        <a:buChar char="•"/>
                      </a:pPr>
                      <a:r>
                        <a:rPr lang="en-US" sz="1400" dirty="0"/>
                        <a:t>Top-down planning</a:t>
                      </a:r>
                    </a:p>
                  </a:txBody>
                  <a:tcPr marL="10756" marR="10756" marT="10756" marB="10756"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400" dirty="0"/>
                        <a:t>Person and their family are the key informants</a:t>
                      </a:r>
                    </a:p>
                  </a:txBody>
                  <a:tcPr marL="10756" marR="10756" marT="10756" marB="10756"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r>
              <a:tr h="420512">
                <a:tc>
                  <a:txBody>
                    <a:bodyPr/>
                    <a:lstStyle/>
                    <a:p>
                      <a:pPr marL="285750" indent="-285750">
                        <a:buFont typeface="Arial" panose="020B0604020202020204" pitchFamily="34" charset="0"/>
                        <a:buChar char="•"/>
                      </a:pPr>
                      <a:r>
                        <a:rPr lang="en-US" sz="1400" dirty="0"/>
                        <a:t>Professionals opinions matter most</a:t>
                      </a:r>
                    </a:p>
                  </a:txBody>
                  <a:tcPr marL="10756" marR="10756" marT="10756" marB="10756"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400" dirty="0"/>
                        <a:t>Balance of formal and informal viewpoints</a:t>
                      </a:r>
                    </a:p>
                  </a:txBody>
                  <a:tcPr marL="10756" marR="10756" marT="10756" marB="10756"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r>
              <a:tr h="420512">
                <a:tc>
                  <a:txBody>
                    <a:bodyPr/>
                    <a:lstStyle/>
                    <a:p>
                      <a:pPr marL="285750" indent="-285750">
                        <a:buFont typeface="Arial" panose="020B0604020202020204" pitchFamily="34" charset="0"/>
                        <a:buChar char="•"/>
                      </a:pPr>
                      <a:r>
                        <a:rPr lang="en-US" sz="1400" dirty="0"/>
                        <a:t>Reliance on standardized assessments and disability labels</a:t>
                      </a:r>
                    </a:p>
                  </a:txBody>
                  <a:tcPr marL="10756" marR="10756" marT="10756" marB="10756"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400" dirty="0"/>
                        <a:t>Focus is on the dreams and desires of the person</a:t>
                      </a:r>
                    </a:p>
                  </a:txBody>
                  <a:tcPr marL="10756" marR="10756" marT="10756" marB="10756"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r>
              <a:tr h="223908">
                <a:tc gridSpan="2">
                  <a:txBody>
                    <a:bodyPr/>
                    <a:lstStyle/>
                    <a:p>
                      <a:r>
                        <a:rPr lang="en-US" sz="1600" b="1" i="1" dirty="0"/>
                        <a:t>GOAL</a:t>
                      </a:r>
                    </a:p>
                  </a:txBody>
                  <a:tcPr marL="10756" marR="10756" marT="10756" marB="10756"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solidFill>
                      <a:schemeClr val="accent3">
                        <a:lumMod val="60000"/>
                        <a:lumOff val="40000"/>
                      </a:schemeClr>
                    </a:solidFill>
                  </a:tcPr>
                </a:tc>
                <a:tc hMerge="1">
                  <a:txBody>
                    <a:bodyPr/>
                    <a:lstStyle/>
                    <a:p>
                      <a:endParaRPr lang="en-US"/>
                    </a:p>
                  </a:txBody>
                  <a:tcPr/>
                </a:tc>
              </a:tr>
              <a:tr h="420512">
                <a:tc>
                  <a:txBody>
                    <a:bodyPr/>
                    <a:lstStyle/>
                    <a:p>
                      <a:pPr marL="285750" indent="-285750">
                        <a:buFont typeface="Arial" panose="020B0604020202020204" pitchFamily="34" charset="0"/>
                        <a:buChar char="•"/>
                      </a:pPr>
                      <a:r>
                        <a:rPr lang="en-US" sz="1400" dirty="0"/>
                        <a:t>Working through a segregated system of support</a:t>
                      </a:r>
                    </a:p>
                  </a:txBody>
                  <a:tcPr marL="10756" marR="10756" marT="10756" marB="10756"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400" dirty="0"/>
                        <a:t>Equality</a:t>
                      </a:r>
                    </a:p>
                  </a:txBody>
                  <a:tcPr marL="10756" marR="10756" marT="10756" marB="10756"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r>
              <a:tr h="223908">
                <a:tc>
                  <a:txBody>
                    <a:bodyPr/>
                    <a:lstStyle/>
                    <a:p>
                      <a:pPr marL="285750" indent="-285750">
                        <a:buFont typeface="Arial" panose="020B0604020202020204" pitchFamily="34" charset="0"/>
                        <a:buChar char="•"/>
                      </a:pPr>
                      <a:r>
                        <a:rPr lang="en-US" sz="1400" dirty="0" err="1"/>
                        <a:t>Ameliorization</a:t>
                      </a:r>
                      <a:r>
                        <a:rPr lang="en-US" sz="1400" dirty="0"/>
                        <a:t> of deficits</a:t>
                      </a:r>
                    </a:p>
                  </a:txBody>
                  <a:tcPr marL="10756" marR="10756" marT="10756" marB="10756"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400" dirty="0"/>
                        <a:t>Quality of life in the community</a:t>
                      </a:r>
                    </a:p>
                  </a:txBody>
                  <a:tcPr marL="10756" marR="10756" marT="10756" marB="10756"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r>
              <a:tr h="223908">
                <a:tc gridSpan="2">
                  <a:txBody>
                    <a:bodyPr/>
                    <a:lstStyle/>
                    <a:p>
                      <a:r>
                        <a:rPr lang="en-US" sz="1600" b="1" i="1" dirty="0"/>
                        <a:t>FOCUS</a:t>
                      </a:r>
                    </a:p>
                  </a:txBody>
                  <a:tcPr marL="10756" marR="10756" marT="10756" marB="10756"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solidFill>
                      <a:schemeClr val="accent3">
                        <a:lumMod val="60000"/>
                        <a:lumOff val="40000"/>
                      </a:schemeClr>
                    </a:solidFill>
                  </a:tcPr>
                </a:tc>
                <a:tc hMerge="1">
                  <a:txBody>
                    <a:bodyPr/>
                    <a:lstStyle/>
                    <a:p>
                      <a:endParaRPr lang="en-US"/>
                    </a:p>
                  </a:txBody>
                  <a:tcPr/>
                </a:tc>
              </a:tr>
              <a:tr h="420512">
                <a:tc>
                  <a:txBody>
                    <a:bodyPr/>
                    <a:lstStyle/>
                    <a:p>
                      <a:pPr marL="285750" indent="-285750">
                        <a:buFont typeface="Arial" panose="020B0604020202020204" pitchFamily="34" charset="0"/>
                        <a:buChar char="•"/>
                      </a:pPr>
                      <a:r>
                        <a:rPr lang="en-US" sz="1400" dirty="0"/>
                        <a:t>Needs of the service delivery system or support structure</a:t>
                      </a:r>
                    </a:p>
                  </a:txBody>
                  <a:tcPr marL="10756" marR="10756" marT="10756" marB="10756"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400" dirty="0"/>
                        <a:t>Individual needs, preferences, strengths and capacities of the person</a:t>
                      </a:r>
                    </a:p>
                  </a:txBody>
                  <a:tcPr marL="10756" marR="10756" marT="10756" marB="10756"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r>
              <a:tr h="223908">
                <a:tc gridSpan="2">
                  <a:txBody>
                    <a:bodyPr/>
                    <a:lstStyle/>
                    <a:p>
                      <a:r>
                        <a:rPr lang="en-US" sz="1600" b="1" i="1" dirty="0"/>
                        <a:t>TEAMS</a:t>
                      </a:r>
                    </a:p>
                  </a:txBody>
                  <a:tcPr marL="10756" marR="10756" marT="10756" marB="10756"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solidFill>
                      <a:schemeClr val="accent3">
                        <a:lumMod val="60000"/>
                        <a:lumOff val="40000"/>
                      </a:schemeClr>
                    </a:solidFill>
                  </a:tcPr>
                </a:tc>
                <a:tc hMerge="1">
                  <a:txBody>
                    <a:bodyPr/>
                    <a:lstStyle/>
                    <a:p>
                      <a:endParaRPr lang="en-US"/>
                    </a:p>
                  </a:txBody>
                  <a:tcPr/>
                </a:tc>
              </a:tr>
              <a:tr h="223908">
                <a:tc>
                  <a:txBody>
                    <a:bodyPr/>
                    <a:lstStyle/>
                    <a:p>
                      <a:pPr marL="285750" indent="-285750">
                        <a:buFont typeface="Arial" panose="020B0604020202020204" pitchFamily="34" charset="0"/>
                        <a:buChar char="•"/>
                      </a:pPr>
                      <a:r>
                        <a:rPr lang="en-US" sz="1400" dirty="0"/>
                        <a:t>Person and family in a passive role</a:t>
                      </a:r>
                    </a:p>
                  </a:txBody>
                  <a:tcPr marL="10756" marR="10756" marT="10756" marB="10756"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400" dirty="0"/>
                        <a:t>Person and family at the center</a:t>
                      </a:r>
                    </a:p>
                  </a:txBody>
                  <a:tcPr marL="10756" marR="10756" marT="10756" marB="10756"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r>
              <a:tr h="813717">
                <a:tc>
                  <a:txBody>
                    <a:bodyPr/>
                    <a:lstStyle/>
                    <a:p>
                      <a:pPr marL="285750" indent="-285750">
                        <a:buFont typeface="Arial" panose="020B0604020202020204" pitchFamily="34" charset="0"/>
                        <a:buChar char="•"/>
                      </a:pPr>
                      <a:r>
                        <a:rPr lang="en-US" sz="1400" dirty="0"/>
                        <a:t>All support provided by paid professionals, what is available is dictated by professionals</a:t>
                      </a:r>
                    </a:p>
                  </a:txBody>
                  <a:tcPr marL="10756" marR="10756" marT="10756" marB="10756"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400" dirty="0"/>
                        <a:t>Cooperative efforts among family, friends, community groups and support agencies to provide support for an inclusive life.</a:t>
                      </a:r>
                    </a:p>
                  </a:txBody>
                  <a:tcPr marL="10756" marR="10756" marT="10756" marB="10756"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r>
              <a:tr h="223908">
                <a:tc gridSpan="2">
                  <a:txBody>
                    <a:bodyPr/>
                    <a:lstStyle/>
                    <a:p>
                      <a:r>
                        <a:rPr lang="en-US" sz="1600" b="1" i="1" dirty="0"/>
                        <a:t>NATURE OF SUPPORTS</a:t>
                      </a:r>
                    </a:p>
                  </a:txBody>
                  <a:tcPr marL="10756" marR="10756" marT="10756" marB="10756"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solidFill>
                      <a:schemeClr val="accent3">
                        <a:lumMod val="60000"/>
                        <a:lumOff val="40000"/>
                      </a:schemeClr>
                    </a:solidFill>
                  </a:tcPr>
                </a:tc>
                <a:tc hMerge="1">
                  <a:txBody>
                    <a:bodyPr/>
                    <a:lstStyle/>
                    <a:p>
                      <a:endParaRPr lang="en-US"/>
                    </a:p>
                  </a:txBody>
                  <a:tcPr/>
                </a:tc>
              </a:tr>
              <a:tr h="813717">
                <a:tc>
                  <a:txBody>
                    <a:bodyPr/>
                    <a:lstStyle/>
                    <a:p>
                      <a:pPr marL="285750" indent="-285750">
                        <a:buFont typeface="Arial" panose="020B0604020202020204" pitchFamily="34" charset="0"/>
                        <a:buChar char="•"/>
                      </a:pPr>
                      <a:r>
                        <a:rPr lang="en-US" sz="1400" dirty="0"/>
                        <a:t>Highly prescriptive education, support and work options based on disability label and "readiness for community living"</a:t>
                      </a:r>
                    </a:p>
                  </a:txBody>
                  <a:tcPr marL="10756" marR="10756" marT="10756" marB="10756"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400" dirty="0"/>
                        <a:t>Highly individualized education, support and work options based on individual dreams, preferences and capacities.</a:t>
                      </a:r>
                    </a:p>
                  </a:txBody>
                  <a:tcPr marL="10756" marR="10756" marT="10756" marB="10756"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855415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61"/>
          <p:cNvSpPr>
            <a:spLocks noGrp="1" noChangeArrowheads="1"/>
          </p:cNvSpPr>
          <p:nvPr>
            <p:ph type="title"/>
          </p:nvPr>
        </p:nvSpPr>
        <p:spPr>
          <a:xfrm>
            <a:off x="457200" y="0"/>
            <a:ext cx="8229600" cy="1143000"/>
          </a:xfrm>
        </p:spPr>
        <p:txBody>
          <a:bodyPr/>
          <a:lstStyle/>
          <a:p>
            <a:pPr eaLnBrk="1" hangingPunct="1">
              <a:defRPr/>
            </a:pPr>
            <a:r>
              <a:rPr lang="en-US" altLang="en-US" smtClean="0">
                <a:latin typeface="Arial Narrow" pitchFamily="34" charset="0"/>
                <a:ea typeface="ＭＳ Ｐゴシック" pitchFamily="34" charset="-128"/>
                <a:cs typeface="Arial Narrow" pitchFamily="34" charset="0"/>
              </a:rPr>
              <a:t>Build a Positive Personal Profile</a:t>
            </a:r>
          </a:p>
        </p:txBody>
      </p:sp>
      <p:sp>
        <p:nvSpPr>
          <p:cNvPr id="7" name="Footer Placeholder 6"/>
          <p:cNvSpPr>
            <a:spLocks noGrp="1"/>
          </p:cNvSpPr>
          <p:nvPr>
            <p:ph type="ftr" sz="quarter" idx="11"/>
          </p:nvPr>
        </p:nvSpPr>
        <p:spPr>
          <a:xfrm rot="5400000">
            <a:off x="7589045" y="1081881"/>
            <a:ext cx="2011362" cy="384175"/>
          </a:xfrm>
        </p:spPr>
        <p:txBody>
          <a:bodyPr/>
          <a:lstStyle/>
          <a:p>
            <a:pPr algn="r">
              <a:defRPr/>
            </a:pPr>
            <a:r>
              <a:rPr lang="en-US"/>
              <a:t>Connecting Youth &amp; Employers - Add Us In Maryland</a:t>
            </a:r>
          </a:p>
        </p:txBody>
      </p:sp>
      <p:sp>
        <p:nvSpPr>
          <p:cNvPr id="33836" name="Slide Number Placeholder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eaLnBrk="1" fontAlgn="base" hangingPunct="1">
              <a:spcBef>
                <a:spcPct val="0"/>
              </a:spcBef>
              <a:spcAft>
                <a:spcPct val="0"/>
              </a:spcAft>
              <a:buClrTx/>
              <a:buSzTx/>
              <a:buFontTx/>
              <a:buNone/>
            </a:pPr>
            <a:fld id="{A1152D24-3CDC-4182-AD49-48DE5E515718}" type="slidenum">
              <a:rPr lang="en-US" altLang="en-US" sz="800" smtClean="0">
                <a:solidFill>
                  <a:srgbClr val="7F7F7F"/>
                </a:solidFill>
                <a:latin typeface="Arial Narrow" pitchFamily="34" charset="0"/>
                <a:ea typeface="ＭＳ Ｐゴシック" pitchFamily="34" charset="-128"/>
                <a:cs typeface="Arial Narrow" pitchFamily="34" charset="0"/>
              </a:rPr>
              <a:pPr eaLnBrk="1" fontAlgn="base" hangingPunct="1">
                <a:spcBef>
                  <a:spcPct val="0"/>
                </a:spcBef>
                <a:spcAft>
                  <a:spcPct val="0"/>
                </a:spcAft>
                <a:buClrTx/>
                <a:buSzTx/>
                <a:buFontTx/>
                <a:buNone/>
              </a:pPr>
              <a:t>7</a:t>
            </a:fld>
            <a:endParaRPr lang="en-US" altLang="en-US" sz="800" smtClean="0">
              <a:solidFill>
                <a:srgbClr val="7F7F7F"/>
              </a:solidFill>
              <a:latin typeface="Arial Narrow" pitchFamily="34" charset="0"/>
              <a:ea typeface="ＭＳ Ｐゴシック" pitchFamily="34" charset="-128"/>
              <a:cs typeface="Arial Narrow" pitchFamily="34" charset="0"/>
            </a:endParaRPr>
          </a:p>
        </p:txBody>
      </p:sp>
      <p:sp>
        <p:nvSpPr>
          <p:cNvPr id="7237" name="Oval 69"/>
          <p:cNvSpPr>
            <a:spLocks noChangeArrowheads="1"/>
          </p:cNvSpPr>
          <p:nvPr/>
        </p:nvSpPr>
        <p:spPr bwMode="auto">
          <a:xfrm>
            <a:off x="0" y="1981200"/>
            <a:ext cx="2286000" cy="1524000"/>
          </a:xfrm>
          <a:prstGeom prst="ellipse">
            <a:avLst/>
          </a:prstGeom>
          <a:gradFill rotWithShape="0">
            <a:gsLst>
              <a:gs pos="0">
                <a:srgbClr val="005CBF">
                  <a:alpha val="50000"/>
                </a:srgbClr>
              </a:gs>
              <a:gs pos="12500">
                <a:srgbClr val="0087E6">
                  <a:alpha val="62500"/>
                </a:srgbClr>
              </a:gs>
              <a:gs pos="37500">
                <a:srgbClr val="21D6E0">
                  <a:alpha val="87500"/>
                </a:srgbClr>
              </a:gs>
              <a:gs pos="50000">
                <a:srgbClr val="03D4A8"/>
              </a:gs>
              <a:gs pos="62500">
                <a:srgbClr val="21D6E0">
                  <a:alpha val="87500"/>
                </a:srgbClr>
              </a:gs>
              <a:gs pos="87500">
                <a:srgbClr val="0087E6">
                  <a:alpha val="62500"/>
                </a:srgbClr>
              </a:gs>
              <a:gs pos="100000">
                <a:srgbClr val="005CBF">
                  <a:alpha val="50000"/>
                </a:srgbClr>
              </a:gs>
            </a:gsLst>
            <a:lin ang="18900000" scaled="1"/>
          </a:gradFill>
          <a:ln w="28575">
            <a:solidFill>
              <a:schemeClr val="tx1"/>
            </a:solidFill>
            <a:round/>
            <a:headEnd/>
            <a:tailEnd/>
          </a:ln>
        </p:spPr>
        <p:txBody>
          <a:bodyPr wrap="none" anchor="ctr"/>
          <a:lstStyle/>
          <a:p>
            <a:pPr algn="ctr" eaLnBrk="0" fontAlgn="auto" hangingPunct="0">
              <a:lnSpc>
                <a:spcPct val="90000"/>
              </a:lnSpc>
              <a:spcBef>
                <a:spcPts val="0"/>
              </a:spcBef>
              <a:spcAft>
                <a:spcPts val="0"/>
              </a:spcAft>
              <a:defRPr/>
            </a:pPr>
            <a:r>
              <a:rPr lang="en-US" sz="2400" dirty="0">
                <a:solidFill>
                  <a:schemeClr val="bg1"/>
                </a:solidFill>
                <a:latin typeface="Arial Narrow" pitchFamily="48" charset="0"/>
              </a:rPr>
              <a:t>values</a:t>
            </a:r>
          </a:p>
        </p:txBody>
      </p:sp>
      <p:pic>
        <p:nvPicPr>
          <p:cNvPr id="7210" name="Picture 42" descr="HeadBustProfile"/>
          <p:cNvPicPr>
            <a:picLocks noChangeAspect="1" noChangeArrowheads="1"/>
          </p:cNvPicPr>
          <p:nvPr/>
        </p:nvPicPr>
        <p:blipFill>
          <a:blip r:embed="rId3">
            <a:extLst>
              <a:ext uri="{28A0092B-C50C-407E-A947-70E740481C1C}">
                <a14:useLocalDpi xmlns:a14="http://schemas.microsoft.com/office/drawing/2010/main" val="0"/>
              </a:ext>
            </a:extLst>
          </a:blip>
          <a:srcRect r="20360"/>
          <a:stretch>
            <a:fillRect/>
          </a:stretch>
        </p:blipFill>
        <p:spPr bwMode="auto">
          <a:xfrm>
            <a:off x="6172200" y="990600"/>
            <a:ext cx="3309938" cy="5867400"/>
          </a:xfrm>
          <a:prstGeom prst="rect">
            <a:avLst/>
          </a:prstGeom>
          <a:noFill/>
          <a:ln>
            <a:noFill/>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11" name="Oval 43"/>
          <p:cNvSpPr>
            <a:spLocks noChangeArrowheads="1"/>
          </p:cNvSpPr>
          <p:nvPr/>
        </p:nvSpPr>
        <p:spPr bwMode="auto">
          <a:xfrm>
            <a:off x="3829050" y="2319338"/>
            <a:ext cx="2286000" cy="1523999"/>
          </a:xfrm>
          <a:prstGeom prst="ellipse">
            <a:avLst/>
          </a:prstGeom>
          <a:gradFill rotWithShape="0">
            <a:gsLst>
              <a:gs pos="0">
                <a:srgbClr val="000082"/>
              </a:gs>
              <a:gs pos="30000">
                <a:srgbClr val="66008F">
                  <a:alpha val="85000"/>
                </a:srgbClr>
              </a:gs>
              <a:gs pos="64999">
                <a:srgbClr val="BA0066">
                  <a:alpha val="67501"/>
                </a:srgbClr>
              </a:gs>
              <a:gs pos="89999">
                <a:srgbClr val="FF0000">
                  <a:alpha val="55001"/>
                </a:srgbClr>
              </a:gs>
              <a:gs pos="100000">
                <a:srgbClr val="FF8200">
                  <a:alpha val="50000"/>
                </a:srgbClr>
              </a:gs>
            </a:gsLst>
            <a:lin ang="18900000" scaled="1"/>
          </a:gradFill>
          <a:ln w="28575">
            <a:solidFill>
              <a:schemeClr val="tx1"/>
            </a:solidFill>
            <a:round/>
            <a:headEnd/>
            <a:tailEnd/>
          </a:ln>
        </p:spPr>
        <p:txBody>
          <a:bodyPr wrap="none" anchor="ctr"/>
          <a:lstStyle/>
          <a:p>
            <a:pPr algn="ctr" eaLnBrk="0" fontAlgn="auto" hangingPunct="0">
              <a:spcBef>
                <a:spcPts val="0"/>
              </a:spcBef>
              <a:spcAft>
                <a:spcPts val="0"/>
              </a:spcAft>
              <a:defRPr/>
            </a:pPr>
            <a:r>
              <a:rPr lang="en-US" sz="2800">
                <a:solidFill>
                  <a:schemeClr val="bg1"/>
                </a:solidFill>
                <a:latin typeface="Arial Narrow" pitchFamily="48" charset="0"/>
              </a:rPr>
              <a:t>interests</a:t>
            </a:r>
          </a:p>
        </p:txBody>
      </p:sp>
      <p:sp>
        <p:nvSpPr>
          <p:cNvPr id="7215" name="Oval 47"/>
          <p:cNvSpPr>
            <a:spLocks noChangeArrowheads="1"/>
          </p:cNvSpPr>
          <p:nvPr/>
        </p:nvSpPr>
        <p:spPr bwMode="auto">
          <a:xfrm>
            <a:off x="2838450" y="4376738"/>
            <a:ext cx="2286000" cy="1523999"/>
          </a:xfrm>
          <a:prstGeom prst="ellipse">
            <a:avLst/>
          </a:prstGeom>
          <a:gradFill rotWithShape="0">
            <a:gsLst>
              <a:gs pos="0">
                <a:srgbClr val="4D0808">
                  <a:alpha val="50000"/>
                </a:srgbClr>
              </a:gs>
              <a:gs pos="30000">
                <a:srgbClr val="FF0300">
                  <a:alpha val="65000"/>
                </a:srgbClr>
              </a:gs>
              <a:gs pos="55000">
                <a:srgbClr val="FF7A00">
                  <a:alpha val="77500"/>
                </a:srgbClr>
              </a:gs>
              <a:gs pos="100000">
                <a:srgbClr val="FFF200"/>
              </a:gs>
            </a:gsLst>
            <a:lin ang="18900000" scaled="1"/>
          </a:gradFill>
          <a:ln w="28575">
            <a:solidFill>
              <a:schemeClr val="tx1"/>
            </a:solidFill>
            <a:round/>
            <a:headEnd/>
            <a:tailEnd/>
          </a:ln>
        </p:spPr>
        <p:txBody>
          <a:bodyPr wrap="none" anchor="ctr"/>
          <a:lstStyle/>
          <a:p>
            <a:pPr algn="ctr" eaLnBrk="0" fontAlgn="auto" hangingPunct="0">
              <a:lnSpc>
                <a:spcPct val="80000"/>
              </a:lnSpc>
              <a:spcBef>
                <a:spcPts val="0"/>
              </a:spcBef>
              <a:spcAft>
                <a:spcPts val="0"/>
              </a:spcAft>
              <a:defRPr/>
            </a:pPr>
            <a:r>
              <a:rPr lang="en-US" sz="2400" dirty="0">
                <a:solidFill>
                  <a:schemeClr val="bg1"/>
                </a:solidFill>
                <a:latin typeface="Arial Narrow"/>
              </a:rPr>
              <a:t>support</a:t>
            </a:r>
            <a:br>
              <a:rPr lang="en-US" sz="2400" dirty="0">
                <a:solidFill>
                  <a:schemeClr val="bg1"/>
                </a:solidFill>
                <a:latin typeface="Arial Narrow"/>
              </a:rPr>
            </a:br>
            <a:r>
              <a:rPr lang="en-US" sz="2400" dirty="0">
                <a:solidFill>
                  <a:schemeClr val="bg1"/>
                </a:solidFill>
                <a:latin typeface="Arial Narrow"/>
              </a:rPr>
              <a:t>system</a:t>
            </a:r>
          </a:p>
        </p:txBody>
      </p:sp>
      <p:sp>
        <p:nvSpPr>
          <p:cNvPr id="7217" name="Oval 49"/>
          <p:cNvSpPr>
            <a:spLocks noChangeArrowheads="1"/>
          </p:cNvSpPr>
          <p:nvPr/>
        </p:nvSpPr>
        <p:spPr bwMode="auto">
          <a:xfrm>
            <a:off x="1695450" y="2243138"/>
            <a:ext cx="2286000" cy="1523999"/>
          </a:xfrm>
          <a:prstGeom prst="ellipse">
            <a:avLst/>
          </a:prstGeom>
          <a:gradFill rotWithShape="0">
            <a:gsLst>
              <a:gs pos="0">
                <a:srgbClr val="D6B19C"/>
              </a:gs>
              <a:gs pos="30000">
                <a:srgbClr val="D49E6C">
                  <a:alpha val="85000"/>
                </a:srgbClr>
              </a:gs>
              <a:gs pos="70000">
                <a:srgbClr val="A65528">
                  <a:alpha val="65000"/>
                </a:srgbClr>
              </a:gs>
              <a:gs pos="100000">
                <a:srgbClr val="663012">
                  <a:alpha val="50000"/>
                </a:srgbClr>
              </a:gs>
            </a:gsLst>
            <a:lin ang="18900000" scaled="1"/>
          </a:gradFill>
          <a:ln w="28575">
            <a:solidFill>
              <a:schemeClr val="tx1"/>
            </a:solidFill>
            <a:round/>
            <a:headEnd/>
            <a:tailEnd/>
          </a:ln>
        </p:spPr>
        <p:txBody>
          <a:bodyPr wrap="none" anchor="ctr"/>
          <a:lstStyle/>
          <a:p>
            <a:pPr algn="ctr" eaLnBrk="0" fontAlgn="auto" hangingPunct="0">
              <a:lnSpc>
                <a:spcPct val="90000"/>
              </a:lnSpc>
              <a:spcBef>
                <a:spcPts val="0"/>
              </a:spcBef>
              <a:spcAft>
                <a:spcPts val="0"/>
              </a:spcAft>
              <a:defRPr/>
            </a:pPr>
            <a:r>
              <a:rPr lang="en-US" dirty="0">
                <a:solidFill>
                  <a:schemeClr val="bg1"/>
                </a:solidFill>
                <a:latin typeface="Arial Narrow"/>
              </a:rPr>
              <a:t>talents, skills, </a:t>
            </a:r>
            <a:br>
              <a:rPr lang="en-US" dirty="0">
                <a:solidFill>
                  <a:schemeClr val="bg1"/>
                </a:solidFill>
                <a:latin typeface="Arial Narrow"/>
              </a:rPr>
            </a:br>
            <a:r>
              <a:rPr lang="en-US" dirty="0">
                <a:solidFill>
                  <a:schemeClr val="bg1"/>
                </a:solidFill>
                <a:latin typeface="Arial Narrow"/>
              </a:rPr>
              <a:t>&amp; knowledge</a:t>
            </a:r>
          </a:p>
        </p:txBody>
      </p:sp>
      <p:sp>
        <p:nvSpPr>
          <p:cNvPr id="7214" name="Oval 46"/>
          <p:cNvSpPr>
            <a:spLocks noChangeArrowheads="1"/>
          </p:cNvSpPr>
          <p:nvPr/>
        </p:nvSpPr>
        <p:spPr bwMode="auto">
          <a:xfrm>
            <a:off x="4210050" y="3538538"/>
            <a:ext cx="2286000" cy="1523999"/>
          </a:xfrm>
          <a:prstGeom prst="ellipse">
            <a:avLst/>
          </a:prstGeom>
          <a:gradFill rotWithShape="0">
            <a:gsLst>
              <a:gs pos="0">
                <a:srgbClr val="8C3D91">
                  <a:alpha val="50000"/>
                </a:srgbClr>
              </a:gs>
              <a:gs pos="12000">
                <a:srgbClr val="7005D4">
                  <a:alpha val="56000"/>
                </a:srgbClr>
              </a:gs>
              <a:gs pos="30000">
                <a:srgbClr val="181CC7">
                  <a:alpha val="65000"/>
                </a:srgbClr>
              </a:gs>
              <a:gs pos="60001">
                <a:srgbClr val="0A128C">
                  <a:alpha val="80001"/>
                </a:srgbClr>
              </a:gs>
              <a:gs pos="100000">
                <a:srgbClr val="000000"/>
              </a:gs>
            </a:gsLst>
            <a:lin ang="18900000" scaled="1"/>
          </a:gradFill>
          <a:ln w="28575">
            <a:solidFill>
              <a:schemeClr val="tx1"/>
            </a:solidFill>
            <a:round/>
            <a:headEnd/>
            <a:tailEnd/>
          </a:ln>
        </p:spPr>
        <p:txBody>
          <a:bodyPr wrap="none" anchor="ctr"/>
          <a:lstStyle/>
          <a:p>
            <a:pPr algn="ctr" eaLnBrk="0" fontAlgn="auto" hangingPunct="0">
              <a:lnSpc>
                <a:spcPct val="80000"/>
              </a:lnSpc>
              <a:spcBef>
                <a:spcPts val="0"/>
              </a:spcBef>
              <a:spcAft>
                <a:spcPts val="0"/>
              </a:spcAft>
              <a:defRPr/>
            </a:pPr>
            <a:r>
              <a:rPr lang="en-US" sz="2800">
                <a:solidFill>
                  <a:schemeClr val="bg1"/>
                </a:solidFill>
                <a:latin typeface="Arial Narrow" pitchFamily="48" charset="0"/>
              </a:rPr>
              <a:t>dislikes</a:t>
            </a:r>
          </a:p>
        </p:txBody>
      </p:sp>
      <p:sp>
        <p:nvSpPr>
          <p:cNvPr id="2" name="Oval 69"/>
          <p:cNvSpPr>
            <a:spLocks noChangeArrowheads="1"/>
          </p:cNvSpPr>
          <p:nvPr/>
        </p:nvSpPr>
        <p:spPr bwMode="auto">
          <a:xfrm>
            <a:off x="4514850" y="4910138"/>
            <a:ext cx="2286000" cy="1523999"/>
          </a:xfrm>
          <a:prstGeom prst="ellipse">
            <a:avLst/>
          </a:prstGeom>
          <a:gradFill rotWithShape="0">
            <a:gsLst>
              <a:gs pos="0">
                <a:srgbClr val="005CBF">
                  <a:alpha val="50000"/>
                </a:srgbClr>
              </a:gs>
              <a:gs pos="12500">
                <a:srgbClr val="0087E6">
                  <a:alpha val="62500"/>
                </a:srgbClr>
              </a:gs>
              <a:gs pos="37500">
                <a:srgbClr val="21D6E0">
                  <a:alpha val="87500"/>
                </a:srgbClr>
              </a:gs>
              <a:gs pos="50000">
                <a:srgbClr val="03D4A8"/>
              </a:gs>
              <a:gs pos="62500">
                <a:srgbClr val="21D6E0">
                  <a:alpha val="87500"/>
                </a:srgbClr>
              </a:gs>
              <a:gs pos="87500">
                <a:srgbClr val="0087E6">
                  <a:alpha val="62500"/>
                </a:srgbClr>
              </a:gs>
              <a:gs pos="100000">
                <a:srgbClr val="005CBF">
                  <a:alpha val="50000"/>
                </a:srgbClr>
              </a:gs>
            </a:gsLst>
            <a:lin ang="18900000" scaled="1"/>
          </a:gradFill>
          <a:ln w="28575">
            <a:solidFill>
              <a:schemeClr val="tx1"/>
            </a:solidFill>
            <a:round/>
            <a:headEnd/>
            <a:tailEnd/>
          </a:ln>
        </p:spPr>
        <p:txBody>
          <a:bodyPr wrap="none" anchor="ctr"/>
          <a:lstStyle/>
          <a:p>
            <a:pPr algn="ctr" eaLnBrk="0" fontAlgn="auto" hangingPunct="0">
              <a:lnSpc>
                <a:spcPct val="80000"/>
              </a:lnSpc>
              <a:spcBef>
                <a:spcPts val="0"/>
              </a:spcBef>
              <a:spcAft>
                <a:spcPts val="0"/>
              </a:spcAft>
              <a:defRPr/>
            </a:pPr>
            <a:r>
              <a:rPr lang="en-US" sz="2000" dirty="0">
                <a:solidFill>
                  <a:schemeClr val="bg1"/>
                </a:solidFill>
                <a:latin typeface="Arial Narrow"/>
              </a:rPr>
              <a:t>creative</a:t>
            </a:r>
            <a:br>
              <a:rPr lang="en-US" sz="2000" dirty="0">
                <a:solidFill>
                  <a:schemeClr val="bg1"/>
                </a:solidFill>
                <a:latin typeface="Arial Narrow"/>
              </a:rPr>
            </a:br>
            <a:r>
              <a:rPr lang="en-US" sz="2000" dirty="0">
                <a:solidFill>
                  <a:schemeClr val="bg1"/>
                </a:solidFill>
                <a:latin typeface="Arial Narrow"/>
              </a:rPr>
              <a:t>solutions &amp;</a:t>
            </a:r>
            <a:br>
              <a:rPr lang="en-US" sz="2000" dirty="0">
                <a:solidFill>
                  <a:schemeClr val="bg1"/>
                </a:solidFill>
                <a:latin typeface="Arial Narrow"/>
              </a:rPr>
            </a:br>
            <a:r>
              <a:rPr lang="en-US" sz="2000" dirty="0">
                <a:solidFill>
                  <a:schemeClr val="bg1"/>
                </a:solidFill>
                <a:latin typeface="Arial Narrow"/>
              </a:rPr>
              <a:t>accommodations</a:t>
            </a:r>
          </a:p>
        </p:txBody>
      </p:sp>
      <p:sp>
        <p:nvSpPr>
          <p:cNvPr id="7238" name="Oval 70"/>
          <p:cNvSpPr>
            <a:spLocks noChangeArrowheads="1"/>
          </p:cNvSpPr>
          <p:nvPr/>
        </p:nvSpPr>
        <p:spPr bwMode="auto">
          <a:xfrm>
            <a:off x="400050" y="3081338"/>
            <a:ext cx="2286000" cy="1523999"/>
          </a:xfrm>
          <a:prstGeom prst="ellipse">
            <a:avLst/>
          </a:prstGeom>
          <a:gradFill rotWithShape="0">
            <a:gsLst>
              <a:gs pos="0">
                <a:srgbClr val="4D0808">
                  <a:alpha val="50000"/>
                </a:srgbClr>
              </a:gs>
              <a:gs pos="30000">
                <a:srgbClr val="FF0300">
                  <a:alpha val="65000"/>
                </a:srgbClr>
              </a:gs>
              <a:gs pos="55000">
                <a:srgbClr val="FF7A00">
                  <a:alpha val="77500"/>
                </a:srgbClr>
              </a:gs>
              <a:gs pos="100000">
                <a:srgbClr val="FFF200"/>
              </a:gs>
            </a:gsLst>
            <a:lin ang="18900000" scaled="1"/>
          </a:gradFill>
          <a:ln w="28575">
            <a:solidFill>
              <a:schemeClr val="tx1"/>
            </a:solidFill>
            <a:round/>
            <a:headEnd/>
            <a:tailEnd/>
          </a:ln>
        </p:spPr>
        <p:txBody>
          <a:bodyPr wrap="none" anchor="ctr"/>
          <a:lstStyle/>
          <a:p>
            <a:pPr algn="ctr" eaLnBrk="0" fontAlgn="auto" hangingPunct="0">
              <a:spcBef>
                <a:spcPts val="0"/>
              </a:spcBef>
              <a:spcAft>
                <a:spcPts val="0"/>
              </a:spcAft>
              <a:defRPr/>
            </a:pPr>
            <a:r>
              <a:rPr lang="en-US" sz="2400" dirty="0">
                <a:solidFill>
                  <a:schemeClr val="bg1"/>
                </a:solidFill>
                <a:latin typeface="Arial Narrow"/>
              </a:rPr>
              <a:t>specific</a:t>
            </a:r>
            <a:br>
              <a:rPr lang="en-US" sz="2400" dirty="0">
                <a:solidFill>
                  <a:schemeClr val="bg1"/>
                </a:solidFill>
                <a:latin typeface="Arial Narrow"/>
              </a:rPr>
            </a:br>
            <a:r>
              <a:rPr lang="en-US" sz="2400" dirty="0">
                <a:solidFill>
                  <a:schemeClr val="bg1"/>
                </a:solidFill>
                <a:latin typeface="Arial Narrow"/>
              </a:rPr>
              <a:t>challenges</a:t>
            </a:r>
          </a:p>
        </p:txBody>
      </p:sp>
      <p:sp>
        <p:nvSpPr>
          <p:cNvPr id="7213" name="Oval 45"/>
          <p:cNvSpPr>
            <a:spLocks noChangeArrowheads="1"/>
          </p:cNvSpPr>
          <p:nvPr/>
        </p:nvSpPr>
        <p:spPr bwMode="auto">
          <a:xfrm>
            <a:off x="2335213" y="3248025"/>
            <a:ext cx="2285999" cy="1524000"/>
          </a:xfrm>
          <a:prstGeom prst="ellipse">
            <a:avLst/>
          </a:prstGeom>
          <a:gradFill rotWithShape="0">
            <a:gsLst>
              <a:gs pos="0">
                <a:srgbClr val="005CBF">
                  <a:alpha val="50000"/>
                </a:srgbClr>
              </a:gs>
              <a:gs pos="12500">
                <a:srgbClr val="0087E6">
                  <a:alpha val="62500"/>
                </a:srgbClr>
              </a:gs>
              <a:gs pos="37500">
                <a:srgbClr val="21D6E0">
                  <a:alpha val="87500"/>
                </a:srgbClr>
              </a:gs>
              <a:gs pos="50000">
                <a:srgbClr val="03D4A8"/>
              </a:gs>
              <a:gs pos="62500">
                <a:srgbClr val="21D6E0">
                  <a:alpha val="87500"/>
                </a:srgbClr>
              </a:gs>
              <a:gs pos="87500">
                <a:srgbClr val="0087E6">
                  <a:alpha val="62500"/>
                </a:srgbClr>
              </a:gs>
              <a:gs pos="100000">
                <a:srgbClr val="005CBF">
                  <a:alpha val="50000"/>
                </a:srgbClr>
              </a:gs>
            </a:gsLst>
            <a:lin ang="18900000" scaled="1"/>
          </a:gradFill>
          <a:ln w="28575">
            <a:solidFill>
              <a:schemeClr val="tx1"/>
            </a:solidFill>
            <a:round/>
            <a:headEnd/>
            <a:tailEnd/>
          </a:ln>
        </p:spPr>
        <p:txBody>
          <a:bodyPr wrap="none" anchor="ctr"/>
          <a:lstStyle/>
          <a:p>
            <a:pPr algn="ctr" eaLnBrk="0" fontAlgn="auto" hangingPunct="0">
              <a:lnSpc>
                <a:spcPct val="90000"/>
              </a:lnSpc>
              <a:spcBef>
                <a:spcPts val="0"/>
              </a:spcBef>
              <a:spcAft>
                <a:spcPts val="0"/>
              </a:spcAft>
              <a:defRPr/>
            </a:pPr>
            <a:r>
              <a:rPr lang="en-US" sz="2400">
                <a:solidFill>
                  <a:schemeClr val="bg1"/>
                </a:solidFill>
                <a:latin typeface="Arial Narrow" pitchFamily="48" charset="0"/>
              </a:rPr>
              <a:t>learning</a:t>
            </a:r>
            <a:br>
              <a:rPr lang="en-US" sz="2400">
                <a:solidFill>
                  <a:schemeClr val="bg1"/>
                </a:solidFill>
                <a:latin typeface="Arial Narrow" pitchFamily="48" charset="0"/>
              </a:rPr>
            </a:br>
            <a:r>
              <a:rPr lang="en-US" sz="2400">
                <a:solidFill>
                  <a:schemeClr val="bg1"/>
                </a:solidFill>
                <a:latin typeface="Arial Narrow" pitchFamily="48" charset="0"/>
              </a:rPr>
              <a:t>styles</a:t>
            </a:r>
          </a:p>
        </p:txBody>
      </p:sp>
      <p:sp>
        <p:nvSpPr>
          <p:cNvPr id="7216" name="Oval 48"/>
          <p:cNvSpPr>
            <a:spLocks noChangeArrowheads="1"/>
          </p:cNvSpPr>
          <p:nvPr/>
        </p:nvSpPr>
        <p:spPr bwMode="auto">
          <a:xfrm>
            <a:off x="1085850" y="4300538"/>
            <a:ext cx="2286000" cy="1523999"/>
          </a:xfrm>
          <a:prstGeom prst="ellipse">
            <a:avLst/>
          </a:prstGeom>
          <a:gradFill rotWithShape="0">
            <a:gsLst>
              <a:gs pos="0">
                <a:srgbClr val="000082"/>
              </a:gs>
              <a:gs pos="30000">
                <a:srgbClr val="66008F">
                  <a:alpha val="85000"/>
                </a:srgbClr>
              </a:gs>
              <a:gs pos="64999">
                <a:srgbClr val="BA0066">
                  <a:alpha val="67501"/>
                </a:srgbClr>
              </a:gs>
              <a:gs pos="89999">
                <a:srgbClr val="FF0000">
                  <a:alpha val="55001"/>
                </a:srgbClr>
              </a:gs>
              <a:gs pos="100000">
                <a:srgbClr val="FF8200">
                  <a:alpha val="50000"/>
                </a:srgbClr>
              </a:gs>
            </a:gsLst>
            <a:lin ang="2700000" scaled="1"/>
          </a:gradFill>
          <a:ln w="28575">
            <a:solidFill>
              <a:schemeClr val="tx1"/>
            </a:solidFill>
            <a:round/>
            <a:headEnd/>
            <a:tailEnd/>
          </a:ln>
        </p:spPr>
        <p:txBody>
          <a:bodyPr wrap="none" anchor="ctr"/>
          <a:lstStyle/>
          <a:p>
            <a:pPr algn="ctr" eaLnBrk="0" fontAlgn="auto" hangingPunct="0">
              <a:lnSpc>
                <a:spcPct val="80000"/>
              </a:lnSpc>
              <a:spcBef>
                <a:spcPts val="0"/>
              </a:spcBef>
              <a:spcAft>
                <a:spcPts val="0"/>
              </a:spcAft>
              <a:defRPr/>
            </a:pPr>
            <a:r>
              <a:rPr lang="en-US" sz="2400">
                <a:solidFill>
                  <a:schemeClr val="bg1"/>
                </a:solidFill>
                <a:latin typeface="Arial Narrow" pitchFamily="48" charset="0"/>
              </a:rPr>
              <a:t>positive </a:t>
            </a:r>
            <a:br>
              <a:rPr lang="en-US" sz="2400">
                <a:solidFill>
                  <a:schemeClr val="bg1"/>
                </a:solidFill>
                <a:latin typeface="Arial Narrow" pitchFamily="48" charset="0"/>
              </a:rPr>
            </a:br>
            <a:r>
              <a:rPr lang="en-US" sz="2400">
                <a:solidFill>
                  <a:schemeClr val="bg1"/>
                </a:solidFill>
                <a:latin typeface="Arial Narrow" pitchFamily="48" charset="0"/>
              </a:rPr>
              <a:t>personality</a:t>
            </a:r>
            <a:br>
              <a:rPr lang="en-US" sz="2400">
                <a:solidFill>
                  <a:schemeClr val="bg1"/>
                </a:solidFill>
                <a:latin typeface="Arial Narrow" pitchFamily="48" charset="0"/>
              </a:rPr>
            </a:br>
            <a:r>
              <a:rPr lang="en-US" sz="2400">
                <a:solidFill>
                  <a:schemeClr val="bg1"/>
                </a:solidFill>
                <a:latin typeface="Arial Narrow" pitchFamily="48" charset="0"/>
              </a:rPr>
              <a:t>traits</a:t>
            </a:r>
          </a:p>
        </p:txBody>
      </p:sp>
      <p:sp>
        <p:nvSpPr>
          <p:cNvPr id="3" name="Oval 49"/>
          <p:cNvSpPr>
            <a:spLocks noChangeArrowheads="1"/>
          </p:cNvSpPr>
          <p:nvPr/>
        </p:nvSpPr>
        <p:spPr bwMode="auto">
          <a:xfrm>
            <a:off x="5657850" y="2868613"/>
            <a:ext cx="2286000" cy="1523999"/>
          </a:xfrm>
          <a:prstGeom prst="ellipse">
            <a:avLst/>
          </a:prstGeom>
          <a:gradFill rotWithShape="0">
            <a:gsLst>
              <a:gs pos="0">
                <a:srgbClr val="D6B19C"/>
              </a:gs>
              <a:gs pos="30000">
                <a:srgbClr val="D49E6C">
                  <a:alpha val="85000"/>
                </a:srgbClr>
              </a:gs>
              <a:gs pos="70000">
                <a:srgbClr val="A65528">
                  <a:alpha val="65000"/>
                </a:srgbClr>
              </a:gs>
              <a:gs pos="100000">
                <a:srgbClr val="663012">
                  <a:alpha val="50000"/>
                </a:srgbClr>
              </a:gs>
            </a:gsLst>
            <a:lin ang="18900000" scaled="1"/>
          </a:gradFill>
          <a:ln w="28575">
            <a:solidFill>
              <a:schemeClr val="tx1"/>
            </a:solidFill>
            <a:round/>
            <a:headEnd/>
            <a:tailEnd/>
          </a:ln>
        </p:spPr>
        <p:txBody>
          <a:bodyPr wrap="none" anchor="ctr"/>
          <a:lstStyle/>
          <a:p>
            <a:pPr algn="ctr" eaLnBrk="0" fontAlgn="auto" hangingPunct="0">
              <a:lnSpc>
                <a:spcPct val="90000"/>
              </a:lnSpc>
              <a:spcBef>
                <a:spcPts val="0"/>
              </a:spcBef>
              <a:spcAft>
                <a:spcPts val="0"/>
              </a:spcAft>
              <a:defRPr/>
            </a:pPr>
            <a:r>
              <a:rPr lang="en-US" sz="2400" dirty="0">
                <a:solidFill>
                  <a:schemeClr val="bg1"/>
                </a:solidFill>
                <a:latin typeface="Arial Narrow"/>
              </a:rPr>
              <a:t>life &amp; work </a:t>
            </a:r>
            <a:br>
              <a:rPr lang="en-US" sz="2400" dirty="0">
                <a:solidFill>
                  <a:schemeClr val="bg1"/>
                </a:solidFill>
                <a:latin typeface="Arial Narrow"/>
              </a:rPr>
            </a:br>
            <a:r>
              <a:rPr lang="en-US" sz="2400" dirty="0">
                <a:solidFill>
                  <a:schemeClr val="bg1"/>
                </a:solidFill>
                <a:latin typeface="Arial Narrow"/>
              </a:rPr>
              <a:t>experience</a:t>
            </a:r>
          </a:p>
        </p:txBody>
      </p:sp>
      <p:sp>
        <p:nvSpPr>
          <p:cNvPr id="4" name="Oval 47"/>
          <p:cNvSpPr>
            <a:spLocks noChangeArrowheads="1"/>
          </p:cNvSpPr>
          <p:nvPr/>
        </p:nvSpPr>
        <p:spPr bwMode="auto">
          <a:xfrm>
            <a:off x="2987675" y="1344613"/>
            <a:ext cx="2286000" cy="1523999"/>
          </a:xfrm>
          <a:prstGeom prst="ellipse">
            <a:avLst/>
          </a:prstGeom>
          <a:gradFill rotWithShape="0">
            <a:gsLst>
              <a:gs pos="0">
                <a:srgbClr val="4D0808">
                  <a:alpha val="50000"/>
                </a:srgbClr>
              </a:gs>
              <a:gs pos="30000">
                <a:srgbClr val="FF0300">
                  <a:alpha val="65000"/>
                </a:srgbClr>
              </a:gs>
              <a:gs pos="55000">
                <a:srgbClr val="FF7A00">
                  <a:alpha val="77500"/>
                </a:srgbClr>
              </a:gs>
              <a:gs pos="100000">
                <a:srgbClr val="FFF200"/>
              </a:gs>
            </a:gsLst>
            <a:lin ang="18900000" scaled="1"/>
          </a:gradFill>
          <a:ln w="28575">
            <a:solidFill>
              <a:schemeClr val="tx1"/>
            </a:solidFill>
            <a:round/>
            <a:headEnd/>
            <a:tailEnd/>
          </a:ln>
        </p:spPr>
        <p:txBody>
          <a:bodyPr wrap="none" anchor="ctr"/>
          <a:lstStyle/>
          <a:p>
            <a:pPr algn="ctr" eaLnBrk="0" fontAlgn="auto" hangingPunct="0">
              <a:lnSpc>
                <a:spcPct val="80000"/>
              </a:lnSpc>
              <a:spcBef>
                <a:spcPts val="0"/>
              </a:spcBef>
              <a:spcAft>
                <a:spcPts val="0"/>
              </a:spcAft>
              <a:defRPr/>
            </a:pPr>
            <a:r>
              <a:rPr lang="en-US" sz="2800" dirty="0">
                <a:solidFill>
                  <a:schemeClr val="bg1"/>
                </a:solidFill>
                <a:latin typeface="Arial Narrow"/>
              </a:rPr>
              <a:t>dreams</a:t>
            </a:r>
            <a:br>
              <a:rPr lang="en-US" sz="2800" dirty="0">
                <a:solidFill>
                  <a:schemeClr val="bg1"/>
                </a:solidFill>
                <a:latin typeface="Arial Narrow"/>
              </a:rPr>
            </a:br>
            <a:r>
              <a:rPr lang="en-US" sz="2800" dirty="0">
                <a:solidFill>
                  <a:schemeClr val="bg1"/>
                </a:solidFill>
                <a:latin typeface="Arial Narrow"/>
              </a:rPr>
              <a:t>&amp; goals</a:t>
            </a:r>
          </a:p>
        </p:txBody>
      </p:sp>
      <p:sp>
        <p:nvSpPr>
          <p:cNvPr id="5" name="Oval 46"/>
          <p:cNvSpPr>
            <a:spLocks noChangeArrowheads="1"/>
          </p:cNvSpPr>
          <p:nvPr/>
        </p:nvSpPr>
        <p:spPr bwMode="auto">
          <a:xfrm>
            <a:off x="1158875" y="1162050"/>
            <a:ext cx="2286000" cy="1524000"/>
          </a:xfrm>
          <a:prstGeom prst="ellipse">
            <a:avLst/>
          </a:prstGeom>
          <a:gradFill rotWithShape="0">
            <a:gsLst>
              <a:gs pos="0">
                <a:srgbClr val="8C3D91">
                  <a:alpha val="50000"/>
                </a:srgbClr>
              </a:gs>
              <a:gs pos="12000">
                <a:srgbClr val="7005D4">
                  <a:alpha val="56000"/>
                </a:srgbClr>
              </a:gs>
              <a:gs pos="30000">
                <a:srgbClr val="181CC7">
                  <a:alpha val="65000"/>
                </a:srgbClr>
              </a:gs>
              <a:gs pos="60001">
                <a:srgbClr val="0A128C">
                  <a:alpha val="80001"/>
                </a:srgbClr>
              </a:gs>
              <a:gs pos="100000">
                <a:srgbClr val="000000"/>
              </a:gs>
            </a:gsLst>
            <a:lin ang="18900000" scaled="1"/>
          </a:gradFill>
          <a:ln w="28575">
            <a:solidFill>
              <a:schemeClr val="tx1"/>
            </a:solidFill>
            <a:round/>
            <a:headEnd/>
            <a:tailEnd/>
          </a:ln>
        </p:spPr>
        <p:txBody>
          <a:bodyPr wrap="none" anchor="ctr"/>
          <a:lstStyle/>
          <a:p>
            <a:pPr algn="ctr" eaLnBrk="0" fontAlgn="auto" hangingPunct="0">
              <a:lnSpc>
                <a:spcPct val="80000"/>
              </a:lnSpc>
              <a:spcBef>
                <a:spcPts val="0"/>
              </a:spcBef>
              <a:spcAft>
                <a:spcPts val="0"/>
              </a:spcAft>
              <a:defRPr/>
            </a:pPr>
            <a:r>
              <a:rPr lang="en-US" sz="2400">
                <a:solidFill>
                  <a:schemeClr val="bg1"/>
                </a:solidFill>
                <a:latin typeface="Arial Narrow" pitchFamily="48" charset="0"/>
              </a:rPr>
              <a:t>environmental</a:t>
            </a:r>
            <a:br>
              <a:rPr lang="en-US" sz="2400">
                <a:solidFill>
                  <a:schemeClr val="bg1"/>
                </a:solidFill>
                <a:latin typeface="Arial Narrow" pitchFamily="48" charset="0"/>
              </a:rPr>
            </a:br>
            <a:r>
              <a:rPr lang="en-US" sz="2400">
                <a:solidFill>
                  <a:schemeClr val="bg1"/>
                </a:solidFill>
                <a:latin typeface="Arial Narrow" pitchFamily="48" charset="0"/>
              </a:rPr>
              <a:t>preferences</a:t>
            </a:r>
          </a:p>
        </p:txBody>
      </p:sp>
      <p:sp>
        <p:nvSpPr>
          <p:cNvPr id="6" name="Oval 43"/>
          <p:cNvSpPr>
            <a:spLocks noChangeArrowheads="1"/>
          </p:cNvSpPr>
          <p:nvPr/>
        </p:nvSpPr>
        <p:spPr bwMode="auto">
          <a:xfrm>
            <a:off x="5810250" y="4057650"/>
            <a:ext cx="2286000" cy="1524000"/>
          </a:xfrm>
          <a:prstGeom prst="ellipse">
            <a:avLst/>
          </a:prstGeom>
          <a:gradFill rotWithShape="0">
            <a:gsLst>
              <a:gs pos="0">
                <a:srgbClr val="000082"/>
              </a:gs>
              <a:gs pos="30000">
                <a:srgbClr val="66008F">
                  <a:alpha val="85000"/>
                </a:srgbClr>
              </a:gs>
              <a:gs pos="64999">
                <a:srgbClr val="BA0066">
                  <a:alpha val="67501"/>
                </a:srgbClr>
              </a:gs>
              <a:gs pos="89999">
                <a:srgbClr val="FF0000">
                  <a:alpha val="55001"/>
                </a:srgbClr>
              </a:gs>
              <a:gs pos="100000">
                <a:srgbClr val="FF8200">
                  <a:alpha val="50000"/>
                </a:srgbClr>
              </a:gs>
            </a:gsLst>
            <a:lin ang="18900000" scaled="1"/>
          </a:gradFill>
          <a:ln w="28575">
            <a:solidFill>
              <a:schemeClr val="tx1"/>
            </a:solidFill>
            <a:round/>
            <a:headEnd/>
            <a:tailEnd/>
          </a:ln>
        </p:spPr>
        <p:txBody>
          <a:bodyPr wrap="none" anchor="ctr"/>
          <a:lstStyle/>
          <a:p>
            <a:pPr algn="ctr" eaLnBrk="0" fontAlgn="auto" hangingPunct="0">
              <a:lnSpc>
                <a:spcPct val="90000"/>
              </a:lnSpc>
              <a:spcBef>
                <a:spcPts val="0"/>
              </a:spcBef>
              <a:spcAft>
                <a:spcPts val="0"/>
              </a:spcAft>
              <a:defRPr/>
            </a:pPr>
            <a:r>
              <a:rPr lang="en-US" sz="2400">
                <a:solidFill>
                  <a:schemeClr val="bg1"/>
                </a:solidFill>
                <a:latin typeface="Arial Narrow" pitchFamily="48" charset="0"/>
              </a:rPr>
              <a:t>creative </a:t>
            </a:r>
            <a:br>
              <a:rPr lang="en-US" sz="2400">
                <a:solidFill>
                  <a:schemeClr val="bg1"/>
                </a:solidFill>
                <a:latin typeface="Arial Narrow" pitchFamily="48" charset="0"/>
              </a:rPr>
            </a:br>
            <a:r>
              <a:rPr lang="en-US" sz="2400">
                <a:solidFill>
                  <a:schemeClr val="bg1"/>
                </a:solidFill>
                <a:latin typeface="Arial Narrow" pitchFamily="48" charset="0"/>
              </a:rPr>
              <a:t>possibilities</a:t>
            </a:r>
            <a:br>
              <a:rPr lang="en-US" sz="2400">
                <a:solidFill>
                  <a:schemeClr val="bg1"/>
                </a:solidFill>
                <a:latin typeface="Arial Narrow" pitchFamily="48" charset="0"/>
              </a:rPr>
            </a:br>
            <a:r>
              <a:rPr lang="en-US" sz="2400">
                <a:solidFill>
                  <a:schemeClr val="bg1"/>
                </a:solidFill>
                <a:latin typeface="Arial Narrow" pitchFamily="48" charset="0"/>
              </a:rPr>
              <a:t>&amp; ideas</a:t>
            </a:r>
          </a:p>
        </p:txBody>
      </p:sp>
      <p:pic>
        <p:nvPicPr>
          <p:cNvPr id="33837" name="Picture 19" descr="Document_Pen.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848600" y="5765800"/>
            <a:ext cx="109220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247778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7210"/>
                                        </p:tgtEl>
                                        <p:attrNameLst>
                                          <p:attrName>style.visibility</p:attrName>
                                        </p:attrNameLst>
                                      </p:cBhvr>
                                      <p:to>
                                        <p:strVal val="visible"/>
                                      </p:to>
                                    </p:set>
                                    <p:animEffect transition="in" filter="slide(fromBottom)">
                                      <p:cBhvr>
                                        <p:cTn id="7" dur="2000"/>
                                        <p:tgtEl>
                                          <p:spTgt spid="7210"/>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par>
                          <p:cTn id="12" fill="hold" nodeType="afterGroup">
                            <p:stCondLst>
                              <p:cond delay="3000"/>
                            </p:stCondLst>
                            <p:childTnLst>
                              <p:par>
                                <p:cTn id="13" presetID="10" presetClass="entr" presetSubtype="0" fill="hold" nodeType="afterEffect">
                                  <p:stCondLst>
                                    <p:cond delay="0"/>
                                  </p:stCondLst>
                                  <p:childTnLst>
                                    <p:set>
                                      <p:cBhvr>
                                        <p:cTn id="14" dur="1" fill="hold">
                                          <p:stCondLst>
                                            <p:cond delay="0"/>
                                          </p:stCondLst>
                                        </p:cTn>
                                        <p:tgtEl>
                                          <p:spTgt spid="7211"/>
                                        </p:tgtEl>
                                        <p:attrNameLst>
                                          <p:attrName>style.visibility</p:attrName>
                                        </p:attrNameLst>
                                      </p:cBhvr>
                                      <p:to>
                                        <p:strVal val="visible"/>
                                      </p:to>
                                    </p:set>
                                    <p:animEffect transition="in" filter="fade">
                                      <p:cBhvr>
                                        <p:cTn id="15" dur="1000"/>
                                        <p:tgtEl>
                                          <p:spTgt spid="7211"/>
                                        </p:tgtEl>
                                      </p:cBhvr>
                                    </p:animEffect>
                                  </p:childTnLst>
                                </p:cTn>
                              </p:par>
                            </p:childTnLst>
                          </p:cTn>
                        </p:par>
                        <p:par>
                          <p:cTn id="16" fill="hold" nodeType="afterGroup">
                            <p:stCondLst>
                              <p:cond delay="4000"/>
                            </p:stCondLst>
                            <p:childTnLst>
                              <p:par>
                                <p:cTn id="17" presetID="10" presetClass="entr" presetSubtype="0" fill="hold" nodeType="afterEffect">
                                  <p:stCondLst>
                                    <p:cond delay="0"/>
                                  </p:stCondLst>
                                  <p:childTnLst>
                                    <p:set>
                                      <p:cBhvr>
                                        <p:cTn id="18" dur="1" fill="hold">
                                          <p:stCondLst>
                                            <p:cond delay="0"/>
                                          </p:stCondLst>
                                        </p:cTn>
                                        <p:tgtEl>
                                          <p:spTgt spid="7217"/>
                                        </p:tgtEl>
                                        <p:attrNameLst>
                                          <p:attrName>style.visibility</p:attrName>
                                        </p:attrNameLst>
                                      </p:cBhvr>
                                      <p:to>
                                        <p:strVal val="visible"/>
                                      </p:to>
                                    </p:set>
                                    <p:animEffect transition="in" filter="fade">
                                      <p:cBhvr>
                                        <p:cTn id="19" dur="1000"/>
                                        <p:tgtEl>
                                          <p:spTgt spid="7217"/>
                                        </p:tgtEl>
                                      </p:cBhvr>
                                    </p:animEffect>
                                  </p:childTnLst>
                                </p:cTn>
                              </p:par>
                            </p:childTnLst>
                          </p:cTn>
                        </p:par>
                        <p:par>
                          <p:cTn id="20" fill="hold" nodeType="afterGroup">
                            <p:stCondLst>
                              <p:cond delay="5000"/>
                            </p:stCondLst>
                            <p:childTnLst>
                              <p:par>
                                <p:cTn id="21" presetID="10" presetClass="entr" presetSubtype="0" fill="hold" nodeType="afterEffect">
                                  <p:stCondLst>
                                    <p:cond delay="0"/>
                                  </p:stCondLst>
                                  <p:childTnLst>
                                    <p:set>
                                      <p:cBhvr>
                                        <p:cTn id="22" dur="1" fill="hold">
                                          <p:stCondLst>
                                            <p:cond delay="0"/>
                                          </p:stCondLst>
                                        </p:cTn>
                                        <p:tgtEl>
                                          <p:spTgt spid="7215"/>
                                        </p:tgtEl>
                                        <p:attrNameLst>
                                          <p:attrName>style.visibility</p:attrName>
                                        </p:attrNameLst>
                                      </p:cBhvr>
                                      <p:to>
                                        <p:strVal val="visible"/>
                                      </p:to>
                                    </p:set>
                                    <p:animEffect transition="in" filter="fade">
                                      <p:cBhvr>
                                        <p:cTn id="23" dur="1000"/>
                                        <p:tgtEl>
                                          <p:spTgt spid="7215"/>
                                        </p:tgtEl>
                                      </p:cBhvr>
                                    </p:animEffect>
                                  </p:childTnLst>
                                </p:cTn>
                              </p:par>
                            </p:childTnLst>
                          </p:cTn>
                        </p:par>
                        <p:par>
                          <p:cTn id="24" fill="hold" nodeType="afterGroup">
                            <p:stCondLst>
                              <p:cond delay="6000"/>
                            </p:stCondLst>
                            <p:childTnLst>
                              <p:par>
                                <p:cTn id="25" presetID="10" presetClass="entr" presetSubtype="0"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1000"/>
                                        <p:tgtEl>
                                          <p:spTgt spid="2"/>
                                        </p:tgtEl>
                                      </p:cBhvr>
                                    </p:animEffect>
                                  </p:childTnLst>
                                </p:cTn>
                              </p:par>
                            </p:childTnLst>
                          </p:cTn>
                        </p:par>
                        <p:par>
                          <p:cTn id="28" fill="hold" nodeType="afterGroup">
                            <p:stCondLst>
                              <p:cond delay="7000"/>
                            </p:stCondLst>
                            <p:childTnLst>
                              <p:par>
                                <p:cTn id="29" presetID="10" presetClass="entr" presetSubtype="0" fill="hold" nodeType="afterEffect">
                                  <p:stCondLst>
                                    <p:cond delay="0"/>
                                  </p:stCondLst>
                                  <p:childTnLst>
                                    <p:set>
                                      <p:cBhvr>
                                        <p:cTn id="30" dur="1" fill="hold">
                                          <p:stCondLst>
                                            <p:cond delay="0"/>
                                          </p:stCondLst>
                                        </p:cTn>
                                        <p:tgtEl>
                                          <p:spTgt spid="7214"/>
                                        </p:tgtEl>
                                        <p:attrNameLst>
                                          <p:attrName>style.visibility</p:attrName>
                                        </p:attrNameLst>
                                      </p:cBhvr>
                                      <p:to>
                                        <p:strVal val="visible"/>
                                      </p:to>
                                    </p:set>
                                    <p:animEffect transition="in" filter="fade">
                                      <p:cBhvr>
                                        <p:cTn id="31" dur="1000"/>
                                        <p:tgtEl>
                                          <p:spTgt spid="7214"/>
                                        </p:tgtEl>
                                      </p:cBhvr>
                                    </p:animEffect>
                                  </p:childTnLst>
                                </p:cTn>
                              </p:par>
                            </p:childTnLst>
                          </p:cTn>
                        </p:par>
                        <p:par>
                          <p:cTn id="32" fill="hold" nodeType="afterGroup">
                            <p:stCondLst>
                              <p:cond delay="8000"/>
                            </p:stCondLst>
                            <p:childTnLst>
                              <p:par>
                                <p:cTn id="33" presetID="10" presetClass="entr" presetSubtype="0" fill="hold" nodeType="afterEffect">
                                  <p:stCondLst>
                                    <p:cond delay="0"/>
                                  </p:stCondLst>
                                  <p:childTnLst>
                                    <p:set>
                                      <p:cBhvr>
                                        <p:cTn id="34" dur="1" fill="hold">
                                          <p:stCondLst>
                                            <p:cond delay="0"/>
                                          </p:stCondLst>
                                        </p:cTn>
                                        <p:tgtEl>
                                          <p:spTgt spid="7216"/>
                                        </p:tgtEl>
                                        <p:attrNameLst>
                                          <p:attrName>style.visibility</p:attrName>
                                        </p:attrNameLst>
                                      </p:cBhvr>
                                      <p:to>
                                        <p:strVal val="visible"/>
                                      </p:to>
                                    </p:set>
                                    <p:animEffect transition="in" filter="fade">
                                      <p:cBhvr>
                                        <p:cTn id="35" dur="1000"/>
                                        <p:tgtEl>
                                          <p:spTgt spid="7216"/>
                                        </p:tgtEl>
                                      </p:cBhvr>
                                    </p:animEffect>
                                  </p:childTnLst>
                                </p:cTn>
                              </p:par>
                            </p:childTnLst>
                          </p:cTn>
                        </p:par>
                        <p:par>
                          <p:cTn id="36" fill="hold" nodeType="afterGroup">
                            <p:stCondLst>
                              <p:cond delay="9000"/>
                            </p:stCondLst>
                            <p:childTnLst>
                              <p:par>
                                <p:cTn id="37" presetID="10" presetClass="entr" presetSubtype="0" fill="hold" nodeType="afterEffect">
                                  <p:stCondLst>
                                    <p:cond delay="0"/>
                                  </p:stCondLst>
                                  <p:childTnLst>
                                    <p:set>
                                      <p:cBhvr>
                                        <p:cTn id="38" dur="1" fill="hold">
                                          <p:stCondLst>
                                            <p:cond delay="0"/>
                                          </p:stCondLst>
                                        </p:cTn>
                                        <p:tgtEl>
                                          <p:spTgt spid="7213"/>
                                        </p:tgtEl>
                                        <p:attrNameLst>
                                          <p:attrName>style.visibility</p:attrName>
                                        </p:attrNameLst>
                                      </p:cBhvr>
                                      <p:to>
                                        <p:strVal val="visible"/>
                                      </p:to>
                                    </p:set>
                                    <p:animEffect transition="in" filter="fade">
                                      <p:cBhvr>
                                        <p:cTn id="39" dur="1000"/>
                                        <p:tgtEl>
                                          <p:spTgt spid="7213"/>
                                        </p:tgtEl>
                                      </p:cBhvr>
                                    </p:animEffect>
                                  </p:childTnLst>
                                </p:cTn>
                              </p:par>
                            </p:childTnLst>
                          </p:cTn>
                        </p:par>
                        <p:par>
                          <p:cTn id="40" fill="hold" nodeType="afterGroup">
                            <p:stCondLst>
                              <p:cond delay="10000"/>
                            </p:stCondLst>
                            <p:childTnLst>
                              <p:par>
                                <p:cTn id="41" presetID="10" presetClass="entr" presetSubtype="0" fill="hold" nodeType="afterEffect">
                                  <p:stCondLst>
                                    <p:cond delay="0"/>
                                  </p:stCondLst>
                                  <p:childTnLst>
                                    <p:set>
                                      <p:cBhvr>
                                        <p:cTn id="42" dur="1" fill="hold">
                                          <p:stCondLst>
                                            <p:cond delay="0"/>
                                          </p:stCondLst>
                                        </p:cTn>
                                        <p:tgtEl>
                                          <p:spTgt spid="7238"/>
                                        </p:tgtEl>
                                        <p:attrNameLst>
                                          <p:attrName>style.visibility</p:attrName>
                                        </p:attrNameLst>
                                      </p:cBhvr>
                                      <p:to>
                                        <p:strVal val="visible"/>
                                      </p:to>
                                    </p:set>
                                    <p:animEffect transition="in" filter="fade">
                                      <p:cBhvr>
                                        <p:cTn id="43" dur="1000"/>
                                        <p:tgtEl>
                                          <p:spTgt spid="7238"/>
                                        </p:tgtEl>
                                      </p:cBhvr>
                                    </p:animEffect>
                                  </p:childTnLst>
                                </p:cTn>
                              </p:par>
                            </p:childTnLst>
                          </p:cTn>
                        </p:par>
                        <p:par>
                          <p:cTn id="44" fill="hold" nodeType="afterGroup">
                            <p:stCondLst>
                              <p:cond delay="11000"/>
                            </p:stCondLst>
                            <p:childTnLst>
                              <p:par>
                                <p:cTn id="45" presetID="10" presetClass="entr" presetSubtype="0" fill="hold" nodeType="after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fade">
                                      <p:cBhvr>
                                        <p:cTn id="47" dur="1000"/>
                                        <p:tgtEl>
                                          <p:spTgt spid="3"/>
                                        </p:tgtEl>
                                      </p:cBhvr>
                                    </p:animEffect>
                                  </p:childTnLst>
                                </p:cTn>
                              </p:par>
                            </p:childTnLst>
                          </p:cTn>
                        </p:par>
                        <p:par>
                          <p:cTn id="48" fill="hold" nodeType="afterGroup">
                            <p:stCondLst>
                              <p:cond delay="12000"/>
                            </p:stCondLst>
                            <p:childTnLst>
                              <p:par>
                                <p:cTn id="49" presetID="10" presetClass="entr" presetSubtype="0" fill="hold" nodeType="afterEffect">
                                  <p:stCondLst>
                                    <p:cond delay="0"/>
                                  </p:stCondLst>
                                  <p:childTnLst>
                                    <p:set>
                                      <p:cBhvr>
                                        <p:cTn id="50" dur="1" fill="hold">
                                          <p:stCondLst>
                                            <p:cond delay="0"/>
                                          </p:stCondLst>
                                        </p:cTn>
                                        <p:tgtEl>
                                          <p:spTgt spid="7237"/>
                                        </p:tgtEl>
                                        <p:attrNameLst>
                                          <p:attrName>style.visibility</p:attrName>
                                        </p:attrNameLst>
                                      </p:cBhvr>
                                      <p:to>
                                        <p:strVal val="visible"/>
                                      </p:to>
                                    </p:set>
                                    <p:animEffect transition="in" filter="fade">
                                      <p:cBhvr>
                                        <p:cTn id="51" dur="1000"/>
                                        <p:tgtEl>
                                          <p:spTgt spid="7237"/>
                                        </p:tgtEl>
                                      </p:cBhvr>
                                    </p:animEffect>
                                  </p:childTnLst>
                                </p:cTn>
                              </p:par>
                            </p:childTnLst>
                          </p:cTn>
                        </p:par>
                        <p:par>
                          <p:cTn id="52" fill="hold" nodeType="afterGroup">
                            <p:stCondLst>
                              <p:cond delay="13000"/>
                            </p:stCondLst>
                            <p:childTnLst>
                              <p:par>
                                <p:cTn id="53" presetID="10" presetClass="entr" presetSubtype="0" fill="hold" nodeType="after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fade">
                                      <p:cBhvr>
                                        <p:cTn id="55" dur="1000"/>
                                        <p:tgtEl>
                                          <p:spTgt spid="5"/>
                                        </p:tgtEl>
                                      </p:cBhvr>
                                    </p:animEffect>
                                  </p:childTnLst>
                                </p:cTn>
                              </p:par>
                            </p:childTnLst>
                          </p:cTn>
                        </p:par>
                        <p:par>
                          <p:cTn id="56" fill="hold" nodeType="afterGroup">
                            <p:stCondLst>
                              <p:cond delay="14000"/>
                            </p:stCondLst>
                            <p:childTnLst>
                              <p:par>
                                <p:cTn id="57" presetID="10" presetClass="entr" presetSubtype="0" fill="hold" nodeType="afterEffect">
                                  <p:stCondLst>
                                    <p:cond delay="0"/>
                                  </p:stCondLst>
                                  <p:childTnLst>
                                    <p:set>
                                      <p:cBhvr>
                                        <p:cTn id="58" dur="1" fill="hold">
                                          <p:stCondLst>
                                            <p:cond delay="0"/>
                                          </p:stCondLst>
                                        </p:cTn>
                                        <p:tgtEl>
                                          <p:spTgt spid="6"/>
                                        </p:tgtEl>
                                        <p:attrNameLst>
                                          <p:attrName>style.visibility</p:attrName>
                                        </p:attrNameLst>
                                      </p:cBhvr>
                                      <p:to>
                                        <p:strVal val="visible"/>
                                      </p:to>
                                    </p:set>
                                    <p:animEffect transition="in" filter="fade">
                                      <p:cBhvr>
                                        <p:cTn id="5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8229600" cy="914400"/>
          </a:xfrm>
        </p:spPr>
        <p:txBody>
          <a:bodyPr/>
          <a:lstStyle/>
          <a:p>
            <a:pPr>
              <a:defRPr/>
            </a:pPr>
            <a:r>
              <a:rPr lang="en-US" dirty="0" smtClean="0"/>
              <a:t>PROCESSES</a:t>
            </a:r>
            <a:endParaRPr lang="en-US" dirty="0"/>
          </a:p>
        </p:txBody>
      </p:sp>
      <p:sp>
        <p:nvSpPr>
          <p:cNvPr id="3" name="Content Placeholder 2"/>
          <p:cNvSpPr>
            <a:spLocks noGrp="1"/>
          </p:cNvSpPr>
          <p:nvPr>
            <p:ph idx="1"/>
          </p:nvPr>
        </p:nvSpPr>
        <p:spPr>
          <a:xfrm>
            <a:off x="1371600" y="1524000"/>
            <a:ext cx="7086600" cy="4525963"/>
          </a:xfrm>
        </p:spPr>
        <p:txBody>
          <a:bodyPr>
            <a:normAutofit fontScale="92500" lnSpcReduction="20000"/>
          </a:bodyPr>
          <a:lstStyle/>
          <a:p>
            <a:pPr>
              <a:defRPr/>
            </a:pPr>
            <a:r>
              <a:rPr lang="en-US" sz="2400" dirty="0" smtClean="0"/>
              <a:t>Career Assessment</a:t>
            </a:r>
          </a:p>
          <a:p>
            <a:pPr lvl="1">
              <a:defRPr/>
            </a:pPr>
            <a:r>
              <a:rPr lang="en-US" sz="2400" dirty="0" smtClean="0"/>
              <a:t>Person-centered planning</a:t>
            </a:r>
          </a:p>
          <a:p>
            <a:pPr lvl="1">
              <a:defRPr/>
            </a:pPr>
            <a:r>
              <a:rPr lang="en-US" sz="2400" dirty="0" smtClean="0"/>
              <a:t>Community-based</a:t>
            </a:r>
          </a:p>
          <a:p>
            <a:pPr>
              <a:defRPr/>
            </a:pPr>
            <a:r>
              <a:rPr lang="en-US" sz="2400" dirty="0" smtClean="0"/>
              <a:t>Matching coursework/extracurricular</a:t>
            </a:r>
          </a:p>
          <a:p>
            <a:pPr lvl="1">
              <a:defRPr/>
            </a:pPr>
            <a:r>
              <a:rPr lang="en-US" sz="2400" dirty="0" smtClean="0"/>
              <a:t>Connect classes to career</a:t>
            </a:r>
          </a:p>
          <a:p>
            <a:pPr lvl="1">
              <a:defRPr/>
            </a:pPr>
            <a:r>
              <a:rPr lang="en-US" sz="2400" dirty="0" smtClean="0"/>
              <a:t>Explore interests through clubs</a:t>
            </a:r>
          </a:p>
          <a:p>
            <a:pPr>
              <a:defRPr/>
            </a:pPr>
            <a:r>
              <a:rPr lang="en-US" sz="2400" dirty="0" smtClean="0"/>
              <a:t>Soft skills</a:t>
            </a:r>
          </a:p>
          <a:p>
            <a:pPr>
              <a:defRPr/>
            </a:pPr>
            <a:r>
              <a:rPr lang="en-US" sz="2400" dirty="0" smtClean="0"/>
              <a:t>Career exploration, search, acquisition</a:t>
            </a:r>
          </a:p>
          <a:p>
            <a:pPr lvl="1">
              <a:defRPr/>
            </a:pPr>
            <a:r>
              <a:rPr lang="en-US" sz="2400" dirty="0" smtClean="0"/>
              <a:t>Internships, try-outs, on-campus experiences</a:t>
            </a:r>
          </a:p>
          <a:p>
            <a:pPr>
              <a:defRPr/>
            </a:pPr>
            <a:r>
              <a:rPr lang="en-US" sz="2400" dirty="0" smtClean="0"/>
              <a:t>Support and Follow-along</a:t>
            </a:r>
          </a:p>
          <a:p>
            <a:pPr lvl="1">
              <a:defRPr/>
            </a:pPr>
            <a:r>
              <a:rPr lang="en-US" sz="2400" dirty="0" smtClean="0"/>
              <a:t>Post-hire consulting</a:t>
            </a:r>
          </a:p>
          <a:p>
            <a:pPr lvl="1">
              <a:defRPr/>
            </a:pPr>
            <a:r>
              <a:rPr lang="en-US" sz="2400" dirty="0" smtClean="0"/>
              <a:t>Staff support for job maintenance</a:t>
            </a:r>
          </a:p>
          <a:p>
            <a:pPr marL="0" indent="0">
              <a:buFontTx/>
              <a:buNone/>
              <a:defRPr/>
            </a:pPr>
            <a:r>
              <a:rPr lang="en-US" sz="2400" dirty="0"/>
              <a:t>	</a:t>
            </a:r>
            <a:endParaRPr lang="en-US" sz="2400" dirty="0" smtClean="0"/>
          </a:p>
          <a:p>
            <a:pPr>
              <a:defRPr/>
            </a:pPr>
            <a:endParaRPr lang="en-US" sz="2800" dirty="0"/>
          </a:p>
          <a:p>
            <a:pPr>
              <a:defRPr/>
            </a:pPr>
            <a:endParaRPr lang="en-US" sz="2800" dirty="0"/>
          </a:p>
        </p:txBody>
      </p:sp>
    </p:spTree>
    <p:extLst>
      <p:ext uri="{BB962C8B-B14F-4D97-AF65-F5344CB8AC3E}">
        <p14:creationId xmlns:p14="http://schemas.microsoft.com/office/powerpoint/2010/main" val="2494604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Make opportunities INCLUSIVE</a:t>
            </a:r>
            <a:endParaRPr lang="en-US" dirty="0"/>
          </a:p>
        </p:txBody>
      </p:sp>
      <p:sp>
        <p:nvSpPr>
          <p:cNvPr id="3" name="Content Placeholder 2"/>
          <p:cNvSpPr>
            <a:spLocks noGrp="1"/>
          </p:cNvSpPr>
          <p:nvPr>
            <p:ph idx="1"/>
          </p:nvPr>
        </p:nvSpPr>
        <p:spPr/>
        <p:txBody>
          <a:bodyPr/>
          <a:lstStyle/>
          <a:p>
            <a:r>
              <a:rPr lang="en-US" dirty="0" smtClean="0"/>
              <a:t>Inclusion in regular academic coursework</a:t>
            </a:r>
          </a:p>
          <a:p>
            <a:r>
              <a:rPr lang="en-US" dirty="0" smtClean="0"/>
              <a:t>Engagement in campus life</a:t>
            </a:r>
          </a:p>
          <a:p>
            <a:r>
              <a:rPr lang="en-US" dirty="0" smtClean="0"/>
              <a:t>Integrated competitive employment</a:t>
            </a:r>
          </a:p>
          <a:p>
            <a:r>
              <a:rPr lang="en-US" dirty="0" smtClean="0"/>
              <a:t>Development of Self-Determination skills and Independence</a:t>
            </a:r>
            <a:endParaRPr lang="en-US" dirty="0"/>
          </a:p>
        </p:txBody>
      </p:sp>
    </p:spTree>
    <p:extLst>
      <p:ext uri="{BB962C8B-B14F-4D97-AF65-F5344CB8AC3E}">
        <p14:creationId xmlns:p14="http://schemas.microsoft.com/office/powerpoint/2010/main" val="13431782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1070</TotalTime>
  <Words>4119</Words>
  <Application>Microsoft Macintosh PowerPoint</Application>
  <PresentationFormat>On-screen Show (4:3)</PresentationFormat>
  <Paragraphs>327</Paragraphs>
  <Slides>34</Slides>
  <Notes>34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Arial Narrow</vt:lpstr>
      <vt:lpstr>Calibri</vt:lpstr>
      <vt:lpstr>Gill Sans MT</vt:lpstr>
      <vt:lpstr>ＭＳ Ｐゴシック</vt:lpstr>
      <vt:lpstr>Verdana</vt:lpstr>
      <vt:lpstr>Wingdings</vt:lpstr>
      <vt:lpstr>Wingdings 2</vt:lpstr>
      <vt:lpstr>Arial</vt:lpstr>
      <vt:lpstr>Solstice</vt:lpstr>
      <vt:lpstr>PowerPoint Presentation</vt:lpstr>
      <vt:lpstr>Why does anyone go to college?</vt:lpstr>
      <vt:lpstr>The Transformative Power of College</vt:lpstr>
      <vt:lpstr>Getting to know students: How PSE settings help</vt:lpstr>
      <vt:lpstr>The Differences between High School and College: Advocacy &amp; Planning</vt:lpstr>
      <vt:lpstr>PowerPoint Presentation</vt:lpstr>
      <vt:lpstr>Build a Positive Personal Profile</vt:lpstr>
      <vt:lpstr>PROCESSES</vt:lpstr>
      <vt:lpstr>Make opportunities INCLUSIVE</vt:lpstr>
      <vt:lpstr>Standard I: Academic Success</vt:lpstr>
      <vt:lpstr>Standard 2: Career Development</vt:lpstr>
      <vt:lpstr>Standard 3: Campus Membership</vt:lpstr>
      <vt:lpstr>Standard 4: Self-Determination</vt:lpstr>
      <vt:lpstr>Standard 5: Alignment with College Systems and Practices </vt:lpstr>
      <vt:lpstr>Standard 6: Coordination and Collaboration</vt:lpstr>
      <vt:lpstr>Standard 7: Sustainability </vt:lpstr>
      <vt:lpstr>Standard 8: Ongoing Evaluation </vt:lpstr>
      <vt:lpstr>Planning for Postsecondary options while still in high school</vt:lpstr>
      <vt:lpstr>Role of Transitioning Student </vt:lpstr>
      <vt:lpstr>Role of Transitioning Student</vt:lpstr>
      <vt:lpstr>Role of Family</vt:lpstr>
      <vt:lpstr>Role of Family </vt:lpstr>
      <vt:lpstr>Role of Transition Teacher </vt:lpstr>
      <vt:lpstr>Role of Transition Teacher </vt:lpstr>
      <vt:lpstr>Role of Special Ed Administrator</vt:lpstr>
      <vt:lpstr>Role of Special Ed Administrator</vt:lpstr>
      <vt:lpstr>Role of Faculty/Instructors at the College</vt:lpstr>
      <vt:lpstr>Role of Faculty/Instructors at the College</vt:lpstr>
      <vt:lpstr>Critical Elements</vt:lpstr>
      <vt:lpstr>Positive outcomes for Institutions of Higher Education (IHE’s)</vt:lpstr>
      <vt:lpstr>Positive outcomes for students</vt:lpstr>
      <vt:lpstr>Essential Self-Advocacy Skills</vt:lpstr>
      <vt:lpstr>Essential Self-Advocacy Skills</vt:lpstr>
      <vt:lpstr>QUESTIONS</vt:lpstr>
    </vt:vector>
  </TitlesOfParts>
  <Company>Hewlett-Packard Company</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Dwyre D'Agati</dc:creator>
  <cp:lastModifiedBy>Microsoft Office User</cp:lastModifiedBy>
  <cp:revision>13</cp:revision>
  <cp:lastPrinted>2017-05-11T21:17:57Z</cp:lastPrinted>
  <dcterms:created xsi:type="dcterms:W3CDTF">2017-05-10T18:50:56Z</dcterms:created>
  <dcterms:modified xsi:type="dcterms:W3CDTF">2017-10-22T01:23:38Z</dcterms:modified>
</cp:coreProperties>
</file>