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Gill Sans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14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a0866399c3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a0866399c3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a0866399c3_1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4d603e1d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a4d603e1d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a4d603e1d6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4d603e1d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a4d603e1d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a4d603e1d6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9c39d482c9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9c39d482c9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9c39d482c9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9c39d482c9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9c39d482c9_1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3cc1ec03f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3cc1ec03f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13cc1ec03fd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a53d84532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a53d84532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a53d84532c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3cc1ec03fd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3cc1ec03fd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13cc1ec03fd_1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9c39d482c9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9c39d482c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4d603e1d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4d603e1d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a4d603e1d6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a53d84532c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a53d84532c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a53d84532c_1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c39d482c9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9c39d482c9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3cc1ec03fd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3cc1ec03fd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13cc1ec03fd_1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cc1ec03fd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3cc1ec03fd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13cc1ec03fd_1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9c39d482c9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9c39d482c9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9c39d482c9_1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9c39d482c9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c39d482c9_1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9c39d482c9_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9c39d482c9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9c39d482c9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9c39d482c9_1_2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3cc1ec03f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13cc1ec03f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3cc1ec03f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13cc1ec03f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13cc1ec03fd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c39d482c9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9c39d482c9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9c39d482c9_1_4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3cc1ec03fd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3cc1ec03fd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13cc1ec03fd_1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3cc1ec03f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3cc1ec03f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3cc1ec03fd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cc1ec03f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3cc1ec03f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c0a8e24f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9c0a8e24f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4beb6c22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a4beb6c22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a4beb6c224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rc.info/collections/default.aspx?id=491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dstatedocs.slrc.info/digital/collection/mdgo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0B3J5ViwOe3O5RnRqX2dLV3NsaD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0" y="-228600"/>
            <a:ext cx="9144000" cy="49530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-30750" y="4495800"/>
            <a:ext cx="9144000" cy="23622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92550" y="1176325"/>
            <a:ext cx="8897400" cy="2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Introduction to </a:t>
            </a:r>
            <a:r>
              <a:rPr lang="en-US" sz="4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State Library Resource Center (SLRC)</a:t>
            </a:r>
            <a:r>
              <a:rPr lang="en-US" sz="4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Services</a:t>
            </a:r>
            <a:endParaRPr sz="4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91" name="Google Shape;91;p13"/>
          <p:cNvGrpSpPr/>
          <p:nvPr/>
        </p:nvGrpSpPr>
        <p:grpSpPr>
          <a:xfrm>
            <a:off x="152400" y="4648200"/>
            <a:ext cx="2221991" cy="2057400"/>
            <a:chOff x="228600" y="4876799"/>
            <a:chExt cx="2057400" cy="1905001"/>
          </a:xfrm>
        </p:grpSpPr>
        <p:sp>
          <p:nvSpPr>
            <p:cNvPr id="92" name="Google Shape;92;p13"/>
            <p:cNvSpPr/>
            <p:nvPr/>
          </p:nvSpPr>
          <p:spPr>
            <a:xfrm>
              <a:off x="228600" y="4876799"/>
              <a:ext cx="2057400" cy="1905001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3" name="Google Shape;93;p13"/>
            <p:cNvPicPr preferRelativeResize="0"/>
            <p:nvPr/>
          </p:nvPicPr>
          <p:blipFill rotWithShape="1">
            <a:blip r:embed="rId3">
              <a:alphaModFix/>
            </a:blip>
            <a:srcRect l="3881" t="1" r="4535" b="-206"/>
            <a:stretch/>
          </p:blipFill>
          <p:spPr>
            <a:xfrm>
              <a:off x="304800" y="4968815"/>
              <a:ext cx="1906438" cy="173678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94" name="Google Shape;94;p13"/>
          <p:cNvSpPr txBox="1"/>
          <p:nvPr/>
        </p:nvSpPr>
        <p:spPr>
          <a:xfrm>
            <a:off x="5943550" y="5107500"/>
            <a:ext cx="28956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John Jewitt</a:t>
            </a:r>
            <a:endParaRPr sz="17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Manager, Social Science and History</a:t>
            </a:r>
            <a:endParaRPr sz="17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Enoch Pratt Free Library</a:t>
            </a:r>
            <a:endParaRPr sz="17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State Library Resource Center</a:t>
            </a:r>
            <a:endParaRPr sz="17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2711175" y="5107500"/>
            <a:ext cx="28956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latin typeface="Gill Sans"/>
                <a:ea typeface="Gill Sans"/>
                <a:cs typeface="Gill Sans"/>
                <a:sym typeface="Gill Sans"/>
              </a:rPr>
              <a:t>Jodi Hoover</a:t>
            </a:r>
            <a:endParaRPr sz="1700"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latin typeface="Gill Sans"/>
                <a:ea typeface="Gill Sans"/>
                <a:cs typeface="Gill Sans"/>
                <a:sym typeface="Gill Sans"/>
              </a:rPr>
              <a:t>Digital Resources Manager</a:t>
            </a:r>
            <a:endParaRPr sz="1700"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latin typeface="Gill Sans"/>
                <a:ea typeface="Gill Sans"/>
                <a:cs typeface="Gill Sans"/>
                <a:sym typeface="Gill Sans"/>
              </a:rPr>
              <a:t>Enoch Pratt Free Library</a:t>
            </a:r>
            <a:endParaRPr sz="1700"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latin typeface="Gill Sans"/>
                <a:ea typeface="Gill Sans"/>
                <a:cs typeface="Gill Sans"/>
                <a:sym typeface="Gill Sans"/>
              </a:rPr>
              <a:t>State Library Resource Center</a:t>
            </a:r>
            <a:endParaRPr sz="17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152400" y="3916363"/>
            <a:ext cx="561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Towson Conference for Academic Libraries,  July 20, 2022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/>
          <p:nvPr/>
        </p:nvSpPr>
        <p:spPr>
          <a:xfrm>
            <a:off x="0" y="0"/>
            <a:ext cx="9144000" cy="14732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3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Over 2 Million Items including:</a:t>
            </a:r>
            <a:endParaRPr sz="43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9" name="Google Shape;169;p22"/>
          <p:cNvSpPr/>
          <p:nvPr/>
        </p:nvSpPr>
        <p:spPr>
          <a:xfrm>
            <a:off x="0" y="6070600"/>
            <a:ext cx="9144000" cy="8637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621900" y="1788675"/>
            <a:ext cx="7995900" cy="47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latin typeface="Arial"/>
                <a:ea typeface="Arial"/>
                <a:cs typeface="Arial"/>
                <a:sym typeface="Arial"/>
              </a:rPr>
              <a:t>SLRC maintains a collection of books, objects and resources that date from the </a:t>
            </a:r>
            <a:r>
              <a:rPr lang="en-US" sz="1800" b="1"/>
              <a:t>6th century BCE</a:t>
            </a:r>
            <a:r>
              <a:rPr lang="en-US" sz="1800" b="1" i="0" u="none" strike="noStrike" cap="none">
                <a:latin typeface="Arial"/>
                <a:ea typeface="Arial"/>
                <a:cs typeface="Arial"/>
                <a:sym typeface="Arial"/>
              </a:rPr>
              <a:t>  to the present, including:</a:t>
            </a:r>
            <a:endParaRPr sz="1200" b="1"/>
          </a:p>
          <a:p>
            <a:pPr marL="285750" marR="0" lvl="0" indent="-2730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/>
              <a:t>100 years of Sears Catalogs</a:t>
            </a:r>
            <a:endParaRPr sz="1600"/>
          </a:p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/>
              <a:t>The papers of H.L. Mencken</a:t>
            </a:r>
            <a:endParaRPr sz="1600"/>
          </a:p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 b="0" i="0" u="none" strike="noStrike" cap="none">
                <a:latin typeface="Arial"/>
                <a:ea typeface="Arial"/>
                <a:cs typeface="Arial"/>
                <a:sym typeface="Arial"/>
              </a:rPr>
              <a:t>African American </a:t>
            </a:r>
            <a:r>
              <a:rPr lang="en-US" sz="1600"/>
              <a:t>Funeral Programs</a:t>
            </a:r>
            <a:endParaRPr sz="1600"/>
          </a:p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Maryland High School Yearbooks</a:t>
            </a:r>
            <a:endParaRPr sz="1600"/>
          </a:p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 b="0" i="0" u="none" strike="noStrike" cap="none">
                <a:latin typeface="Arial"/>
                <a:ea typeface="Arial"/>
                <a:cs typeface="Arial"/>
                <a:sym typeface="Arial"/>
              </a:rPr>
              <a:t>16mm films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Periodicals from the mid-C19th forward</a:t>
            </a:r>
            <a:endParaRPr sz="1200"/>
          </a:p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/>
              <a:t>Foundation Center </a:t>
            </a:r>
            <a:r>
              <a:rPr lang="en-US" sz="1600" b="0" i="0" u="none" strike="noStrike" cap="none">
                <a:latin typeface="Arial"/>
                <a:ea typeface="Arial"/>
                <a:cs typeface="Arial"/>
                <a:sym typeface="Arial"/>
              </a:rPr>
              <a:t>Grants Collection</a:t>
            </a:r>
            <a:r>
              <a:rPr lang="en-US" sz="1600"/>
              <a:t> </a:t>
            </a:r>
            <a:endParaRPr sz="1600"/>
          </a:p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 b="0" i="0" u="none" strike="noStrike" cap="none">
                <a:latin typeface="Arial"/>
                <a:ea typeface="Arial"/>
                <a:cs typeface="Arial"/>
                <a:sym typeface="Arial"/>
              </a:rPr>
              <a:t>A sheet music collection of popular songs from the 19</a:t>
            </a:r>
            <a:r>
              <a:rPr lang="en-US" sz="1600" b="0" i="0" u="none" strike="noStrike" cap="none" baseline="30000"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600" b="0" i="0" u="none" strike="noStrike" cap="none">
                <a:latin typeface="Arial"/>
                <a:ea typeface="Arial"/>
                <a:cs typeface="Arial"/>
                <a:sym typeface="Arial"/>
              </a:rPr>
              <a:t>, 20</a:t>
            </a:r>
            <a:r>
              <a:rPr lang="en-US" sz="1600" b="0" i="0" u="none" strike="noStrike" cap="none" baseline="30000"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600" b="0" i="0" u="none" strike="noStrike" cap="none">
                <a:latin typeface="Arial"/>
                <a:ea typeface="Arial"/>
                <a:cs typeface="Arial"/>
                <a:sym typeface="Arial"/>
              </a:rPr>
              <a:t> and 21</a:t>
            </a:r>
            <a:r>
              <a:rPr lang="en-US" sz="1600" b="0" i="0" u="none" strike="noStrike" cap="none" baseline="30000"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1600" b="0" i="0" u="none" strike="noStrike" cap="none">
                <a:latin typeface="Arial"/>
                <a:ea typeface="Arial"/>
                <a:cs typeface="Arial"/>
                <a:sym typeface="Arial"/>
              </a:rPr>
              <a:t> centuries in over 3500 songbooks and other sources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Original early automotive repair manuals</a:t>
            </a:r>
            <a:endParaRPr sz="16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/>
          <p:nvPr/>
        </p:nvSpPr>
        <p:spPr>
          <a:xfrm>
            <a:off x="0" y="0"/>
            <a:ext cx="9144000" cy="14940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12" y="185875"/>
            <a:ext cx="4914699" cy="638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5263" y="3263425"/>
            <a:ext cx="3781300" cy="26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0713" y="422675"/>
            <a:ext cx="3850375" cy="256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/>
          <p:nvPr/>
        </p:nvSpPr>
        <p:spPr>
          <a:xfrm>
            <a:off x="0" y="0"/>
            <a:ext cx="9144000" cy="14733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0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African American Department</a:t>
            </a:r>
            <a:endParaRPr sz="40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8" name="Google Shape;188;p24"/>
          <p:cNvSpPr/>
          <p:nvPr/>
        </p:nvSpPr>
        <p:spPr>
          <a:xfrm>
            <a:off x="0" y="5994400"/>
            <a:ext cx="9144000" cy="8637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75" y="3915000"/>
            <a:ext cx="2809075" cy="199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8525" y="1625700"/>
            <a:ext cx="5163839" cy="43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625" y="1700063"/>
            <a:ext cx="2702775" cy="179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5400" y="1576275"/>
            <a:ext cx="3352220" cy="528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/>
          <p:nvPr/>
        </p:nvSpPr>
        <p:spPr>
          <a:xfrm>
            <a:off x="0" y="0"/>
            <a:ext cx="9144000" cy="14733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0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Special Collections Department</a:t>
            </a:r>
            <a:endParaRPr sz="40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0" y="6033875"/>
            <a:ext cx="9144000" cy="8637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500" y="1625700"/>
            <a:ext cx="3683249" cy="425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6"/>
          <p:cNvPicPr preferRelativeResize="0"/>
          <p:nvPr/>
        </p:nvPicPr>
        <p:blipFill rotWithShape="1">
          <a:blip r:embed="rId3">
            <a:alphaModFix/>
          </a:blip>
          <a:srcRect l="2873" r="1037"/>
          <a:stretch/>
        </p:blipFill>
        <p:spPr>
          <a:xfrm>
            <a:off x="0" y="0"/>
            <a:ext cx="9144001" cy="45602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/>
          <p:nvPr/>
        </p:nvSpPr>
        <p:spPr>
          <a:xfrm>
            <a:off x="0" y="4495800"/>
            <a:ext cx="9144000" cy="23622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2708125" y="4648200"/>
            <a:ext cx="4577400" cy="1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Digital Maryland</a:t>
            </a:r>
            <a:endParaRPr sz="4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09" name="Google Shape;209;p26"/>
          <p:cNvGrpSpPr/>
          <p:nvPr/>
        </p:nvGrpSpPr>
        <p:grpSpPr>
          <a:xfrm>
            <a:off x="152400" y="4648203"/>
            <a:ext cx="2221992" cy="2057400"/>
            <a:chOff x="228600" y="4876799"/>
            <a:chExt cx="2057400" cy="1905000"/>
          </a:xfrm>
        </p:grpSpPr>
        <p:sp>
          <p:nvSpPr>
            <p:cNvPr id="210" name="Google Shape;210;p26"/>
            <p:cNvSpPr/>
            <p:nvPr/>
          </p:nvSpPr>
          <p:spPr>
            <a:xfrm>
              <a:off x="228600" y="4876799"/>
              <a:ext cx="2057400" cy="1905000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6F77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1" name="Google Shape;211;p26"/>
            <p:cNvPicPr preferRelativeResize="0"/>
            <p:nvPr/>
          </p:nvPicPr>
          <p:blipFill rotWithShape="1">
            <a:blip r:embed="rId4">
              <a:alphaModFix/>
            </a:blip>
            <a:srcRect l="3883" r="4533" b="-200"/>
            <a:stretch/>
          </p:blipFill>
          <p:spPr>
            <a:xfrm>
              <a:off x="304800" y="4968815"/>
              <a:ext cx="1906438" cy="173678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12" name="Google Shape;212;p26"/>
          <p:cNvSpPr txBox="1"/>
          <p:nvPr/>
        </p:nvSpPr>
        <p:spPr>
          <a:xfrm>
            <a:off x="2844475" y="5407500"/>
            <a:ext cx="5611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www.digitalmaryland .org 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025" y="169825"/>
            <a:ext cx="8123949" cy="635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8"/>
          <p:cNvSpPr txBox="1"/>
          <p:nvPr/>
        </p:nvSpPr>
        <p:spPr>
          <a:xfrm>
            <a:off x="152700" y="172825"/>
            <a:ext cx="8838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•Genealogy &amp; Family History Research • Historical research •Primary source materials • Images for presentations • Materials for exhibitions • Publications</a:t>
            </a:r>
            <a:r>
              <a:rPr lang="en-US" sz="2000">
                <a:solidFill>
                  <a:srgbClr val="000000"/>
                </a:solidFill>
              </a:rPr>
              <a:t> </a:t>
            </a:r>
            <a:endParaRPr sz="1000">
              <a:solidFill>
                <a:srgbClr val="000000"/>
              </a:solidFill>
            </a:endParaRPr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8238" y="1019425"/>
            <a:ext cx="6467525" cy="514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 txBox="1"/>
          <p:nvPr/>
        </p:nvSpPr>
        <p:spPr>
          <a:xfrm>
            <a:off x="244350" y="6026700"/>
            <a:ext cx="8519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latin typeface="Calibri"/>
                <a:ea typeface="Calibri"/>
                <a:cs typeface="Calibri"/>
                <a:sym typeface="Calibri"/>
              </a:rPr>
              <a:t>Baltimore Brick Company Assembly Line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, Photographs from the Maryland Department, Enoch Pratt Free Library, Digital Maryland, Identifier mdph1132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/>
          <p:nvPr/>
        </p:nvSpPr>
        <p:spPr>
          <a:xfrm>
            <a:off x="0" y="1412525"/>
            <a:ext cx="9144000" cy="54456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9"/>
          <p:cNvSpPr txBox="1">
            <a:spLocks noGrp="1"/>
          </p:cNvSpPr>
          <p:nvPr>
            <p:ph type="body" idx="1"/>
          </p:nvPr>
        </p:nvSpPr>
        <p:spPr>
          <a:xfrm>
            <a:off x="-25" y="1465600"/>
            <a:ext cx="8886000" cy="459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</a:rPr>
              <a:t>Web Portal · Digital Preservation · Scanning · Education and Outreach · Consulting · Metadata Standards · Networking · Promotion · DPLA Service Hub</a:t>
            </a:r>
            <a:endParaRPr sz="19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9"/>
          <p:cNvPicPr preferRelativeResize="0"/>
          <p:nvPr/>
        </p:nvPicPr>
        <p:blipFill rotWithShape="1">
          <a:blip r:embed="rId3">
            <a:alphaModFix/>
          </a:blip>
          <a:srcRect l="8441" t="31260" r="10619" b="39074"/>
          <a:stretch/>
        </p:blipFill>
        <p:spPr>
          <a:xfrm>
            <a:off x="0" y="59925"/>
            <a:ext cx="5067726" cy="122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4">
            <a:alphaModFix/>
          </a:blip>
          <a:srcRect t="18831" r="4571"/>
          <a:stretch/>
        </p:blipFill>
        <p:spPr>
          <a:xfrm>
            <a:off x="3743725" y="2360875"/>
            <a:ext cx="5067726" cy="323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700" y="2360875"/>
            <a:ext cx="3200550" cy="392265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 txBox="1"/>
          <p:nvPr/>
        </p:nvSpPr>
        <p:spPr>
          <a:xfrm>
            <a:off x="3743725" y="5666575"/>
            <a:ext cx="49386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Image from </a:t>
            </a:r>
            <a:r>
              <a:rPr lang="en-US" i="1">
                <a:latin typeface="Calibri"/>
                <a:ea typeface="Calibri"/>
                <a:cs typeface="Calibri"/>
                <a:sym typeface="Calibri"/>
              </a:rPr>
              <a:t>Black Lives Matter Memorial Fence Collection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scanned by C. Harvey on the WideTek Art scanner.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"/>
          <p:cNvSpPr/>
          <p:nvPr/>
        </p:nvSpPr>
        <p:spPr>
          <a:xfrm>
            <a:off x="0" y="100"/>
            <a:ext cx="9144000" cy="68580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600" y="169613"/>
            <a:ext cx="7776199" cy="651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/>
          <p:nvPr/>
        </p:nvSpPr>
        <p:spPr>
          <a:xfrm>
            <a:off x="-25" y="0"/>
            <a:ext cx="9144000" cy="49530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1"/>
          <p:cNvSpPr/>
          <p:nvPr/>
        </p:nvSpPr>
        <p:spPr>
          <a:xfrm>
            <a:off x="0" y="4495800"/>
            <a:ext cx="9144000" cy="23622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1"/>
          <p:cNvSpPr txBox="1"/>
          <p:nvPr/>
        </p:nvSpPr>
        <p:spPr>
          <a:xfrm>
            <a:off x="234696" y="381000"/>
            <a:ext cx="46482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Maryland State Publications Depository and Distribution Program </a:t>
            </a:r>
            <a:r>
              <a:rPr lang="en-US" sz="44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SPDDP</a:t>
            </a:r>
            <a:endParaRPr sz="44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54" name="Google Shape;254;p31"/>
          <p:cNvGrpSpPr/>
          <p:nvPr/>
        </p:nvGrpSpPr>
        <p:grpSpPr>
          <a:xfrm>
            <a:off x="152400" y="4648203"/>
            <a:ext cx="2221992" cy="2057400"/>
            <a:chOff x="228600" y="4876799"/>
            <a:chExt cx="2057400" cy="1905000"/>
          </a:xfrm>
        </p:grpSpPr>
        <p:sp>
          <p:nvSpPr>
            <p:cNvPr id="255" name="Google Shape;255;p31"/>
            <p:cNvSpPr/>
            <p:nvPr/>
          </p:nvSpPr>
          <p:spPr>
            <a:xfrm>
              <a:off x="228600" y="4876799"/>
              <a:ext cx="2057400" cy="1905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6" name="Google Shape;256;p31"/>
            <p:cNvPicPr preferRelativeResize="0"/>
            <p:nvPr/>
          </p:nvPicPr>
          <p:blipFill rotWithShape="1">
            <a:blip r:embed="rId3">
              <a:alphaModFix/>
            </a:blip>
            <a:srcRect l="3883" r="4533" b="-200"/>
            <a:stretch/>
          </p:blipFill>
          <p:spPr>
            <a:xfrm>
              <a:off x="304800" y="4968815"/>
              <a:ext cx="1906438" cy="173678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2500" y="1322075"/>
            <a:ext cx="3508500" cy="49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075" y="1322075"/>
            <a:ext cx="3183441" cy="49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/>
        </p:nvSpPr>
        <p:spPr>
          <a:xfrm>
            <a:off x="0" y="0"/>
            <a:ext cx="9144000" cy="9234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Enoch Pratt Free Library</a:t>
            </a:r>
            <a:endParaRPr sz="4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799275" y="6413950"/>
            <a:ext cx="7421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Calibri"/>
                <a:ea typeface="Calibri"/>
                <a:cs typeface="Calibri"/>
                <a:sym typeface="Calibri"/>
              </a:rPr>
              <a:t>Images from the Pratt Library Archive in the Digital Maryland Collection. https://www.digitalmaryland.org/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3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3031" t="21344" r="29045" b="7979"/>
          <a:stretch/>
        </p:blipFill>
        <p:spPr>
          <a:xfrm>
            <a:off x="438650" y="0"/>
            <a:ext cx="826669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/>
          <p:nvPr/>
        </p:nvSpPr>
        <p:spPr>
          <a:xfrm>
            <a:off x="-50" y="0"/>
            <a:ext cx="9144000" cy="68580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050" y="457975"/>
            <a:ext cx="8144650" cy="610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/>
          <p:nvPr/>
        </p:nvSpPr>
        <p:spPr>
          <a:xfrm>
            <a:off x="368500" y="310025"/>
            <a:ext cx="3419700" cy="36327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latin typeface="Calibri"/>
                <a:ea typeface="Calibri"/>
                <a:cs typeface="Calibri"/>
                <a:sym typeface="Calibri"/>
              </a:rPr>
              <a:t>State Document Repository Libraries</a:t>
            </a:r>
            <a:endParaRPr b="1"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Maryland Dept. of Legislative Services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Maryland State Archives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Maryland State Law Library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Enoch Pratt/Maryland Department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University of Baltimore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UMBC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Southern MD Regional Library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University of Maryland, College Park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Frostburg State University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Washington County Free Library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University of Maryland Eastern Shore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Salisbury University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Towson University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Library of Congress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/>
          <p:nvPr/>
        </p:nvSpPr>
        <p:spPr>
          <a:xfrm>
            <a:off x="0" y="100"/>
            <a:ext cx="9144000" cy="68580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3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5400" t="14283" r="37429" b="19433"/>
          <a:stretch/>
        </p:blipFill>
        <p:spPr>
          <a:xfrm>
            <a:off x="900550" y="139500"/>
            <a:ext cx="7253074" cy="573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4"/>
          <p:cNvSpPr txBox="1"/>
          <p:nvPr/>
        </p:nvSpPr>
        <p:spPr>
          <a:xfrm>
            <a:off x="1225800" y="5913100"/>
            <a:ext cx="6692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https://mdstatedocs.slrc.info/digital/collection/mdgov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288" y="205375"/>
            <a:ext cx="6943424" cy="596537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5"/>
          <p:cNvSpPr/>
          <p:nvPr/>
        </p:nvSpPr>
        <p:spPr>
          <a:xfrm rot="-1291011">
            <a:off x="493217" y="5751249"/>
            <a:ext cx="2075115" cy="669403"/>
          </a:xfrm>
          <a:prstGeom prst="rightArrow">
            <a:avLst>
              <a:gd name="adj1" fmla="val 40849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/>
          <p:nvPr/>
        </p:nvSpPr>
        <p:spPr>
          <a:xfrm>
            <a:off x="0" y="0"/>
            <a:ext cx="9144000" cy="49530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6"/>
          <p:cNvSpPr/>
          <p:nvPr/>
        </p:nvSpPr>
        <p:spPr>
          <a:xfrm>
            <a:off x="0" y="4495800"/>
            <a:ext cx="9144000" cy="23622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6"/>
          <p:cNvSpPr txBox="1"/>
          <p:nvPr/>
        </p:nvSpPr>
        <p:spPr>
          <a:xfrm>
            <a:off x="228600" y="533400"/>
            <a:ext cx="4648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SAILOR Da</a:t>
            </a:r>
            <a:r>
              <a:rPr lang="en-US" sz="48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tabase Project</a:t>
            </a:r>
            <a:endParaRPr sz="4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94" name="Google Shape;294;p36"/>
          <p:cNvGrpSpPr/>
          <p:nvPr/>
        </p:nvGrpSpPr>
        <p:grpSpPr>
          <a:xfrm>
            <a:off x="152400" y="4648203"/>
            <a:ext cx="2221992" cy="2057400"/>
            <a:chOff x="228600" y="4876799"/>
            <a:chExt cx="2057400" cy="1905000"/>
          </a:xfrm>
        </p:grpSpPr>
        <p:sp>
          <p:nvSpPr>
            <p:cNvPr id="295" name="Google Shape;295;p36"/>
            <p:cNvSpPr/>
            <p:nvPr/>
          </p:nvSpPr>
          <p:spPr>
            <a:xfrm>
              <a:off x="228600" y="4876799"/>
              <a:ext cx="2057400" cy="1905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6" name="Google Shape;296;p36"/>
            <p:cNvPicPr preferRelativeResize="0"/>
            <p:nvPr/>
          </p:nvPicPr>
          <p:blipFill rotWithShape="1">
            <a:blip r:embed="rId3">
              <a:alphaModFix/>
            </a:blip>
            <a:srcRect l="3883" r="4533" b="-200"/>
            <a:stretch/>
          </p:blipFill>
          <p:spPr>
            <a:xfrm>
              <a:off x="304800" y="4968815"/>
              <a:ext cx="1906438" cy="173678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7" descr="Image result for proquest heritage quest"/>
          <p:cNvPicPr preferRelativeResize="0"/>
          <p:nvPr/>
        </p:nvPicPr>
        <p:blipFill rotWithShape="1">
          <a:blip r:embed="rId3">
            <a:alphaModFix/>
          </a:blip>
          <a:srcRect t="29556" b="30093"/>
          <a:stretch/>
        </p:blipFill>
        <p:spPr>
          <a:xfrm>
            <a:off x="388525" y="2797913"/>
            <a:ext cx="2140469" cy="8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7"/>
          <p:cNvSpPr/>
          <p:nvPr/>
        </p:nvSpPr>
        <p:spPr>
          <a:xfrm>
            <a:off x="0" y="0"/>
            <a:ext cx="9144000" cy="14733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7"/>
          <p:cNvSpPr/>
          <p:nvPr/>
        </p:nvSpPr>
        <p:spPr>
          <a:xfrm>
            <a:off x="0" y="5994400"/>
            <a:ext cx="9144000" cy="8637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7" descr="Image result for InfoTrac Student Edition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7" descr="Image result for InfoTrac Student Edition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7" descr="Image result for mango languages"/>
          <p:cNvSpPr/>
          <p:nvPr/>
        </p:nvSpPr>
        <p:spPr>
          <a:xfrm>
            <a:off x="460375" y="1603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7" descr="Image result for mango languages"/>
          <p:cNvSpPr/>
          <p:nvPr/>
        </p:nvSpPr>
        <p:spPr>
          <a:xfrm>
            <a:off x="612775" y="3127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7"/>
          <p:cNvSpPr txBox="1">
            <a:spLocks noGrp="1"/>
          </p:cNvSpPr>
          <p:nvPr>
            <p:ph type="title"/>
          </p:nvPr>
        </p:nvSpPr>
        <p:spPr>
          <a:xfrm>
            <a:off x="101600" y="104140"/>
            <a:ext cx="8940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SAILOR</a:t>
            </a:r>
            <a:r>
              <a:rPr lang="en-US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Research Databases</a:t>
            </a:r>
            <a:endParaRPr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9" name="Google Shape;30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0250" y="3742575"/>
            <a:ext cx="2359125" cy="92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125" y="1611975"/>
            <a:ext cx="2449627" cy="104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4751" y="1624426"/>
            <a:ext cx="2449650" cy="104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8400" y="1653838"/>
            <a:ext cx="2311999" cy="98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9475" y="3753900"/>
            <a:ext cx="2020208" cy="8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0625" y="2822812"/>
            <a:ext cx="1824356" cy="77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47625" y="2804000"/>
            <a:ext cx="1824373" cy="77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33604" y="2839787"/>
            <a:ext cx="1824418" cy="77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57725" y="3795875"/>
            <a:ext cx="2020200" cy="8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7"/>
          <p:cNvSpPr txBox="1"/>
          <p:nvPr/>
        </p:nvSpPr>
        <p:spPr>
          <a:xfrm>
            <a:off x="258775" y="4952275"/>
            <a:ext cx="8601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Available to all K-12 Public Schools and all Maryland Public Library Card Holders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https://www.sailor.lib.md.us/services/databases/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8"/>
          <p:cNvSpPr/>
          <p:nvPr/>
        </p:nvSpPr>
        <p:spPr>
          <a:xfrm>
            <a:off x="0" y="0"/>
            <a:ext cx="9144000" cy="49530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8"/>
          <p:cNvSpPr/>
          <p:nvPr/>
        </p:nvSpPr>
        <p:spPr>
          <a:xfrm>
            <a:off x="0" y="4495800"/>
            <a:ext cx="9144000" cy="23622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8"/>
          <p:cNvSpPr txBox="1"/>
          <p:nvPr/>
        </p:nvSpPr>
        <p:spPr>
          <a:xfrm>
            <a:off x="228600" y="533400"/>
            <a:ext cx="46482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Maryland Interlibrary Loan Organization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MILO</a:t>
            </a:r>
            <a:endParaRPr sz="44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326" name="Google Shape;326;p38"/>
          <p:cNvGrpSpPr/>
          <p:nvPr/>
        </p:nvGrpSpPr>
        <p:grpSpPr>
          <a:xfrm>
            <a:off x="152400" y="4648203"/>
            <a:ext cx="2221992" cy="2057400"/>
            <a:chOff x="228600" y="4876799"/>
            <a:chExt cx="2057400" cy="1905000"/>
          </a:xfrm>
        </p:grpSpPr>
        <p:sp>
          <p:nvSpPr>
            <p:cNvPr id="327" name="Google Shape;327;p38"/>
            <p:cNvSpPr/>
            <p:nvPr/>
          </p:nvSpPr>
          <p:spPr>
            <a:xfrm>
              <a:off x="228600" y="4876799"/>
              <a:ext cx="2057400" cy="1905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8" name="Google Shape;328;p38"/>
            <p:cNvPicPr preferRelativeResize="0"/>
            <p:nvPr/>
          </p:nvPicPr>
          <p:blipFill rotWithShape="1">
            <a:blip r:embed="rId3">
              <a:alphaModFix/>
            </a:blip>
            <a:srcRect l="3883" r="4533" b="-200"/>
            <a:stretch/>
          </p:blipFill>
          <p:spPr>
            <a:xfrm>
              <a:off x="304800" y="4968815"/>
              <a:ext cx="1906438" cy="173678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9"/>
          <p:cNvSpPr/>
          <p:nvPr/>
        </p:nvSpPr>
        <p:spPr>
          <a:xfrm>
            <a:off x="0" y="0"/>
            <a:ext cx="9144000" cy="14733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9"/>
          <p:cNvSpPr/>
          <p:nvPr/>
        </p:nvSpPr>
        <p:spPr>
          <a:xfrm>
            <a:off x="0" y="6248825"/>
            <a:ext cx="9144000" cy="6093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9"/>
          <p:cNvSpPr txBox="1">
            <a:spLocks noGrp="1"/>
          </p:cNvSpPr>
          <p:nvPr>
            <p:ph type="title"/>
          </p:nvPr>
        </p:nvSpPr>
        <p:spPr>
          <a:xfrm>
            <a:off x="101600" y="104140"/>
            <a:ext cx="8940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Maryland Interlibrary Loan Organization </a:t>
            </a:r>
            <a:r>
              <a:rPr lang="en-US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(MILO)</a:t>
            </a:r>
            <a:endParaRPr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37" name="Google Shape;337;p39"/>
          <p:cNvPicPr preferRelativeResize="0"/>
          <p:nvPr/>
        </p:nvPicPr>
        <p:blipFill rotWithShape="1">
          <a:blip r:embed="rId3">
            <a:alphaModFix/>
          </a:blip>
          <a:srcRect t="1845"/>
          <a:stretch/>
        </p:blipFill>
        <p:spPr>
          <a:xfrm>
            <a:off x="101600" y="1602200"/>
            <a:ext cx="5335500" cy="312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9"/>
          <p:cNvSpPr txBox="1"/>
          <p:nvPr/>
        </p:nvSpPr>
        <p:spPr>
          <a:xfrm>
            <a:off x="5075300" y="1694975"/>
            <a:ext cx="3799200" cy="2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222222"/>
                </a:solidFill>
                <a:highlight>
                  <a:srgbClr val="FFFFFF"/>
                </a:highlight>
              </a:rPr>
              <a:t>Maryland Public Library Systems</a:t>
            </a:r>
            <a:endParaRPr sz="19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222222"/>
                </a:solidFill>
                <a:highlight>
                  <a:srgbClr val="FFFFFF"/>
                </a:highlight>
              </a:rPr>
              <a:t>Borrow Only Partners include:</a:t>
            </a:r>
            <a:endParaRPr sz="1600" b="1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22222"/>
                </a:solidFill>
                <a:highlight>
                  <a:srgbClr val="FFFFFF"/>
                </a:highlight>
              </a:rPr>
              <a:t>Allegany Community College</a:t>
            </a:r>
            <a:endParaRPr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22222"/>
                </a:solidFill>
                <a:highlight>
                  <a:srgbClr val="FFFFFF"/>
                </a:highlight>
              </a:rPr>
              <a:t>Baltimore City Community College</a:t>
            </a:r>
            <a:endParaRPr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22222"/>
                </a:solidFill>
                <a:highlight>
                  <a:srgbClr val="FFFFFF"/>
                </a:highlight>
              </a:rPr>
              <a:t>Carroll Community College</a:t>
            </a:r>
            <a:endParaRPr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22222"/>
                </a:solidFill>
                <a:highlight>
                  <a:srgbClr val="FFFFFF"/>
                </a:highlight>
              </a:rPr>
              <a:t>Cecil Community College</a:t>
            </a:r>
            <a:endParaRPr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22222"/>
                </a:solidFill>
                <a:highlight>
                  <a:srgbClr val="FFFFFF"/>
                </a:highlight>
              </a:rPr>
              <a:t>Garrett Community College</a:t>
            </a:r>
            <a:endParaRPr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22222"/>
                </a:solidFill>
                <a:highlight>
                  <a:srgbClr val="FFFFFF"/>
                </a:highlight>
              </a:rPr>
              <a:t>College of Southern Maryland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39"/>
          <p:cNvPicPr preferRelativeResize="0"/>
          <p:nvPr/>
        </p:nvPicPr>
        <p:blipFill rotWithShape="1">
          <a:blip r:embed="rId4">
            <a:alphaModFix/>
          </a:blip>
          <a:srcRect l="4789" t="7612" b="21576"/>
          <a:stretch/>
        </p:blipFill>
        <p:spPr>
          <a:xfrm>
            <a:off x="2018813" y="4568750"/>
            <a:ext cx="5106474" cy="154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0"/>
          <p:cNvSpPr/>
          <p:nvPr/>
        </p:nvSpPr>
        <p:spPr>
          <a:xfrm>
            <a:off x="0" y="0"/>
            <a:ext cx="9144000" cy="49530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0" y="4495800"/>
            <a:ext cx="9144000" cy="23622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0"/>
          <p:cNvSpPr txBox="1"/>
          <p:nvPr/>
        </p:nvSpPr>
        <p:spPr>
          <a:xfrm>
            <a:off x="228600" y="533400"/>
            <a:ext cx="46482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Professional Development</a:t>
            </a:r>
            <a:endParaRPr sz="44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347" name="Google Shape;347;p40"/>
          <p:cNvGrpSpPr/>
          <p:nvPr/>
        </p:nvGrpSpPr>
        <p:grpSpPr>
          <a:xfrm>
            <a:off x="152400" y="4648203"/>
            <a:ext cx="2221992" cy="2057400"/>
            <a:chOff x="228600" y="4876799"/>
            <a:chExt cx="2057400" cy="1905000"/>
          </a:xfrm>
        </p:grpSpPr>
        <p:sp>
          <p:nvSpPr>
            <p:cNvPr id="348" name="Google Shape;348;p40"/>
            <p:cNvSpPr/>
            <p:nvPr/>
          </p:nvSpPr>
          <p:spPr>
            <a:xfrm>
              <a:off x="228600" y="4876799"/>
              <a:ext cx="2057400" cy="1905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9" name="Google Shape;349;p40"/>
            <p:cNvPicPr preferRelativeResize="0"/>
            <p:nvPr/>
          </p:nvPicPr>
          <p:blipFill rotWithShape="1">
            <a:blip r:embed="rId3">
              <a:alphaModFix/>
            </a:blip>
            <a:srcRect l="3883" r="4533" b="-200"/>
            <a:stretch/>
          </p:blipFill>
          <p:spPr>
            <a:xfrm>
              <a:off x="304800" y="4968815"/>
              <a:ext cx="1906438" cy="173678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1"/>
          <p:cNvSpPr/>
          <p:nvPr/>
        </p:nvSpPr>
        <p:spPr>
          <a:xfrm>
            <a:off x="0" y="0"/>
            <a:ext cx="9144000" cy="14733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1"/>
          <p:cNvSpPr/>
          <p:nvPr/>
        </p:nvSpPr>
        <p:spPr>
          <a:xfrm>
            <a:off x="0" y="6248825"/>
            <a:ext cx="9144000" cy="6093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1"/>
          <p:cNvSpPr txBox="1"/>
          <p:nvPr/>
        </p:nvSpPr>
        <p:spPr>
          <a:xfrm>
            <a:off x="519165" y="1612845"/>
            <a:ext cx="83313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1"/>
          <p:cNvSpPr txBox="1">
            <a:spLocks noGrp="1"/>
          </p:cNvSpPr>
          <p:nvPr>
            <p:ph type="title"/>
          </p:nvPr>
        </p:nvSpPr>
        <p:spPr>
          <a:xfrm>
            <a:off x="101600" y="104140"/>
            <a:ext cx="8940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Professional Development </a:t>
            </a:r>
            <a:endParaRPr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9" name="Google Shape;359;p41"/>
          <p:cNvSpPr txBox="1"/>
          <p:nvPr/>
        </p:nvSpPr>
        <p:spPr>
          <a:xfrm>
            <a:off x="296025" y="1638025"/>
            <a:ext cx="8703300" cy="3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Multiple annual themed conferences advertised on Marylib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○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SLRC Conferences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○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SAILOR E-Resources Symposium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○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Circulation Conference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■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September 28, 2022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■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Call for proposals open now. https://bit.ly/3uGP0N1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●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Annual Spring and Fall webinar series on current topics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1200" y="589175"/>
            <a:ext cx="4088294" cy="541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738" y="3643300"/>
            <a:ext cx="3522450" cy="258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925" y="146125"/>
            <a:ext cx="4376075" cy="328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3"/>
          <p:cNvSpPr/>
          <p:nvPr/>
        </p:nvSpPr>
        <p:spPr>
          <a:xfrm>
            <a:off x="0" y="0"/>
            <a:ext cx="9144000" cy="49530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3"/>
          <p:cNvSpPr/>
          <p:nvPr/>
        </p:nvSpPr>
        <p:spPr>
          <a:xfrm>
            <a:off x="0" y="4495800"/>
            <a:ext cx="9144000" cy="23622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5" name="Google Shape;375;p43"/>
          <p:cNvGrpSpPr/>
          <p:nvPr/>
        </p:nvGrpSpPr>
        <p:grpSpPr>
          <a:xfrm>
            <a:off x="187875" y="4648203"/>
            <a:ext cx="2221992" cy="2057400"/>
            <a:chOff x="228600" y="4876799"/>
            <a:chExt cx="2057400" cy="1905000"/>
          </a:xfrm>
        </p:grpSpPr>
        <p:sp>
          <p:nvSpPr>
            <p:cNvPr id="376" name="Google Shape;376;p43"/>
            <p:cNvSpPr/>
            <p:nvPr/>
          </p:nvSpPr>
          <p:spPr>
            <a:xfrm>
              <a:off x="228600" y="4876799"/>
              <a:ext cx="2057400" cy="1905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7" name="Google Shape;377;p43"/>
            <p:cNvPicPr preferRelativeResize="0"/>
            <p:nvPr/>
          </p:nvPicPr>
          <p:blipFill rotWithShape="1">
            <a:blip r:embed="rId3">
              <a:alphaModFix/>
            </a:blip>
            <a:srcRect l="3882" r="4533" b="-199"/>
            <a:stretch/>
          </p:blipFill>
          <p:spPr>
            <a:xfrm>
              <a:off x="304800" y="4968815"/>
              <a:ext cx="1906438" cy="173678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378" name="Google Shape;378;p43"/>
          <p:cNvSpPr txBox="1"/>
          <p:nvPr/>
        </p:nvSpPr>
        <p:spPr>
          <a:xfrm>
            <a:off x="2247900" y="1752600"/>
            <a:ext cx="4648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Thank </a:t>
            </a:r>
            <a:r>
              <a:rPr lang="en-US" sz="5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Y</a:t>
            </a:r>
            <a:r>
              <a:rPr lang="en-US" sz="5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ou!</a:t>
            </a:r>
            <a:endParaRPr sz="54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9" name="Google Shape;379;p43"/>
          <p:cNvSpPr txBox="1"/>
          <p:nvPr/>
        </p:nvSpPr>
        <p:spPr>
          <a:xfrm>
            <a:off x="2633250" y="4727575"/>
            <a:ext cx="28956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latin typeface="Gill Sans"/>
                <a:ea typeface="Gill Sans"/>
                <a:cs typeface="Gill Sans"/>
                <a:sym typeface="Gill Sans"/>
              </a:rPr>
              <a:t>Jodi Hoover</a:t>
            </a:r>
            <a:endParaRPr sz="1700"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latin typeface="Gill Sans"/>
                <a:ea typeface="Gill Sans"/>
                <a:cs typeface="Gill Sans"/>
                <a:sym typeface="Gill Sans"/>
              </a:rPr>
              <a:t>Digital Resources Manager</a:t>
            </a:r>
            <a:endParaRPr sz="1700"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latin typeface="Gill Sans"/>
                <a:ea typeface="Gill Sans"/>
                <a:cs typeface="Gill Sans"/>
                <a:sym typeface="Gill Sans"/>
              </a:rPr>
              <a:t>Enoch Pratt Free Library</a:t>
            </a:r>
            <a:endParaRPr sz="1700"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latin typeface="Gill Sans"/>
                <a:ea typeface="Gill Sans"/>
                <a:cs typeface="Gill Sans"/>
                <a:sym typeface="Gill Sans"/>
              </a:rPr>
              <a:t>State Library Resource Center</a:t>
            </a:r>
            <a:endParaRPr sz="1700"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latin typeface="Gill Sans"/>
                <a:ea typeface="Gill Sans"/>
                <a:cs typeface="Gill Sans"/>
                <a:sym typeface="Gill Sans"/>
              </a:rPr>
              <a:t>jhoover@prattlibary.org</a:t>
            </a:r>
            <a:endParaRPr sz="17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0" name="Google Shape;380;p43"/>
          <p:cNvSpPr txBox="1"/>
          <p:nvPr/>
        </p:nvSpPr>
        <p:spPr>
          <a:xfrm>
            <a:off x="5640325" y="4727575"/>
            <a:ext cx="3351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John Jewitt</a:t>
            </a:r>
            <a:endParaRPr sz="17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Manager, Social Science and History</a:t>
            </a:r>
            <a:endParaRPr sz="17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Enoch Pratt Free Library</a:t>
            </a:r>
            <a:endParaRPr sz="17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State Library Resource Center</a:t>
            </a:r>
            <a:endParaRPr sz="17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jjewitt@prattlibrary.org</a:t>
            </a:r>
            <a:endParaRPr sz="17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63" y="304100"/>
            <a:ext cx="9010877" cy="600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0" y="0"/>
            <a:ext cx="9144000" cy="9234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SLRC.info</a:t>
            </a:r>
            <a:endParaRPr sz="4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126" y="1165925"/>
            <a:ext cx="6527726" cy="554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0" y="0"/>
            <a:ext cx="9144000" cy="9234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Connect with Us</a:t>
            </a:r>
            <a:endParaRPr sz="4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4301"/>
            <a:ext cx="9144000" cy="5538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457200" y="1772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Subject Departments &amp; Contacts</a:t>
            </a:r>
            <a:endParaRPr/>
          </a:p>
        </p:txBody>
      </p:sp>
      <p:pic>
        <p:nvPicPr>
          <p:cNvPr id="141" name="Google Shape;141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875" y="1460680"/>
            <a:ext cx="4143699" cy="51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125" y="1242288"/>
            <a:ext cx="4085106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/>
          <p:nvPr/>
        </p:nvSpPr>
        <p:spPr>
          <a:xfrm>
            <a:off x="0" y="0"/>
            <a:ext cx="9144000" cy="49530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0"/>
          <p:cNvSpPr/>
          <p:nvPr/>
        </p:nvSpPr>
        <p:spPr>
          <a:xfrm>
            <a:off x="0" y="4495800"/>
            <a:ext cx="9144000" cy="23622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228600" y="533400"/>
            <a:ext cx="46482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SLRC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Collections</a:t>
            </a:r>
            <a:endParaRPr sz="4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50" name="Google Shape;150;p20"/>
          <p:cNvGrpSpPr/>
          <p:nvPr/>
        </p:nvGrpSpPr>
        <p:grpSpPr>
          <a:xfrm>
            <a:off x="152400" y="4648203"/>
            <a:ext cx="2221992" cy="2057400"/>
            <a:chOff x="228600" y="4876799"/>
            <a:chExt cx="2057400" cy="1905000"/>
          </a:xfrm>
        </p:grpSpPr>
        <p:sp>
          <p:nvSpPr>
            <p:cNvPr id="151" name="Google Shape;151;p20"/>
            <p:cNvSpPr/>
            <p:nvPr/>
          </p:nvSpPr>
          <p:spPr>
            <a:xfrm>
              <a:off x="228600" y="4876799"/>
              <a:ext cx="2057400" cy="1905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2" name="Google Shape;152;p20"/>
            <p:cNvPicPr preferRelativeResize="0"/>
            <p:nvPr/>
          </p:nvPicPr>
          <p:blipFill rotWithShape="1">
            <a:blip r:embed="rId3">
              <a:alphaModFix/>
            </a:blip>
            <a:srcRect l="3883" r="4533" b="-200"/>
            <a:stretch/>
          </p:blipFill>
          <p:spPr>
            <a:xfrm>
              <a:off x="304800" y="4968815"/>
              <a:ext cx="1906438" cy="173678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/>
          <p:nvPr/>
        </p:nvSpPr>
        <p:spPr>
          <a:xfrm>
            <a:off x="2035200" y="0"/>
            <a:ext cx="7497000" cy="6858000"/>
          </a:xfrm>
          <a:prstGeom prst="rect">
            <a:avLst/>
          </a:prstGeom>
          <a:solidFill>
            <a:srgbClr val="BF1E2E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1"/>
          <p:cNvSpPr txBox="1">
            <a:spLocks noGrp="1"/>
          </p:cNvSpPr>
          <p:nvPr>
            <p:ph type="title"/>
          </p:nvPr>
        </p:nvSpPr>
        <p:spPr>
          <a:xfrm>
            <a:off x="6056100" y="1619175"/>
            <a:ext cx="3078600" cy="31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3 below-grade floors of</a:t>
            </a:r>
            <a:endParaRPr sz="3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library materials.</a:t>
            </a:r>
            <a:endParaRPr sz="3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Encompassing an entire </a:t>
            </a:r>
            <a:endParaRPr sz="3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City Block!</a:t>
            </a:r>
            <a:endParaRPr sz="3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0" name="Google Shape;160;p21"/>
          <p:cNvSpPr/>
          <p:nvPr/>
        </p:nvSpPr>
        <p:spPr>
          <a:xfrm>
            <a:off x="0" y="0"/>
            <a:ext cx="2035200" cy="6858000"/>
          </a:xfrm>
          <a:prstGeom prst="rect">
            <a:avLst/>
          </a:prstGeom>
          <a:solidFill>
            <a:srgbClr val="F1BE4B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 rotWithShape="1">
          <a:blip r:embed="rId3">
            <a:alphaModFix/>
          </a:blip>
          <a:srcRect t="13856" r="2695" b="20314"/>
          <a:stretch/>
        </p:blipFill>
        <p:spPr>
          <a:xfrm>
            <a:off x="115625" y="0"/>
            <a:ext cx="5940477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id">
      <a:dk1>
        <a:srgbClr val="000000"/>
      </a:dk1>
      <a:lt1>
        <a:srgbClr val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On-screen Show (4:3)</PresentationFormat>
  <Paragraphs>118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</vt:lpstr>
      <vt:lpstr>Arial</vt:lpstr>
      <vt:lpstr>Gill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Subject Departments &amp; Contacts</vt:lpstr>
      <vt:lpstr>PowerPoint Presentation</vt:lpstr>
      <vt:lpstr>3 below-grade floors of library materials.    Encompassing an entire  City Block!</vt:lpstr>
      <vt:lpstr>Over 2 Million Items including:</vt:lpstr>
      <vt:lpstr>PowerPoint Presentation</vt:lpstr>
      <vt:lpstr>African American Department</vt:lpstr>
      <vt:lpstr>Special Collections Department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SAILOR Research Databases</vt:lpstr>
      <vt:lpstr>PowerPoint Presentation</vt:lpstr>
      <vt:lpstr>Maryland Interlibrary Loan Organization (MILO)</vt:lpstr>
      <vt:lpstr>PowerPoint Presentation</vt:lpstr>
      <vt:lpstr>Professional Development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Zukowski</cp:lastModifiedBy>
  <cp:revision>1</cp:revision>
  <dcterms:modified xsi:type="dcterms:W3CDTF">2022-08-01T20:29:13Z</dcterms:modified>
</cp:coreProperties>
</file>