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embeddedFontLst>
    <p:embeddedFont>
      <p:font typeface="Roboto Slab"/>
      <p:regular r:id="rId43"/>
      <p:bold r:id="rId44"/>
    </p:embeddedFont>
    <p:embeddedFont>
      <p:font typeface="Roboto"/>
      <p:regular r:id="rId45"/>
      <p:bold r:id="rId46"/>
      <p:italic r:id="rId47"/>
      <p:boldItalic r:id="rId48"/>
    </p:embeddedFont>
    <p:embeddedFont>
      <p:font typeface="Source Sans Pro SemiBold"/>
      <p:regular r:id="rId49"/>
      <p:bold r:id="rId50"/>
      <p:italic r:id="rId51"/>
      <p:boldItalic r:id="rId52"/>
    </p:embeddedFont>
    <p:embeddedFont>
      <p:font typeface="Open Sans SemiBold"/>
      <p:regular r:id="rId53"/>
      <p:bold r:id="rId54"/>
      <p:italic r:id="rId55"/>
      <p:boldItalic r:id="rId56"/>
    </p:embeddedFont>
    <p:embeddedFont>
      <p:font typeface="Open Sans ExtraBold"/>
      <p:bold r:id="rId57"/>
      <p:boldItalic r:id="rId58"/>
    </p:embeddedFont>
    <p:embeddedFont>
      <p:font typeface="Source Sans Pro"/>
      <p:regular r:id="rId59"/>
      <p:bold r:id="rId60"/>
      <p:italic r:id="rId61"/>
      <p:boldItalic r:id="rId62"/>
    </p:embeddedFont>
    <p:embeddedFont>
      <p:font typeface="Open Sans"/>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RobotoSlab-bold.fntdata"/><Relationship Id="rId43" Type="http://schemas.openxmlformats.org/officeDocument/2006/relationships/font" Target="fonts/RobotoSlab-regular.fntdata"/><Relationship Id="rId46" Type="http://schemas.openxmlformats.org/officeDocument/2006/relationships/font" Target="fonts/Roboto-bold.fntdata"/><Relationship Id="rId45"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boldItalic.fntdata"/><Relationship Id="rId47" Type="http://schemas.openxmlformats.org/officeDocument/2006/relationships/font" Target="fonts/Roboto-italic.fntdata"/><Relationship Id="rId49" Type="http://schemas.openxmlformats.org/officeDocument/2006/relationships/font" Target="fonts/SourceSansProSemiBo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SourceSansPro-boldItalic.fntdata"/><Relationship Id="rId61" Type="http://schemas.openxmlformats.org/officeDocument/2006/relationships/font" Target="fonts/SourceSansPro-italic.fntdata"/><Relationship Id="rId20" Type="http://schemas.openxmlformats.org/officeDocument/2006/relationships/slide" Target="slides/slide15.xml"/><Relationship Id="rId64" Type="http://schemas.openxmlformats.org/officeDocument/2006/relationships/font" Target="fonts/OpenSans-bold.fntdata"/><Relationship Id="rId63" Type="http://schemas.openxmlformats.org/officeDocument/2006/relationships/font" Target="fonts/OpenSans-regular.fntdata"/><Relationship Id="rId22" Type="http://schemas.openxmlformats.org/officeDocument/2006/relationships/slide" Target="slides/slide17.xml"/><Relationship Id="rId66" Type="http://schemas.openxmlformats.org/officeDocument/2006/relationships/font" Target="fonts/OpenSans-boldItalic.fntdata"/><Relationship Id="rId21" Type="http://schemas.openxmlformats.org/officeDocument/2006/relationships/slide" Target="slides/slide16.xml"/><Relationship Id="rId65" Type="http://schemas.openxmlformats.org/officeDocument/2006/relationships/font" Target="fonts/OpenSans-italic.fnt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SourceSansPro-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SourceSansProSemiBold-italic.fntdata"/><Relationship Id="rId50" Type="http://schemas.openxmlformats.org/officeDocument/2006/relationships/font" Target="fonts/SourceSansProSemiBold-bold.fntdata"/><Relationship Id="rId53" Type="http://schemas.openxmlformats.org/officeDocument/2006/relationships/font" Target="fonts/OpenSansSemiBold-regular.fntdata"/><Relationship Id="rId52" Type="http://schemas.openxmlformats.org/officeDocument/2006/relationships/font" Target="fonts/SourceSansProSemiBold-boldItalic.fntdata"/><Relationship Id="rId11" Type="http://schemas.openxmlformats.org/officeDocument/2006/relationships/slide" Target="slides/slide6.xml"/><Relationship Id="rId55" Type="http://schemas.openxmlformats.org/officeDocument/2006/relationships/font" Target="fonts/OpenSansSemiBold-italic.fntdata"/><Relationship Id="rId10" Type="http://schemas.openxmlformats.org/officeDocument/2006/relationships/slide" Target="slides/slide5.xml"/><Relationship Id="rId54" Type="http://schemas.openxmlformats.org/officeDocument/2006/relationships/font" Target="fonts/OpenSansSemiBold-bold.fntdata"/><Relationship Id="rId13" Type="http://schemas.openxmlformats.org/officeDocument/2006/relationships/slide" Target="slides/slide8.xml"/><Relationship Id="rId57" Type="http://schemas.openxmlformats.org/officeDocument/2006/relationships/font" Target="fonts/OpenSansExtraBold-bold.fntdata"/><Relationship Id="rId12" Type="http://schemas.openxmlformats.org/officeDocument/2006/relationships/slide" Target="slides/slide7.xml"/><Relationship Id="rId56" Type="http://schemas.openxmlformats.org/officeDocument/2006/relationships/font" Target="fonts/OpenSansSemiBold-boldItalic.fntdata"/><Relationship Id="rId15" Type="http://schemas.openxmlformats.org/officeDocument/2006/relationships/slide" Target="slides/slide10.xml"/><Relationship Id="rId59" Type="http://schemas.openxmlformats.org/officeDocument/2006/relationships/font" Target="fonts/SourceSansPro-regular.fntdata"/><Relationship Id="rId14" Type="http://schemas.openxmlformats.org/officeDocument/2006/relationships/slide" Target="slides/slide9.xml"/><Relationship Id="rId58" Type="http://schemas.openxmlformats.org/officeDocument/2006/relationships/font" Target="fonts/OpenSansExtraBold-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nounproject.com/chiachicchi91/"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nounproject.com/chiachicchi91/"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nounproject.com/chiachicchi91/"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nounproject.com/chiachicchi91/"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nounproject.com/wanny4/"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nounproject.com/uniconlabs/"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nounproject.com/crumenko/"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nounproject.com/chiachicchi91/"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5195/palrap.2013.3" TargetMode="External"/><Relationship Id="rId3" Type="http://schemas.openxmlformats.org/officeDocument/2006/relationships/hyperlink" Target="https://doi.org/10.1016/j.acalib.2020.102129" TargetMode="External"/><Relationship Id="rId4" Type="http://schemas.openxmlformats.org/officeDocument/2006/relationships/hyperlink" Target="https://files.eric.ed.gov/fulltext/EJ1103401.pd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nounproject.com/chiachicchi91/"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nounproject.com/icon/graduation-library-3686255/"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nounproject.com/massupakw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solidFill>
                  <a:schemeClr val="dk1"/>
                </a:solidFill>
              </a:rPr>
              <a:t>Hello and thank you for viewing our presentation on “Transforming Academic Library Orientation in Times of Change”</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This session addresses how librarians at the Weinberg Memorial Library, motivated by the challenges of the COVID-19 pandemic, reimagined and revitalized its orientation activity for incoming first-year students by utilizing a new platform. We will outline the positive changes made in collaboration with multiple departments on campus to transform and ultimately improve the Heritage Hunt program over time. You will learn about steps taken to reduce the program’s impact on staff through automation and will discuss adaptations to the orientation program to expand the experience to other student and University communities year-round with minimal impact on library staff. You will also discover tools and strategies for creating similar orientation sessions at their institutions, including platform testing and modification, marketing of the program, and improving assessment, including analysis of feedback from student participation.</a:t>
            </a:r>
            <a:endParaRPr>
              <a:solidFill>
                <a:schemeClr val="dk1"/>
              </a:solidFill>
            </a:endParaRPr>
          </a:p>
          <a:p>
            <a:pPr indent="0" lvl="0" marL="0" rtl="0" algn="l">
              <a:spcBef>
                <a:spcPts val="1200"/>
              </a:spcBef>
              <a:spcAft>
                <a:spcPts val="0"/>
              </a:spcAft>
              <a:buNone/>
            </a:pPr>
            <a:r>
              <a:t/>
            </a:r>
            <a:endParaRPr/>
          </a:p>
          <a:p>
            <a:pPr indent="0" lvl="0" marL="0" rtl="0" algn="l">
              <a:spcBef>
                <a:spcPts val="0"/>
              </a:spcBef>
              <a:spcAft>
                <a:spcPts val="0"/>
              </a:spcAft>
              <a:buNone/>
            </a:pPr>
            <a:r>
              <a:rPr lang="en"/>
              <a:t>Image credit: </a:t>
            </a:r>
            <a:r>
              <a:rPr lang="en"/>
              <a:t>Compass Rose </a:t>
            </a:r>
            <a:r>
              <a:rPr lang="en">
                <a:solidFill>
                  <a:srgbClr val="141824"/>
                </a:solidFill>
                <a:highlight>
                  <a:srgbClr val="FFFFFF"/>
                </a:highlight>
              </a:rPr>
              <a:t># 506622</a:t>
            </a:r>
            <a:r>
              <a:rPr lang="en"/>
              <a:t> created by </a:t>
            </a:r>
            <a:r>
              <a:rPr lang="en" u="sng">
                <a:solidFill>
                  <a:schemeClr val="hlink"/>
                </a:solidFill>
                <a:hlinkClick r:id="rId2"/>
              </a:rPr>
              <a:t>chiara ardenghi</a:t>
            </a:r>
            <a:r>
              <a:rPr lang="en"/>
              <a:t> from the noun project</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3bdea0228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3bdea0228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Clr>
                <a:schemeClr val="dk1"/>
              </a:buClr>
              <a:buSzPts val="1100"/>
              <a:buFont typeface="Arial"/>
              <a:buNone/>
            </a:pPr>
            <a:r>
              <a:rPr lang="en">
                <a:solidFill>
                  <a:schemeClr val="dk1"/>
                </a:solidFill>
              </a:rPr>
              <a:t>Even with the unexpected roadblocks and need for future adjustments, George Aulisio, the first coordinator of the Heritage Hunt and current Dean of the Library, noted that “the librarians who taught Heritage Hunt sections unanimously agreed that the overall program was successful and a welcome alternative to the classic format of teaching Freshman Seminars throughout the semester” (2013).</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Image credit: Compass Rose </a:t>
            </a:r>
            <a:r>
              <a:rPr lang="en">
                <a:solidFill>
                  <a:srgbClr val="141824"/>
                </a:solidFill>
                <a:highlight>
                  <a:schemeClr val="lt1"/>
                </a:highlight>
              </a:rPr>
              <a:t># 506622</a:t>
            </a:r>
            <a:r>
              <a:rPr lang="en">
                <a:solidFill>
                  <a:schemeClr val="dk1"/>
                </a:solidFill>
              </a:rPr>
              <a:t> created by </a:t>
            </a:r>
            <a:r>
              <a:rPr lang="en" u="sng">
                <a:solidFill>
                  <a:schemeClr val="hlink"/>
                </a:solidFill>
                <a:hlinkClick r:id="rId2"/>
              </a:rPr>
              <a:t>chiara ardenghi</a:t>
            </a:r>
            <a:r>
              <a:rPr lang="en">
                <a:solidFill>
                  <a:schemeClr val="dk1"/>
                </a:solidFill>
              </a:rPr>
              <a:t> from the noun project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3b59f3ff8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3b59f3ff8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solidFill>
                  <a:schemeClr val="dk1"/>
                </a:solidFill>
              </a:rPr>
              <a:t>Later versions of the Hunt addressed some issues we had noticed by returning to the idea of QR codes, which were used in various ways since 2014 to guide students to their next question. In fact, the library reversed a previous decision to not purchase technology and purchased iPads to lend out to students, and they were used by each group to complete the hunt, beginning in 2014. In some cases students had to locate their group's QR code in a particular location and scan it to retrieve their next clue. In others, they were given the code by a staff member after completing a task. </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We added a printing component to reduce the frequency of "how do I print?" questions asked of library faculty and staff at the beginning of the school year. And we developed multiple versions of some questions to make it difficult for groups to "cheat" and steal the answers from other groups.</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This basic format, with improvements made each year, continued through 2019. We retained the instructional session at the beginning of the period, the QR codes for guiding the groups through the routes, and the online registration system that was incrementally improved over the years.</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rPr lang="en" sz="1200">
                <a:solidFill>
                  <a:schemeClr val="dk1"/>
                </a:solidFill>
                <a:latin typeface="Calibri"/>
                <a:ea typeface="Calibri"/>
                <a:cs typeface="Calibri"/>
                <a:sym typeface="Calibri"/>
              </a:rPr>
              <a:t>Image Credit: Process improvement # 4427243 created by Eko Purnomo for the noun project</a:t>
            </a:r>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3acf943e39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3acf943e39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solidFill>
                  <a:schemeClr val="dk1"/>
                </a:solidFill>
              </a:rPr>
              <a:t>Collaboration between the library and our campus IT department has been a key part of the Heritage Hunt since it began in 2012. As mentioned, the IT department created a registration form for the first Heritage Hunt and made it available on our website. The first Heritage Hunt even had a web form for collecting responses to the questions on the Hunt, although this concept was later dropped to allow for more flexibility in answering questions.</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Over the years, developers in the IT department have worked back and forth with library staff and faculty to refine and further automate the registration process, most recently configuring the system so that students could modify their own signup time instead of needing to call and have a librarian make the change for them. This removed a large burden from library faculty. The newest iteration of the registration system is also tied to our University-wide single sign on system and requires two-factor authentication, for greater security. The IT department has diligently worked to properly implement our suggested improvements, while offering access to the application on a development server so we can test it before any changes go live.</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Our own library Systems department has also been an important partner in the success of the Heritage Hunt. Systems staff prepare the iPads for student use during the Heritage Hunt, making sure that the QR code reader app is installed and functioning, ensuring that the iPads connect seamlessly to the proper network, and setting up a secure system for charging the devices between sessions. In earlier iterations of the Heritage Hunt, Systems staff created web pages in our University CMS to display clues. And Systems staff are always available on-site to help with any problems that arise during the sessions.</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Image credit: Screen shot of Heritage Hunt registration form</a:t>
            </a:r>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3acf943e39_1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3acf943e39_1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solidFill>
                  <a:schemeClr val="dk1"/>
                </a:solidFill>
              </a:rPr>
              <a:t>With the expansion of the orientation into the library itself, it has grown to be an event that involves staff and faculty on all levels and so we need to be very collaborative. Meetings are often held leading up to the Hunt in the summer to get input and feedback from the staff and faculty most directly involved- those at the service points involved in various tasks, library systems, and those who would teach the session introduction- and we frequently communicate throughout the week of the hunt to check in with departments. This has allowed for various adaptations to be made, especially if certain tasks for the hunt are causing pressure points within departments. </a:t>
            </a:r>
            <a:endParaRPr strike="sngStrike">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The Hunt is currently overseen by a small committee with volunteers from various departments. This group works with Library administration to offer the hunt each year, calls the meetings for those involved, and recommends changes to the administration and the faculty and staff of the library based on new technologies, the campus environment, and student, staff, and faculty feedback.</a:t>
            </a:r>
            <a:endParaRPr>
              <a:solidFill>
                <a:schemeClr val="dk1"/>
              </a:solidFill>
            </a:endParaRPr>
          </a:p>
          <a:p>
            <a:pPr indent="0" lvl="0" marL="0" rtl="0" algn="l">
              <a:spcBef>
                <a:spcPts val="1200"/>
              </a:spcBef>
              <a:spcAft>
                <a:spcPts val="0"/>
              </a:spcAft>
              <a:buClr>
                <a:schemeClr val="dk1"/>
              </a:buClr>
              <a:buSzPts val="1100"/>
              <a:buFont typeface="Arial"/>
              <a:buNone/>
            </a:pPr>
            <a:r>
              <a:rPr lang="en">
                <a:solidFill>
                  <a:schemeClr val="dk1"/>
                </a:solidFill>
              </a:rPr>
              <a:t>Image credit: Compass Rose </a:t>
            </a:r>
            <a:r>
              <a:rPr lang="en">
                <a:solidFill>
                  <a:srgbClr val="141824"/>
                </a:solidFill>
                <a:highlight>
                  <a:schemeClr val="lt1"/>
                </a:highlight>
              </a:rPr>
              <a:t># 506622</a:t>
            </a:r>
            <a:r>
              <a:rPr lang="en">
                <a:solidFill>
                  <a:schemeClr val="dk1"/>
                </a:solidFill>
              </a:rPr>
              <a:t> created by </a:t>
            </a:r>
            <a:r>
              <a:rPr lang="en" u="sng">
                <a:solidFill>
                  <a:schemeClr val="hlink"/>
                </a:solidFill>
                <a:hlinkClick r:id="rId2"/>
              </a:rPr>
              <a:t>chiara ardenghi</a:t>
            </a:r>
            <a:r>
              <a:rPr lang="en">
                <a:solidFill>
                  <a:schemeClr val="dk1"/>
                </a:solidFill>
              </a:rPr>
              <a:t> from the noun project</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3acf943e39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3acf943e39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solidFill>
                  <a:schemeClr val="dk1"/>
                </a:solidFill>
              </a:rPr>
              <a:t>So what does the Heritage Hunt look like? We typically schedule 40-45 sessions, depending on the size of the incoming class. Each session runs about 50 minutes, with the sessions starting on the hour. Each session allows 24 students to register, but we can override that if students ask to attend with their friends/roommates (which often happens). As Jen mentioned, we break students into 6 groups but sometimes have less depending on the number of registrants. We only run the hunt the first week of classes, so we schedule Monday through Friday. Most sessions are held during the day when we’re most robustly staffed, but we do schedule evening sessions to accommodate students who may have busy course schedules during the day. For example, in 2019 the Hunt ran from 10 am until 5 pm, with evening sessions at 7 and 8 pm. There would typically be 8-9 sessions a day, so staffing would prove difficult even in the best of times. On Fridays sessions end early due to conflicting scheduled campus events.</a:t>
            </a:r>
            <a:endParaRPr>
              <a:solidFill>
                <a:schemeClr val="dk1"/>
              </a:solidFill>
            </a:endParaRPr>
          </a:p>
          <a:p>
            <a:pPr indent="0" lvl="0" marL="0" rtl="0" algn="l">
              <a:spcBef>
                <a:spcPts val="1200"/>
              </a:spcBef>
              <a:spcAft>
                <a:spcPts val="0"/>
              </a:spcAft>
              <a:buClr>
                <a:schemeClr val="dk1"/>
              </a:buClr>
              <a:buSzPts val="1100"/>
              <a:buFont typeface="Arial"/>
              <a:buNone/>
            </a:pPr>
            <a:r>
              <a:rPr lang="en">
                <a:solidFill>
                  <a:schemeClr val="dk1"/>
                </a:solidFill>
              </a:rPr>
              <a:t>Image credit: Compass Rose </a:t>
            </a:r>
            <a:r>
              <a:rPr lang="en">
                <a:solidFill>
                  <a:srgbClr val="141824"/>
                </a:solidFill>
                <a:highlight>
                  <a:schemeClr val="lt1"/>
                </a:highlight>
              </a:rPr>
              <a:t># 506622</a:t>
            </a:r>
            <a:r>
              <a:rPr lang="en">
                <a:solidFill>
                  <a:schemeClr val="dk1"/>
                </a:solidFill>
              </a:rPr>
              <a:t> created by </a:t>
            </a:r>
            <a:r>
              <a:rPr lang="en" u="sng">
                <a:solidFill>
                  <a:schemeClr val="hlink"/>
                </a:solidFill>
                <a:hlinkClick r:id="rId2"/>
              </a:rPr>
              <a:t>chiara ardenghi</a:t>
            </a:r>
            <a:r>
              <a:rPr lang="en">
                <a:solidFill>
                  <a:schemeClr val="dk1"/>
                </a:solidFill>
              </a:rPr>
              <a:t> from the noun project</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3c9e038fb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3c9e038fb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solidFill>
                  <a:schemeClr val="dk1"/>
                </a:solidFill>
              </a:rPr>
              <a:t>As Jen previously discussed, up until 2019 we had different randomized routes for each group of students to complete and students would start in a room with an instructor to take attendance, provide some general knowledge about the library and call numbers, and give them basic directions to scan the QR codes for their assigned group with a library ipad to bring up their task. Each task would end with telling them how to get the next QR code. Students would write down answers to the various questions throughout on a provided worksheet.</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For example, for the 2019 Heritage Hunt route A would start the students off in the Reilly Learning Commons on the first floor of the library, where they would identify three pieces of technology or locations, like the audio recording room, reservable group study rooms, and 3D printing. </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They would then go to the third floor to the Media Department, where they would ask the staff for a DVD to watch in the viewing room which gave an overview of the library. </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The Media staff would give them the next code that instructs them to do a search in the catalog on the ipad to look up a book and go upstairs to the 5th floor to take a picture of that book. They then go to the first floor of the library to show this book picture to the circulation staff member, </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who would give them the next code directing them to go to the second floor of the library, where they would watch a video on how to print and </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practice on the computer by locating a PDF to download in one of the library’s databases</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The next clue would take them to the Research Services desk on the same floor, where they would hear from a librarian about the various ways to get research support and the librarian would give them the next clue. </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Finally, they would go back to the first floor to visit the library’s cafe and learn more about sustainability. They finally would return to the room where they started on the third floor.</a:t>
            </a:r>
            <a:endParaRPr>
              <a:solidFill>
                <a:schemeClr val="dk1"/>
              </a:solidFill>
            </a:endParaRPr>
          </a:p>
          <a:p>
            <a:pPr indent="0" lvl="0" marL="0" rtl="0" algn="l">
              <a:spcBef>
                <a:spcPts val="120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3a4e732e2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3a4e732e2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200000"/>
              </a:lnSpc>
              <a:spcBef>
                <a:spcPts val="0"/>
              </a:spcBef>
              <a:spcAft>
                <a:spcPts val="0"/>
              </a:spcAft>
              <a:buClr>
                <a:schemeClr val="dk1"/>
              </a:buClr>
              <a:buSzPts val="1100"/>
              <a:buFont typeface="Arial"/>
              <a:buNone/>
            </a:pPr>
            <a:r>
              <a:rPr lang="en">
                <a:solidFill>
                  <a:schemeClr val="dk1"/>
                </a:solidFill>
              </a:rPr>
              <a:t>So in the hunt as I described, at least four library faculty or staff members are needed for each session. We would need the faculty librarian or MLIS holding staff member to start off the hunt. Three of the tasks I described involved stopping at the service desks to complete a task and get the next code. This means the hunt requires that someone be available at the service point at all times during the 50 minutes the session was running since groups would move through the hunt at different paces and could show up at any time. Some of the required tasks were quick and could be handled by student workers if needed, but the students don’t always work the first week of classes since they are still coming back to campus and figuring out their course schedules. </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So with COVID-19 beginning in March 2020 and the complications that came with it, the committee and library had to work together to adapt orientation options for students in light of our new circumstances.</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3acf943e39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3acf943e39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solidFill>
                  <a:schemeClr val="dk1"/>
                </a:solidFill>
              </a:rPr>
              <a:t>In Spring 2020, the University moved online. Students went home for spring break and did not return for the rest of the semester for in-person instruction or services. The Library was staffed minimally in person to reduce chances of transmission- work from home was instituted and in-person services and tasks were performed with staggered shifts. While there was initial optimism that we would be able to return to campus in Fall of 2020, this ultimately did not happen and the University remained primarily remote for the next year. Some classes were offered in person, but they were restricted to a limited number of students per class to accommodate social distancing and masks were required. </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 With these restrictions, limitations, and the general burnout and emotional toll that came with COVID-19, it simply wasn’t feasible to offer the Heritage Hunt in 2020. To introduce students to library services, a group of librarians participated in an online student orientation exhibit hall in summer 2020 and 2021, hosting a breakout room for students and their families to chat and ask questions.</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In 2020, a description of the library and an introduction video were added to an online orientation course module that was shared with the incoming students. Student government shared that students were feeling overwhelmed and recommended an email with details about the library and social media postings would be appropriate for an orientation replacement. The orientation video and description of library services was sent out via a listserv to the incoming students as well as posted to the library’s blog and social media channels.</a:t>
            </a:r>
            <a:endParaRPr>
              <a:solidFill>
                <a:schemeClr val="dk1"/>
              </a:solidFill>
            </a:endParaRPr>
          </a:p>
          <a:p>
            <a:pPr indent="0" lvl="0" marL="0" rtl="0" algn="l">
              <a:spcBef>
                <a:spcPts val="1200"/>
              </a:spcBef>
              <a:spcAft>
                <a:spcPts val="0"/>
              </a:spcAft>
              <a:buNone/>
            </a:pPr>
            <a:r>
              <a:rPr lang="en"/>
              <a:t>Image: Heritage Hunt Logo behind a red box with a slash through it indicating no access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3a4e732e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3a4e732e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solidFill>
                  <a:schemeClr val="dk1"/>
                </a:solidFill>
              </a:rPr>
              <a:t>With the availability of COVID-19 vaccines, things were much more optimistic for Fall 2021. The University announced its intention to move back to primarily being in person, and so Marleen, Jen and I started planning to offer the Heritage Hunt once again. We did want to make some updates, as we still were not even close to being completely back to normal. While in-person classroom instruction returned, masks were still required. There also was a vaccine mandate in place, with exceptions for medical and religious reasons. This allowed for students to gather together, but we still wanted to be cautious and not unnecessarily expose staff and students to each other for long periods of time (and avoid a super spreader event). COVID-19 also brought in a new touchless printing system, which students would be using for the first time in Fall 2021.</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Adding to this, we also had many staff and faculty positions frozen, particularly at certain service desks, which meant we would be harder pressed to provide some of the in-person aspects of the hunt since they were highly interactive.</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3acf943e39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3acf943e39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solidFill>
                  <a:schemeClr val="dk1"/>
                </a:solidFill>
              </a:rPr>
              <a:t>One of the other big goals we made for 2021 was to reduce the amount of in-person contact during the Hunt. This was a trade off, as we wanted students to get to know the staff but also wanted to be mindful of people’s comfort levels and we were severely understaffed, particularly in Media Services. </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First we decided to shorten the time spent in the classroom at the beginning of the Hunt. We wanted to embed some of that content in the tasks themselves as the students moved throughout the library. We still had a library faculty or staff member take attendance and introduce the hunt for some in-person interaction.</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We also replaced the talk given by librarians at the Research Services desk with a poster listing all the ways to get help. Students had to locate the poster at the Research Services Desk, read it over, and identify how to contact a librarian 24/7. The poster is on the right side of the slide, and features QR codes they can scan to identify their library liaison and open up a chat box for the 24/7 service. If a librarian was at the desk, they could direct students to the poster and talk about it in more detail. This poster covers the same content that was in the 2-4 minute scripted speech, but it relieved the need for the librarian to be stationed at the desk, especially since this is a busy time when students often need printing support.</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The need to speak to a circulation staff member was also replaced with content included in the Hunt, since they are often similarly pressed to assist students and may not be able to be at the desk at all times. Instead of having students retrieve a physical DVD from the Media department, they could watch the video introduction to the library embedded within the Hunt on the device they were using to complete the hunt. This was especially useful since there was not consistent staffing in media in the evenings.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3acf943e3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3acf943e3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solidFill>
                  <a:schemeClr val="dk1"/>
                </a:solidFill>
              </a:rPr>
              <a:t>Now for a little about who we are</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Hi my name is Kelly Banyas and I am the former Research &amp; Instruction Librarian for Student Success at The University of Scranton Weinberg Memorial Library and the current Research &amp; Instruction Librarian for Social Sciences at Washington College. </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My name is Marleen Cloutier and I am the Cataloging and Metadata Librarian in the Technical Services department of the Weinberg Memorial Library at The University of Scranton.</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My name is Jennifer Galas and I am a Systems Specialist and Web Developer in the Library Systems and Digital Services departments of the Weinberg Memorial Library at The University of Scranton. </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We are members of the 2021 Heritage Hunt committee responsible for reimagining and organizing The Heritage Hunt, Weinberg Memorial Library’s orientation activity for incoming first-year students.</a:t>
            </a:r>
            <a:endParaRPr>
              <a:solidFill>
                <a:schemeClr val="dk1"/>
              </a:solidFill>
            </a:endParaRPr>
          </a:p>
          <a:p>
            <a:pPr indent="0" lvl="0" marL="0" rtl="0" algn="l">
              <a:spcBef>
                <a:spcPts val="1200"/>
              </a:spcBef>
              <a:spcAft>
                <a:spcPts val="0"/>
              </a:spcAft>
              <a:buClr>
                <a:schemeClr val="dk1"/>
              </a:buClr>
              <a:buSzPts val="1100"/>
              <a:buFont typeface="Arial"/>
              <a:buNone/>
            </a:pPr>
            <a:r>
              <a:rPr lang="en"/>
              <a:t>Image caption: Images of Kelly Banyas, Marleen Cloutier &amp; Jennifer Galas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369c77fd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369c77fd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solidFill>
                  <a:schemeClr val="dk1"/>
                </a:solidFill>
              </a:rPr>
              <a:t>This led to a new set of routes for students to follow, which were also streamlined so they followed each other more sequentially than before. Previously the students had purposely been spread out more to alleviate pressure points on staffed points and discourage cheating. We wanted to avoid students having to crowd into elevators and stairwells so we made the routes more orderly than previously. Due to the renovation of the computer lab on the second floor, many of our activities had to take place on the first floor, so we grouped them together so students could do them sequentially. We also changed it so the questions were the same for each group so they could be replicated across the platform.</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 So for example, in route A students still visited the Reilly Learning Commons on the first floor to learn about the technologies and spaces, </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but then stayed there using the computer lab to learn how to print, do catalog searches, and learn about the circulation desk and library databases. </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They then went to the Pro Deo Room, also on the first floor, to learn about sustainability and watch the video with an overview of the library on their device. </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They then went to the second floor to find the need help poster and see the research services desk. </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They next went to Media Services on the third floor to look at a display of available movies to rent and learn more about the department. </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Finally, the students went to the Heritage Room on the fifth floor to learn about the study spaces offered by the library, as well as the archives and special collections exhibits. They then return to the room on the third floor to check in with the session’s host and gather their things.</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Overall these changes kept in all the previous content of the hunt, but would also make the Hunt a little shorter, which would reduce the amount of contact time the students had with each other. We were glad the students would have time to interact with each other, but also wanted to be as safe as possible.</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Finally, one other major change we made was to eliminate the need to reuse communal devices. Previously students borrowed library ipads to scan the QR codes and get their clues, while another team member would use a pen and paper to write down their answers. Since we would want to sanitize the ipads between use, we wanted to encourage the students to use their own technology if they could. One thing that really took off with the pandemic was the use of QR codes, particularly at restaurants. Many phones no longer require a QR code reading app, too, and so students could just use their camera to scan. We did keep the ipads as backup in case at least one of the students in the group didn’t have a device that could scan the code or if they preferred to use our equipment. To eliminate the need for also writing down answers, which are hard to assess when each group turns in one, we decided to look for a platform that would allow the students to view the codes and answer the questions all in one place, which Jen will now discuss.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3c0729184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3c0729184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solidFill>
                  <a:schemeClr val="dk1"/>
                </a:solidFill>
              </a:rPr>
              <a:t>When looking into platforms for automating a program like the Heritage Hunt, these are some factors to consider. </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Flexibility: will the platform allow the types of content, questions, and tasks you want to use? </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Security may be important, particularly if you will be gathering any type of personally identifiable information from the students. </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Depending on your budget, the cost of the solutions you're researching will probably also be a factor. We found that platforms range from completely free to use, like Google Forms, to some rather expensive purpose-built options. Many platforms also offer price tiers, and you may be able to use one of the less expensive ones. Also, consider that your institution may already subscribe to some services that may work for you, like Microsoft Forms, Jotform, or SurveyMonkey.</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 Finally, consider what types of statistics you would like the platform to gather (for example: completion rates, time to complete, and number of questions skipped). It's likely that pretty much any platform you like using and have access to can be made to work in some way.</a:t>
            </a:r>
            <a:endParaRPr>
              <a:solidFill>
                <a:schemeClr val="dk1"/>
              </a:solidFill>
            </a:endParaRPr>
          </a:p>
          <a:p>
            <a:pPr indent="0" lvl="0" marL="0" rtl="0" algn="l">
              <a:spcBef>
                <a:spcPts val="1200"/>
              </a:spcBef>
              <a:spcAft>
                <a:spcPts val="0"/>
              </a:spcAft>
              <a:buNone/>
            </a:pPr>
            <a:r>
              <a:rPr lang="en"/>
              <a:t>Image credits: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Flexibility 4463887</a:t>
            </a:r>
            <a:r>
              <a:rPr lang="en" sz="900">
                <a:solidFill>
                  <a:srgbClr val="141824"/>
                </a:solidFill>
                <a:highlight>
                  <a:srgbClr val="FFFFFF"/>
                </a:highlight>
              </a:rPr>
              <a:t> </a:t>
            </a:r>
            <a:r>
              <a:rPr lang="en"/>
              <a:t>created by </a:t>
            </a:r>
            <a:r>
              <a:rPr lang="en" u="sng">
                <a:solidFill>
                  <a:schemeClr val="hlink"/>
                </a:solidFill>
                <a:hlinkClick r:id="rId2"/>
              </a:rPr>
              <a:t>Tippawan Sookruay</a:t>
            </a:r>
            <a:r>
              <a:rPr lang="en"/>
              <a:t> for the noun project</a:t>
            </a:r>
            <a:endParaRPr/>
          </a:p>
          <a:p>
            <a:pPr indent="0" lvl="0" marL="0" rtl="0" algn="l">
              <a:spcBef>
                <a:spcPts val="0"/>
              </a:spcBef>
              <a:spcAft>
                <a:spcPts val="0"/>
              </a:spcAft>
              <a:buNone/>
            </a:pPr>
            <a:r>
              <a:rPr lang="en"/>
              <a:t>Security 1331552 created by DinosoftLab for the noun project</a:t>
            </a:r>
            <a:endParaRPr/>
          </a:p>
          <a:p>
            <a:pPr indent="0" lvl="0" marL="0" rtl="0" algn="l">
              <a:spcBef>
                <a:spcPts val="0"/>
              </a:spcBef>
              <a:spcAft>
                <a:spcPts val="0"/>
              </a:spcAft>
              <a:buNone/>
            </a:pPr>
            <a:r>
              <a:rPr lang="en"/>
              <a:t>Budget 1856055 created by Vectors Market for the noun project</a:t>
            </a:r>
            <a:endParaRPr/>
          </a:p>
          <a:p>
            <a:pPr indent="0" lvl="0" marL="0" rtl="0" algn="l">
              <a:spcBef>
                <a:spcPts val="0"/>
              </a:spcBef>
              <a:spcAft>
                <a:spcPts val="0"/>
              </a:spcAft>
              <a:buNone/>
            </a:pPr>
            <a:r>
              <a:rPr lang="en"/>
              <a:t>Statistics created by for the noun project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3acf943e39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3acf943e39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We briefly considered looking into a few platforms designed specifically for scavenger hunts, like GooseChase, but ultimately decided that we would prefer to keep things simple for everyone involved, and also try to reduce our costs as much as possible. This meant that the best platform would likely be a simple form creation system, preferably one that is free or that the library or university already pays for, for other purposes.</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We identified four options: Google Forms, SurveyMonkey, Jotform, and Microsoft Forms. We also developed a list of what we would want the platform to allow us to do. For example, we needed to be able to embed videos and images as well as use HTML or rich text formatting, to use a "card" format that would make the students step through the questions one at a time, to give feedback to students about their answers, and to collect some basic statistics.</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Each member of the Heritage Hunt committee evaluated one of the options by trying to mock up the questions we'd use in the Hunt, and it soon became clear that SurveyMonkey was the only platform that would fulfill all of our requirements. Although it is not a free platform like some of the others, the library already pays for a SurveyMonkey account that we would be able to use. Most of us were already familiar with how to use the platform and the data it collects, so that was another advantage. We decided to go ahead and build the 2021 Hunt in SurveyMonkey.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3acf943e39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3acf943e39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solidFill>
                  <a:schemeClr val="dk1"/>
                </a:solidFill>
              </a:rPr>
              <a:t>This sample question on the SurveyMonkey platform includes an embedded video. We developed several different types of questions ranging from multiple choice to short answer, and involving tasks from printing to searching the catalog to exploring the building to find the locations where different services are offered.</a:t>
            </a:r>
            <a:endParaRPr>
              <a:solidFill>
                <a:schemeClr val="dk1"/>
              </a:solidFill>
            </a:endParaRPr>
          </a:p>
          <a:p>
            <a:pPr indent="0" lvl="0" marL="0" rtl="0" algn="l">
              <a:spcBef>
                <a:spcPts val="1200"/>
              </a:spcBef>
              <a:spcAft>
                <a:spcPts val="0"/>
              </a:spcAft>
              <a:buNone/>
            </a:pPr>
            <a:r>
              <a:rPr lang="en"/>
              <a:t>Image: Screenshot of sample question with embedded video on the SurveyMonkey platform</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3acf943e39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3acf943e39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solidFill>
                  <a:schemeClr val="dk1"/>
                </a:solidFill>
              </a:rPr>
              <a:t>Once the Heritage Hunt was created we needed to market the sessions. Throughout the history of the Hunt, we’ve employed various strategies to reach out to the students and get them to register. The one consistent marketing strategy that has worked really well is working with the Dean of Students to use a listserv for incoming students. -each summer we check dates with her in order to send out the registration emails to see if there are any conflicts with other emails going out since we don’t want to overwhelm them. We send the emails from our </a:t>
            </a:r>
            <a:r>
              <a:rPr lang="en">
                <a:solidFill>
                  <a:srgbClr val="2200CC"/>
                </a:solidFill>
              </a:rPr>
              <a:t>askalibrarian@scranton.edu</a:t>
            </a:r>
            <a:r>
              <a:rPr lang="en">
                <a:solidFill>
                  <a:schemeClr val="dk1"/>
                </a:solidFill>
              </a:rPr>
              <a:t> email account, so if they have any questions they can get in touch with the department and not just one person- this also hopefully encourages them to add us to their contacts or at least lets them know we have an email address they can always reach out to.</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We also created a landing page for the Heritage Hunt on our website that could easily be shared with faculty who are willing to help us advertise the event. As the Research &amp; Instruction Librarian for Student Success, I presented to the faculty teaching first-year seminars during their spring workshop event in 2019. This was to introduce or remind the faculty as to the library’s services, particularly for incoming students, and let them know about the Heritage Hunt, since we weren’t really sure just how aware faculty were of the event. Faculty responded positively to this information, and I also sent a follow up reminder email with the registration link. Through a survey to the faculty and informal comments from the students, we know that many faculty advertised the event to their students and even offered extra credit for attending. Due to the pandemic and subsequent transitions in coordinator responsibilities, this hasn’t been repeated yet but will be investigated for the future. I also utilized other opportunities where I was involved in faculty meetings, such as an annual workshop with the First-Year writing program instructors to advertise the Hunt in Fall 2021.</a:t>
            </a:r>
            <a:endParaRPr>
              <a:solidFill>
                <a:schemeClr val="dk1"/>
              </a:solidFill>
            </a:endParaRPr>
          </a:p>
          <a:p>
            <a:pPr indent="0" lvl="0" marL="0" rtl="0" algn="l">
              <a:spcBef>
                <a:spcPts val="1200"/>
              </a:spcBef>
              <a:spcAft>
                <a:spcPts val="0"/>
              </a:spcAft>
              <a:buNone/>
            </a:pPr>
            <a:r>
              <a:rPr lang="en"/>
              <a:t>Image: Screenshot of Heritage Hunt Website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3c9e038fb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3c9e038fb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solidFill>
                  <a:schemeClr val="dk1"/>
                </a:solidFill>
              </a:rPr>
              <a:t>In 2021, we had an additional marketing opportunity that had not been available before- The Center for Student Engagement held an in-person tabling event the first week of classes since they did not host an in-person exhibit hall during orientation. Due to our previous collaborations with the virtual exhibit hall in 2020 and 2021 for the online summer orientation, the library was invited to participate. The Digital Services Librarian and I staffed a table at the event, which featured a QR code that would send students directly to the Heritage Hunt registration page if they indicated they hadn’t registered or attended yet. We also handed out bookmarks adapted from the Need Help poster and pens. We also did a raffle for Starbucks giftcards, which proved very popular in drawing students to our table. These were leftover from another library event and so were of no extra cost for us.</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Finally, since registrations were a little down from previous years, we also used social media and the library’s blog to advertise the hunt. We had started the practice of doing welcome blog posts in Fall 2020 when we didn’t host the hunt, and we decided it would still be a good opportunity to engage the students and reach those who might not have seen or read our email. A snapshot of the first part of the blog post is on the slide, which has the video introduction to the library and the link to register. This blog also posts to our facebook and twitter pages- a separate instagram post was made.</a:t>
            </a:r>
            <a:endParaRPr>
              <a:solidFill>
                <a:schemeClr val="dk1"/>
              </a:solidFill>
            </a:endParaRPr>
          </a:p>
          <a:p>
            <a:pPr indent="0" lvl="0" marL="0" rtl="0" algn="l">
              <a:spcBef>
                <a:spcPts val="1200"/>
              </a:spcBef>
              <a:spcAft>
                <a:spcPts val="0"/>
              </a:spcAft>
              <a:buNone/>
            </a:pPr>
            <a:r>
              <a:rPr lang="en"/>
              <a:t>Image: Screenshot of Welcome Blog with link to Welcome Video</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3acf943e39_1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3acf943e39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solidFill>
                  <a:schemeClr val="dk1"/>
                </a:solidFill>
              </a:rPr>
              <a:t>Our registration was a little bit lower than previous years, but we still met the established goal of reaching over 70% of the incoming class. We had 640 registrations, 587 attendees (those marked present by the session hosts), which amounts to 71.24% of the incoming class of 824. In the three previous iterations of the hunt, 2017-2019, we were between 85-87%. Even though we did more marketing than ever, there were many factors that contributed to a smaller number of participants. These past few years have been very difficult, and students may be overwhelmed by communications and getting back to being in-person, and also might not be willing or comfortably able to attend in-person events. We were still very happy with our numbers and the engagement that we had with the students. </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Marleen will now talk about how we measure our success from the student perspective and how the adaptations we made have led to more ideas for reaching and welcoming students and others to our campus.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3acf943e39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3acf943e39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None/>
            </a:pPr>
            <a:r>
              <a:rPr lang="en">
                <a:solidFill>
                  <a:schemeClr val="dk1"/>
                </a:solidFill>
              </a:rPr>
              <a:t>At the end of the Heritage Hunt, students that participated receive a confirmation email that asks them to fill out an anonymous survey to help the Library internally assess and improve the program. This information is highly valued by the committee and seriously considered as we review the previous year and develop new ideas to improve the Heritage Hunt. We try to keep the survey short in the hopes of getting a good number of responses, currently we ask 5 questions. Something to keep in mind. You may want to apply for Institutional Review Board approval if you are looking to publish or share the data collected from your surveys externally. This is something the committee is pursuing now but had not done consistently in the past because we were only using our data collected internally. Check with your institution for how you can use the data and if you need IRB approval.</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Image credit: Evaluation #4965672 created by </a:t>
            </a:r>
            <a:r>
              <a:rPr lang="en" u="sng">
                <a:solidFill>
                  <a:schemeClr val="hlink"/>
                </a:solidFill>
                <a:hlinkClick r:id="rId2"/>
              </a:rPr>
              <a:t>Eko Purnomo</a:t>
            </a:r>
            <a:r>
              <a:rPr lang="en"/>
              <a:t>  from the noun project</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3bdea0228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13bdea0228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solidFill>
                  <a:schemeClr val="dk1"/>
                </a:solidFill>
              </a:rPr>
              <a:t>We ask five questions to the students. </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Questions number 1 &amp; 3 are yes/no questions with a not sure option. </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Question #1 asks the student if the activity is enjoyable. Where as question #3 indicates if students feel more comfortable using the library and asking for help after attending the Heritage Hunt. Question #3 quantifies one of the primary goals for the programming, which was to reduce library anxiety. </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Question #4 uses a likert scale identifying value. Most responses that have come back to us indicated that the program was either “very valuable” or “somewhat valuable”. </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Questions #2 and 5 are open-ended questions. It is interesting to see what students pick up on and actually care about. An open ended question like question #2 about Library services often varies wildly from year to year. Often new technologies added to the library are often mentioned here.</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We review responses to Question #5 before the next Hunt to incorporate any student ideas or changes that would improve the Heritage Hunt experience.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3acf943e39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3acf943e39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solidFill>
                  <a:schemeClr val="dk1"/>
                </a:solidFill>
              </a:rPr>
              <a:t>The committee analyzes student survey data internally each year to make improvements to the Heritage Hunt. We take our student feedback into account when planning for the next year. At the end of the sessions we gather the attendance data and survey results into a “wrap up” that we share internally and track year to year. </a:t>
            </a:r>
            <a:endParaRPr>
              <a:solidFill>
                <a:schemeClr val="dk1"/>
              </a:solidFill>
            </a:endParaRPr>
          </a:p>
          <a:p>
            <a:pPr indent="0" lvl="0" marL="0" rtl="0" algn="l">
              <a:spcBef>
                <a:spcPts val="1200"/>
              </a:spcBef>
              <a:spcAft>
                <a:spcPts val="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3acf943e39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3acf943e39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solidFill>
                  <a:schemeClr val="dk1"/>
                </a:solidFill>
              </a:rPr>
              <a:t>Weinberg Memorial Library is located in Scranton, Pennsylvania on the campus of The University of Scranton, a Catholic and Jesuit University. We enroll just under 5,000 students each fall, the majority being undergraduate students. We also have both on-campus and online graduate programs. There are currently 281 full-time faculty on campus, including 8 full-time faculty librarians. Our 80,000-square-foot facility includes five floors of accessible collections and study spaces.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Image Caption: Exterior view of the Weinberg Memorial Library at The University of Scranton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Image Copyright: University of Scranton </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3acf943e39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3acf943e39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solidFill>
                  <a:schemeClr val="dk1"/>
                </a:solidFill>
              </a:rPr>
              <a:t>We initially tracked student participation from the worksheets they handed in at the end of their session. Seeing responses helped guide us to make changes. One example is the evolution of a call number tutorial. One question required students to write down a call number of a book they located. What we discovered as we reviewed the worksheets was that Students were writing down ISBN and barcode numbers instead of call numbers. Realizing that more students are coming to college without ever experiencing finding a book in the library, the committee developed a call number tutorial in PowerPoint that the instructors would present to the students before they leave the room to head out on the Hunt. When we revised the Heritage Hunt in 2021 we combined the call number information into the actual question.</a:t>
            </a:r>
            <a:endParaRPr>
              <a:solidFill>
                <a:schemeClr val="dk1"/>
              </a:solidFill>
            </a:endParaRPr>
          </a:p>
          <a:p>
            <a:pPr indent="0" lvl="0" marL="0" rtl="0" algn="l">
              <a:lnSpc>
                <a:spcPct val="200000"/>
              </a:lnSpc>
              <a:spcBef>
                <a:spcPts val="1200"/>
              </a:spcBef>
              <a:spcAft>
                <a:spcPts val="1200"/>
              </a:spcAft>
              <a:buClr>
                <a:schemeClr val="dk1"/>
              </a:buClr>
              <a:buSzPts val="1100"/>
              <a:buFont typeface="Arial"/>
              <a:buNone/>
            </a:pPr>
            <a:r>
              <a:rPr lang="en">
                <a:solidFill>
                  <a:schemeClr val="dk1"/>
                </a:solidFill>
              </a:rPr>
              <a:t>Image: Screenshot of Call Number Tutorial</a:t>
            </a: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3acf943e39_1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3acf943e39_1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solidFill>
                  <a:schemeClr val="dk1"/>
                </a:solidFill>
              </a:rPr>
              <a:t>One of the benefits of moving to the Survey Monkey platform is that Survey Monkey tracks completion rates. This provides a quicker snapshot of the results without us needing to review or count worksheets making statistics collection less labor intensive.</a:t>
            </a:r>
            <a:endParaRPr b="1">
              <a:solidFill>
                <a:schemeClr val="dk1"/>
              </a:solidFill>
            </a:endParaRPr>
          </a:p>
          <a:p>
            <a:pPr indent="0" lvl="0" marL="0" rtl="0" algn="l">
              <a:lnSpc>
                <a:spcPct val="200000"/>
              </a:lnSpc>
              <a:spcBef>
                <a:spcPts val="1200"/>
              </a:spcBef>
              <a:spcAft>
                <a:spcPts val="0"/>
              </a:spcAft>
              <a:buNone/>
            </a:pPr>
            <a:r>
              <a:rPr lang="en">
                <a:solidFill>
                  <a:schemeClr val="dk1"/>
                </a:solidFill>
              </a:rPr>
              <a:t>SurveyMonkey provides a wide variety of statistics about each group's journey through the Heritage Hunt. At a glance, we are now able to view the number of responses for the Heritage Hunt in any given year, the completion rate, and the amount of time spent by students. These statistics help guide our decisions about modifying the program to improve it for the future.</a:t>
            </a:r>
            <a:endParaRPr>
              <a:solidFill>
                <a:schemeClr val="dk1"/>
              </a:solidFill>
            </a:endParaRPr>
          </a:p>
          <a:p>
            <a:pPr indent="0" lvl="0" marL="0" rtl="0" algn="l">
              <a:lnSpc>
                <a:spcPct val="200000"/>
              </a:lnSpc>
              <a:spcBef>
                <a:spcPts val="1200"/>
              </a:spcBef>
              <a:spcAft>
                <a:spcPts val="1200"/>
              </a:spcAft>
              <a:buClr>
                <a:schemeClr val="dk1"/>
              </a:buClr>
              <a:buSzPts val="1100"/>
              <a:buFont typeface="Arial"/>
              <a:buNone/>
            </a:pPr>
            <a:r>
              <a:rPr lang="en">
                <a:solidFill>
                  <a:schemeClr val="dk1"/>
                </a:solidFill>
              </a:rPr>
              <a:t>Images: Screenshots of SurveyMonkey Analytics</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3acf943e39_1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3acf943e39_1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solidFill>
                  <a:schemeClr val="dk1"/>
                </a:solidFill>
              </a:rPr>
              <a:t>A number of elements from the 2021 Heritage Hunt have been reused, with some evolving through further adaptation, or were expanded upon to be used in other Library marketing and programming efforts. As we mentioned earlier the videos created have been utilized broadly for orientation and are also included within our Libguides and shared via blog posts welcoming students to campus. </a:t>
            </a:r>
            <a:endParaRPr>
              <a:solidFill>
                <a:schemeClr val="dk1"/>
              </a:solidFill>
            </a:endParaRPr>
          </a:p>
          <a:p>
            <a:pPr indent="0" lvl="0" marL="0" rtl="0" algn="l">
              <a:lnSpc>
                <a:spcPct val="200000"/>
              </a:lnSpc>
              <a:spcBef>
                <a:spcPts val="1200"/>
              </a:spcBef>
              <a:spcAft>
                <a:spcPts val="0"/>
              </a:spcAft>
              <a:buNone/>
            </a:pPr>
            <a:r>
              <a:rPr lang="en">
                <a:solidFill>
                  <a:schemeClr val="dk1"/>
                </a:solidFill>
              </a:rPr>
              <a:t>We recorded the videos using Zoom and then added music post recording. We host the videos on our YouTube channel and provide a transcript and captioning for accessibility. Something to keep in mind, just like the tasks themselves, the videos will need to be updated over time as spaces and user needs change.</a:t>
            </a:r>
            <a:endParaRPr>
              <a:solidFill>
                <a:schemeClr val="dk1"/>
              </a:solidFill>
            </a:endParaRPr>
          </a:p>
          <a:p>
            <a:pPr indent="0" lvl="0" marL="0" rtl="0" algn="l">
              <a:lnSpc>
                <a:spcPct val="200000"/>
              </a:lnSpc>
              <a:spcBef>
                <a:spcPts val="1200"/>
              </a:spcBef>
              <a:spcAft>
                <a:spcPts val="1200"/>
              </a:spcAft>
              <a:buClr>
                <a:schemeClr val="dk1"/>
              </a:buClr>
              <a:buSzPts val="1100"/>
              <a:buFont typeface="Arial"/>
              <a:buNone/>
            </a:pPr>
            <a:r>
              <a:rPr lang="en">
                <a:solidFill>
                  <a:schemeClr val="dk1"/>
                </a:solidFill>
              </a:rPr>
              <a:t>Image: YouTube Logo</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3bdea02288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13bdea0228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solidFill>
                  <a:schemeClr val="dk1"/>
                </a:solidFill>
              </a:rPr>
              <a:t>The Need Help poster developed for the Heritage Hunt and created using Canva was a hit and became a marketing tool for the Library. Additional copies were printed and hung throughout the building and in other locations around campus. Bookmarks of the same content were developed and are offered as a take-away at Information Literacy Sessions and at Orientation tabling events. Just like the videos, graphics created for programming should be checked yearly to ensure the content is still correct and the QR Codes are going to the correct virtual destinations.</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Image: Photo of Need Help Bookmark</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3acf943e39_1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13acf943e39_1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solidFill>
                  <a:schemeClr val="dk1"/>
                </a:solidFill>
              </a:rPr>
              <a:t>One of the adaptations that came out of the Heritage Hunt revision included the development of a self-guided library tour. Again we utilized QR Code technology and the SurveyMonkey platform to provide visitors a way to tour the building and learn about library spaces and services. Placed on easels adjacent to the entry to our library, visitors scan the QR Code on the poster with their phone or portable device (iPad or Chromebook) to begin their tour. The tour utilizes the Library Welcome video previously mentioned and the content descriptions for the tour were modified from the Heritage Hunt and our Library website. Visitors are given the option to to take the full tour or to just view the video.</a:t>
            </a:r>
            <a:endParaRPr/>
          </a:p>
          <a:p>
            <a:pPr indent="0" lvl="0" marL="0" rtl="0" algn="l">
              <a:spcBef>
                <a:spcPts val="1200"/>
              </a:spcBef>
              <a:spcAft>
                <a:spcPts val="0"/>
              </a:spcAft>
              <a:buNone/>
            </a:pPr>
            <a:r>
              <a:rPr lang="en"/>
              <a:t>Image caption: Image of WML self-guided tour poster</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13acf943e39_1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13acf943e39_1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Based on our informal student surveys, survey results collected through MISO, and talking to the Library faculty and staff, we have identified some areas for future consideration. </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The first is setting up eMail reminders for students.</a:t>
            </a:r>
            <a:r>
              <a:rPr lang="en">
                <a:solidFill>
                  <a:schemeClr val="dk1"/>
                </a:solidFill>
                <a:highlight>
                  <a:srgbClr val="FFFFFF"/>
                </a:highlight>
              </a:rPr>
              <a:t> Having a message sent to remind students about their chosen date and time for their session would be helpful especially if they have changed their session. We hope to make this change in the near future.</a:t>
            </a:r>
            <a:endParaRPr>
              <a:solidFill>
                <a:schemeClr val="dk1"/>
              </a:solidFill>
              <a:highlight>
                <a:srgbClr val="FFFFFF"/>
              </a:highlight>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Expanding access to the Heritage Hunt is another consideration. While the Library sees the largest influx of first-year students in the Fall Semester, some students begin their studies at the University during other semesters and would not have access to the program. By offering the Heritage Hunt beyond the Fall semester, it may be possible to reach students we would typically miss. With the Heritage Hunt now being less staff dependent this may be a possibility. In the meantime while we figure out the logistics of making this change we can offer up the self-guided tour as an alternative.</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The Library would also like to offer the program to transfer students, graduate students, and students who missed the Heritage Hunt during the campus closure in 2020. </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Student comments from the 2021 surveys indicated that they would like to receive a follow-up document after completing the Heritage Hunt with the correct responses that the students can refer to, highlighting what they learned and including some general information about the Library and its services. They also asked for more tasks and elements to discover.</a:t>
            </a:r>
            <a:endParaRPr>
              <a:solidFill>
                <a:schemeClr val="dk1"/>
              </a:solidFill>
            </a:endParaRPr>
          </a:p>
          <a:p>
            <a:pPr indent="0" lvl="0" marL="0" rtl="0" algn="l">
              <a:lnSpc>
                <a:spcPct val="200000"/>
              </a:lnSpc>
              <a:spcBef>
                <a:spcPts val="1200"/>
              </a:spcBef>
              <a:spcAft>
                <a:spcPts val="0"/>
              </a:spcAft>
              <a:buNone/>
            </a:pPr>
            <a:r>
              <a:rPr lang="en">
                <a:solidFill>
                  <a:schemeClr val="dk1"/>
                </a:solidFill>
              </a:rPr>
              <a:t>We are also reconsidering rewards for completion. While the Heritage Hunt was not necessarily designed as a competitive activity, the students have often asked about rewards for finishing. </a:t>
            </a:r>
            <a:endParaRPr>
              <a:solidFill>
                <a:schemeClr val="dk1"/>
              </a:solidFill>
            </a:endParaRPr>
          </a:p>
          <a:p>
            <a:pPr indent="0" lvl="0" marL="0" rtl="0" algn="l">
              <a:spcBef>
                <a:spcPts val="1200"/>
              </a:spcBef>
              <a:spcAft>
                <a:spcPts val="0"/>
              </a:spcAft>
              <a:buClr>
                <a:schemeClr val="dk1"/>
              </a:buClr>
              <a:buSzPts val="1100"/>
              <a:buFont typeface="Arial"/>
              <a:buNone/>
            </a:pPr>
            <a:r>
              <a:rPr lang="en">
                <a:solidFill>
                  <a:schemeClr val="dk1"/>
                </a:solidFill>
              </a:rPr>
              <a:t>Image credit: Map # 38593 created by </a:t>
            </a:r>
            <a:r>
              <a:rPr lang="en" u="sng">
                <a:solidFill>
                  <a:schemeClr val="hlink"/>
                </a:solidFill>
                <a:hlinkClick r:id="rId2"/>
              </a:rPr>
              <a:t>Alen Krummenacher</a:t>
            </a:r>
            <a:r>
              <a:rPr lang="en">
                <a:solidFill>
                  <a:schemeClr val="dk1"/>
                </a:solidFill>
              </a:rPr>
              <a:t> from the noun project</a:t>
            </a:r>
            <a:endParaRPr>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3acf943e39_1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3acf943e39_1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Clr>
                <a:schemeClr val="dk1"/>
              </a:buClr>
              <a:buSzPts val="1100"/>
              <a:buFont typeface="Arial"/>
              <a:buNone/>
            </a:pPr>
            <a:r>
              <a:rPr lang="en">
                <a:solidFill>
                  <a:schemeClr val="dk1"/>
                </a:solidFill>
              </a:rPr>
              <a:t>This concludes our presentation today. We hope this session has been informative and you have discovered some tools and strategies to help you to create a similar orientation session at your institution. If you have additional questions or would like more information please reach out to us. Thank you!</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Image credit: Compass Rose </a:t>
            </a:r>
            <a:r>
              <a:rPr lang="en">
                <a:solidFill>
                  <a:srgbClr val="141824"/>
                </a:solidFill>
                <a:highlight>
                  <a:srgbClr val="FFFFFF"/>
                </a:highlight>
              </a:rPr>
              <a:t># 506622</a:t>
            </a:r>
            <a:r>
              <a:rPr lang="en">
                <a:solidFill>
                  <a:schemeClr val="dk1"/>
                </a:solidFill>
              </a:rPr>
              <a:t> created by </a:t>
            </a:r>
            <a:r>
              <a:rPr lang="en" u="sng">
                <a:solidFill>
                  <a:schemeClr val="hlink"/>
                </a:solidFill>
                <a:hlinkClick r:id="rId2"/>
              </a:rPr>
              <a:t>chiara ardenghi</a:t>
            </a:r>
            <a:r>
              <a:rPr lang="en">
                <a:solidFill>
                  <a:schemeClr val="dk1"/>
                </a:solidFill>
              </a:rPr>
              <a:t> from the noun project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3acf943e39_1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3acf943e39_1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Aulisio, G.J. (2013). The Heritage Hunt: From start to update. Pennsylvania Libraries: Research &amp; Practice, 1(1), 35-52. </a:t>
            </a:r>
            <a:r>
              <a:rPr lang="en" u="sng">
                <a:solidFill>
                  <a:schemeClr val="hlink"/>
                </a:solidFill>
                <a:hlinkClick r:id="rId2"/>
              </a:rPr>
              <a:t>https://doi.org/10.5195/palrap.2013.3</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Eshbach, B.E. (2020). Supporting and engaging students through academic library programming. The Journal of Academic Librarianship, 46(3), 1-11. </a:t>
            </a:r>
            <a:r>
              <a:rPr lang="en" u="sng">
                <a:solidFill>
                  <a:schemeClr val="hlink"/>
                </a:solidFill>
                <a:hlinkClick r:id="rId3"/>
              </a:rPr>
              <a:t>https://doi.org/10.1016/j.acalib.2020.102129</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Goldman, C. et al. (2016). Creating an engaging library orientation: First year experience courses at UC San Diego, Communications in Information Literacy, 10(1), 81-98. </a:t>
            </a:r>
            <a:r>
              <a:rPr lang="en" u="sng">
                <a:solidFill>
                  <a:schemeClr val="hlink"/>
                </a:solidFill>
                <a:hlinkClick r:id="rId4"/>
              </a:rPr>
              <a:t>https://files.eric.ed.gov/fulltext/EJ1103401.pdf</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3b93e8287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3b93e8287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Clr>
                <a:schemeClr val="dk1"/>
              </a:buClr>
              <a:buSzPts val="1100"/>
              <a:buFont typeface="Arial"/>
              <a:buNone/>
            </a:pPr>
            <a:r>
              <a:rPr lang="en">
                <a:solidFill>
                  <a:schemeClr val="dk1"/>
                </a:solidFill>
              </a:rPr>
              <a:t>Barbara Eshbach stated that “the library is in a unique position to bridge the academic and social pieces of the college experience” (2020).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Image credit: Compass Rose </a:t>
            </a:r>
            <a:r>
              <a:rPr lang="en">
                <a:solidFill>
                  <a:srgbClr val="141824"/>
                </a:solidFill>
                <a:highlight>
                  <a:schemeClr val="lt1"/>
                </a:highlight>
              </a:rPr>
              <a:t># 506622</a:t>
            </a:r>
            <a:r>
              <a:rPr lang="en">
                <a:solidFill>
                  <a:schemeClr val="dk1"/>
                </a:solidFill>
              </a:rPr>
              <a:t> created by </a:t>
            </a:r>
            <a:r>
              <a:rPr lang="en" u="sng">
                <a:solidFill>
                  <a:schemeClr val="hlink"/>
                </a:solidFill>
                <a:hlinkClick r:id="rId2"/>
              </a:rPr>
              <a:t>chiara ardenghi</a:t>
            </a:r>
            <a:r>
              <a:rPr lang="en">
                <a:solidFill>
                  <a:schemeClr val="dk1"/>
                </a:solidFill>
              </a:rPr>
              <a:t> from the noun project</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3acf943e39_1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3acf943e39_1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Library orientation programming is a way to bridge that gap. It is one of the first opportunities for students to be introduced to the library and plays a significant role on campus when it comes to student learning and development. Library programming empowers students with knowledge and tools that will help them as they advance through their college experience. Introducing students to library spaces and services helps to relieve the anxiety that may come with the unfamiliar. For many students, this will be their first time on a college campus and for some even the first time using a library. Additionally, this type of programming offers an opportunity for connection not only with library faculty and staff but also socially with other students on campus. Having a positive engagement experience improves student confidence and makes it more likely that students will visit the library, reach out to librarians, and use the library's resources.</a:t>
            </a:r>
            <a:r>
              <a:rPr lang="en">
                <a:solidFill>
                  <a:schemeClr val="dk1"/>
                </a:solidFill>
              </a:rPr>
              <a:t> (Eshbach, 2020; Goldman et al., 2016).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Image credit: Graduation Library #3686255 created by </a:t>
            </a:r>
            <a:r>
              <a:rPr lang="en" u="sng">
                <a:solidFill>
                  <a:schemeClr val="hlink"/>
                </a:solidFill>
                <a:hlinkClick r:id="rId2"/>
              </a:rPr>
              <a:t>AmrulD</a:t>
            </a:r>
            <a:r>
              <a:rPr lang="en">
                <a:solidFill>
                  <a:schemeClr val="dk1"/>
                </a:solidFill>
              </a:rPr>
              <a:t> from the noun project</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3acf943e39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3acf943e39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a:solidFill>
                  <a:schemeClr val="dk1"/>
                </a:solidFill>
              </a:rPr>
              <a:t>Prior to 2012, library orientation programs at the Weinberg Memorial Library took place during one session of a one-credit Freshman Seminar course that all incoming students were required to take. A large-scale University of Scranton curriculum overhaul proposed in 2009 and implemented in 2012 would do away with several required basic courses, including the Freshman Seminar, which was replaced by a new three-credit First-Year Seminar course. As it was originally taught, the library orientation program was not thought to be a good fit for the format of the new seminar course. Teaching the sessions quickly became repetitive and required a large amount of staff time and energy that encroached upon their other duties. And because the library orientation program could be scheduled at any time throughout the semester, students often needed to use the library for their coursework before having any kind of formal introduction to its layout or resources. Additionally, the librarians had noticed a lack of student engagement with their orientation sessions, and they realized throughout the academic year that students were not understanding or retaining the information taught in the sessions.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a:t>Image credit: orientation #1574575 created by </a:t>
            </a:r>
            <a:r>
              <a:rPr lang="en" u="sng">
                <a:solidFill>
                  <a:schemeClr val="hlink"/>
                </a:solidFill>
                <a:hlinkClick r:id="rId2"/>
              </a:rPr>
              <a:t>Massupa Kaewgahya</a:t>
            </a:r>
            <a:r>
              <a:rPr lang="en"/>
              <a:t> from the noun project</a:t>
            </a:r>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3acf943e39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3acf943e39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Therefore in 2012, a group of librarians convened to develop a new orientation format that would meet curriculum goals while providing a more engaging experience for students.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Initial requirements for the new orientation program were to:</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Char char="●"/>
            </a:pPr>
            <a:r>
              <a:rPr lang="en" sz="1200">
                <a:solidFill>
                  <a:schemeClr val="dk1"/>
                </a:solidFill>
                <a:latin typeface="Calibri"/>
                <a:ea typeface="Calibri"/>
                <a:cs typeface="Calibri"/>
                <a:sym typeface="Calibri"/>
              </a:rPr>
              <a:t>Reach a large percentage (at least 70%) of the freshman class</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Char char="●"/>
            </a:pPr>
            <a:r>
              <a:rPr lang="en" sz="1200">
                <a:solidFill>
                  <a:schemeClr val="dk1"/>
                </a:solidFill>
                <a:latin typeface="Calibri"/>
                <a:ea typeface="Calibri"/>
                <a:cs typeface="Calibri"/>
                <a:sym typeface="Calibri"/>
              </a:rPr>
              <a:t>Take place during the first two weeks of the semester, so students would discover library resources before they needed to use them for their classes</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Char char="●"/>
            </a:pPr>
            <a:r>
              <a:rPr lang="en" sz="1200">
                <a:solidFill>
                  <a:schemeClr val="dk1"/>
                </a:solidFill>
                <a:latin typeface="Calibri"/>
                <a:ea typeface="Calibri"/>
                <a:cs typeface="Calibri"/>
                <a:sym typeface="Calibri"/>
              </a:rPr>
              <a:t>Reduce faculty burden by requiring little individual planning per session</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Char char="●"/>
            </a:pPr>
            <a:r>
              <a:rPr lang="en" sz="1200">
                <a:solidFill>
                  <a:schemeClr val="dk1"/>
                </a:solidFill>
                <a:latin typeface="Calibri"/>
                <a:ea typeface="Calibri"/>
                <a:cs typeface="Calibri"/>
                <a:sym typeface="Calibri"/>
              </a:rPr>
              <a:t>Keep librarian motivation as well as student interest high</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Image credit: Check box #10759 created by Laurent Sutterlity from the noun project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lnSpc>
                <a:spcPct val="115000"/>
              </a:lnSpc>
              <a:spcBef>
                <a:spcPts val="0"/>
              </a:spcBef>
              <a:spcAft>
                <a:spcPts val="120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3acf943e39_1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3acf943e39_1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solidFill>
                  <a:schemeClr val="dk1"/>
                </a:solidFill>
              </a:rPr>
              <a:t>As a solution the Weinberg Memorial Library presented…The Heritage Hunt: an orientation program developed to utilize a scavenger hunt as the vehicle for content delivery.</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Gamification or game-based learning was gaining in popularity at the time, and several libraries had begun to use activities like scavenger hunts to introduce students to all aspects of their libraries—physical spaces, library staff, and library resources. The committee of librarians decided to develop a similar hunt, expecting that it would be an efficient way to reach their goals for the new program, and would be fun and engaging for students. Rather than relying entirely on technology, the librarians also decided to include a brief period of instruction at the beginning of each session to introduce students to basic library concepts and terminology and explain how they would proceed through the hunt. This would be simple for the librarian to teach and would help the students to understand what they were going to learn and why it was important.</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An augmented reality scavenger hunt based on the use of QR codes was initially considered, but the committee was not comfortable with requiring students to download code-reading software on their devices, or with purchasing devices to be used solely for the orientation activity. Instead, the committee decided to use the library's new mobile website as a basis for displaying clues.</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A study of University of Scranton students conducted in 2010 showed that only 69% of students owned Internet-capable smartphones at the time, which meant that students would probably need to be grouped together and share devices. This led to the idea of "routes," which sent the groups of students on different courses throughout the library building so that groups generally do not land in the same location at the same time.</a:t>
            </a:r>
            <a:endParaRPr>
              <a:solidFill>
                <a:schemeClr val="dk1"/>
              </a:solidFill>
            </a:endParaRPr>
          </a:p>
          <a:p>
            <a:pPr indent="0" lvl="0" marL="0" rtl="0" algn="l">
              <a:lnSpc>
                <a:spcPct val="200000"/>
              </a:lnSpc>
              <a:spcBef>
                <a:spcPts val="1200"/>
              </a:spcBef>
              <a:spcAft>
                <a:spcPts val="0"/>
              </a:spcAft>
              <a:buClr>
                <a:schemeClr val="dk1"/>
              </a:buClr>
              <a:buSzPts val="1100"/>
              <a:buFont typeface="Arial"/>
              <a:buNone/>
            </a:pPr>
            <a:r>
              <a:rPr lang="en">
                <a:solidFill>
                  <a:schemeClr val="dk1"/>
                </a:solidFill>
              </a:rPr>
              <a:t>This in turn led to the need for scheduling multiple sessions of 24 students broken up into six groups of four. The Information Technology department then created a form that would allow students to sign up for a session that fits into their schedule. The form also asked whether the student had a smartphone or tablet. The underlying application capped each session at 24 students. The accompanying administrator interface for the application allowed each instructor to group their students so each group had at least one smart device, and it allowed the instructor to mark students absent from their session.</a:t>
            </a:r>
            <a:endParaRPr>
              <a:solidFill>
                <a:schemeClr val="dk1"/>
              </a:solidFill>
            </a:endParaRPr>
          </a:p>
          <a:p>
            <a:pPr indent="0" lvl="0" marL="0" rtl="0" algn="l">
              <a:lnSpc>
                <a:spcPct val="115000"/>
              </a:lnSpc>
              <a:spcBef>
                <a:spcPts val="1200"/>
              </a:spcBef>
              <a:spcAft>
                <a:spcPts val="0"/>
              </a:spcAft>
              <a:buNone/>
            </a:pPr>
            <a:r>
              <a:rPr lang="en">
                <a:solidFill>
                  <a:schemeClr val="dk1"/>
                </a:solidFill>
              </a:rPr>
              <a:t>Image: Heritage Hunt Logo</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3b748f169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3b748f169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solidFill>
                  <a:schemeClr val="dk1"/>
                </a:solidFill>
              </a:rPr>
              <a:t>One lesson learned early on was the importance of remaining flexible. In its first year, several confounding factors made question development difficult, and some Heritage Hunt questions remained in flux until the last possible moment. For example, last-minute, unannounced changes to the University's mobile website redirected links that the Hunt relied on and made it very difficult to find a particular journal's catalog records. For the first version of the hunt, librarians ultimately had to employ typed narratives that students would discover in particular locations and that would give them the answers to the questions. This didn't work out well because the students simply ended up skimming the narratives for the answers. There were also several suspected cases of "cheating," where students shared their answers among groups, so obviously those students missed out on several of the locations and narratives. The committee also considered that it was possible for the campus network or devices to go down, or for staff that were relied on to augment portions of the hunt to be unexpectedly absent. These unexpected roadblocks during the inaugural Heritage Hunt made it clear from the beginning that it was vital to remain flexible, come up with backup plans when possible, and to take each problem into account when designing the following year's program.</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hyperlink" Target="mailto:kbanyas3@washcoll.edu" TargetMode="External"/><Relationship Id="rId5" Type="http://schemas.openxmlformats.org/officeDocument/2006/relationships/hyperlink" Target="mailto:marleen.cloutier@scranton.edu" TargetMode="External"/><Relationship Id="rId6" Type="http://schemas.openxmlformats.org/officeDocument/2006/relationships/hyperlink" Target="mailto:jennifer.galas@scranton.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13.png"/><Relationship Id="rId6"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0.png"/><Relationship Id="rId4" Type="http://schemas.openxmlformats.org/officeDocument/2006/relationships/image" Target="../media/image19.png"/><Relationship Id="rId5" Type="http://schemas.openxmlformats.org/officeDocument/2006/relationships/image" Target="../media/image16.png"/><Relationship Id="rId6"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3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6.png"/><Relationship Id="rId4" Type="http://schemas.openxmlformats.org/officeDocument/2006/relationships/image" Target="../media/image29.png"/><Relationship Id="rId5"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hyperlink" Target="mailto:kelly.banyas@scranton.edu" TargetMode="External"/><Relationship Id="rId4" Type="http://schemas.openxmlformats.org/officeDocument/2006/relationships/hyperlink" Target="mailto:marleen.cloutier@scranton.edu" TargetMode="External"/><Relationship Id="rId5" Type="http://schemas.openxmlformats.org/officeDocument/2006/relationships/hyperlink" Target="mailto:jennifer.galas@scranton.edu" TargetMode="External"/><Relationship Id="rId6"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doi.org/10.5195/palrap.2013.3" TargetMode="External"/><Relationship Id="rId4" Type="http://schemas.openxmlformats.org/officeDocument/2006/relationships/hyperlink" Target="https://doi.org/10.1016/j.acalib.2020.102129" TargetMode="External"/><Relationship Id="rId5" Type="http://schemas.openxmlformats.org/officeDocument/2006/relationships/hyperlink" Target="https://files.eric.ed.gov/fulltext/EJ1103401.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pic>
        <p:nvPicPr>
          <p:cNvPr id="63" name="Google Shape;63;p13"/>
          <p:cNvPicPr preferRelativeResize="0"/>
          <p:nvPr/>
        </p:nvPicPr>
        <p:blipFill>
          <a:blip r:embed="rId3">
            <a:alphaModFix amt="9000"/>
          </a:blip>
          <a:stretch>
            <a:fillRect/>
          </a:stretch>
        </p:blipFill>
        <p:spPr>
          <a:xfrm>
            <a:off x="-1400775" y="-249087"/>
            <a:ext cx="5972775" cy="5972775"/>
          </a:xfrm>
          <a:prstGeom prst="rect">
            <a:avLst/>
          </a:prstGeom>
          <a:noFill/>
          <a:ln>
            <a:noFill/>
          </a:ln>
        </p:spPr>
      </p:pic>
      <p:sp>
        <p:nvSpPr>
          <p:cNvPr id="64" name="Google Shape;64;p13"/>
          <p:cNvSpPr txBox="1"/>
          <p:nvPr>
            <p:ph type="ctrTitle"/>
          </p:nvPr>
        </p:nvSpPr>
        <p:spPr>
          <a:xfrm>
            <a:off x="1625551" y="724150"/>
            <a:ext cx="3667200" cy="2052600"/>
          </a:xfrm>
          <a:prstGeom prst="rect">
            <a:avLst/>
          </a:prstGeom>
          <a:ln>
            <a:noFill/>
          </a:ln>
          <a:effectLst>
            <a:outerShdw blurRad="57150" rotWithShape="0" algn="bl" dir="5400000" dist="19050">
              <a:srgbClr val="000000">
                <a:alpha val="50000"/>
              </a:srgbClr>
            </a:outerShdw>
          </a:effectLst>
        </p:spPr>
        <p:txBody>
          <a:bodyPr anchorCtr="0" anchor="b"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36666"/>
              <a:buFont typeface="Arial"/>
              <a:buNone/>
            </a:pPr>
            <a:r>
              <a:rPr b="1" lang="en" sz="3000">
                <a:solidFill>
                  <a:schemeClr val="dk1"/>
                </a:solidFill>
                <a:latin typeface="Source Sans Pro"/>
                <a:ea typeface="Source Sans Pro"/>
                <a:cs typeface="Source Sans Pro"/>
                <a:sym typeface="Source Sans Pro"/>
              </a:rPr>
              <a:t>Transforming</a:t>
            </a:r>
            <a:r>
              <a:rPr b="1" lang="en" sz="3000">
                <a:solidFill>
                  <a:schemeClr val="dk1"/>
                </a:solidFill>
                <a:latin typeface="Source Sans Pro"/>
                <a:ea typeface="Source Sans Pro"/>
                <a:cs typeface="Source Sans Pro"/>
                <a:sym typeface="Source Sans Pro"/>
              </a:rPr>
              <a:t> </a:t>
            </a:r>
            <a:endParaRPr b="1" sz="30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ct val="36666"/>
              <a:buFont typeface="Arial"/>
              <a:buNone/>
            </a:pPr>
            <a:r>
              <a:rPr b="1" lang="en" sz="3000">
                <a:solidFill>
                  <a:schemeClr val="dk1"/>
                </a:solidFill>
                <a:latin typeface="Source Sans Pro"/>
                <a:ea typeface="Source Sans Pro"/>
                <a:cs typeface="Source Sans Pro"/>
                <a:sym typeface="Source Sans Pro"/>
              </a:rPr>
              <a:t>Academic Library </a:t>
            </a:r>
            <a:endParaRPr b="1" sz="30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ct val="36666"/>
              <a:buFont typeface="Arial"/>
              <a:buNone/>
            </a:pPr>
            <a:r>
              <a:rPr b="1" lang="en" sz="3000">
                <a:solidFill>
                  <a:schemeClr val="dk1"/>
                </a:solidFill>
                <a:latin typeface="Source Sans Pro"/>
                <a:ea typeface="Source Sans Pro"/>
                <a:cs typeface="Source Sans Pro"/>
                <a:sym typeface="Source Sans Pro"/>
              </a:rPr>
              <a:t>Orientation </a:t>
            </a:r>
            <a:endParaRPr b="1" sz="30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ct val="36666"/>
              <a:buFont typeface="Arial"/>
              <a:buNone/>
            </a:pPr>
            <a:r>
              <a:rPr b="1" lang="en" sz="3000">
                <a:solidFill>
                  <a:schemeClr val="dk1"/>
                </a:solidFill>
                <a:latin typeface="Source Sans Pro"/>
                <a:ea typeface="Source Sans Pro"/>
                <a:cs typeface="Source Sans Pro"/>
                <a:sym typeface="Source Sans Pro"/>
              </a:rPr>
              <a:t>in Times of Change</a:t>
            </a:r>
            <a:endParaRPr b="1" sz="3000">
              <a:solidFill>
                <a:schemeClr val="dk1"/>
              </a:solidFill>
              <a:latin typeface="Source Sans Pro"/>
              <a:ea typeface="Source Sans Pro"/>
              <a:cs typeface="Source Sans Pro"/>
              <a:sym typeface="Source Sans Pro"/>
            </a:endParaRPr>
          </a:p>
        </p:txBody>
      </p:sp>
      <p:sp>
        <p:nvSpPr>
          <p:cNvPr id="65" name="Google Shape;65;p13"/>
          <p:cNvSpPr txBox="1"/>
          <p:nvPr/>
        </p:nvSpPr>
        <p:spPr>
          <a:xfrm>
            <a:off x="4943550" y="978400"/>
            <a:ext cx="2599800" cy="3517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100">
                <a:solidFill>
                  <a:schemeClr val="dk1"/>
                </a:solidFill>
                <a:latin typeface="Source Sans Pro"/>
                <a:ea typeface="Source Sans Pro"/>
                <a:cs typeface="Source Sans Pro"/>
                <a:sym typeface="Source Sans Pro"/>
              </a:rPr>
              <a:t>Kelly Banyas</a:t>
            </a:r>
            <a:endParaRPr sz="1100">
              <a:solidFill>
                <a:schemeClr val="dk1"/>
              </a:solidFill>
              <a:latin typeface="Source Sans Pro"/>
              <a:ea typeface="Source Sans Pro"/>
              <a:cs typeface="Source Sans Pro"/>
              <a:sym typeface="Source Sans Pro"/>
            </a:endParaRPr>
          </a:p>
          <a:p>
            <a:pPr indent="0" lvl="0" marL="0" rtl="0" algn="r">
              <a:spcBef>
                <a:spcPts val="0"/>
              </a:spcBef>
              <a:spcAft>
                <a:spcPts val="0"/>
              </a:spcAft>
              <a:buNone/>
            </a:pPr>
            <a:r>
              <a:rPr lang="en" sz="1100">
                <a:solidFill>
                  <a:schemeClr val="dk1"/>
                </a:solidFill>
                <a:latin typeface="Source Sans Pro"/>
                <a:ea typeface="Source Sans Pro"/>
                <a:cs typeface="Source Sans Pro"/>
                <a:sym typeface="Source Sans Pro"/>
              </a:rPr>
              <a:t>Research &amp; Instruction </a:t>
            </a:r>
            <a:endParaRPr sz="1100">
              <a:solidFill>
                <a:schemeClr val="dk1"/>
              </a:solidFill>
              <a:latin typeface="Source Sans Pro"/>
              <a:ea typeface="Source Sans Pro"/>
              <a:cs typeface="Source Sans Pro"/>
              <a:sym typeface="Source Sans Pro"/>
            </a:endParaRPr>
          </a:p>
          <a:p>
            <a:pPr indent="0" lvl="0" marL="0" rtl="0" algn="r">
              <a:spcBef>
                <a:spcPts val="0"/>
              </a:spcBef>
              <a:spcAft>
                <a:spcPts val="0"/>
              </a:spcAft>
              <a:buNone/>
            </a:pPr>
            <a:r>
              <a:rPr lang="en" sz="1100">
                <a:solidFill>
                  <a:schemeClr val="dk1"/>
                </a:solidFill>
                <a:latin typeface="Source Sans Pro"/>
                <a:ea typeface="Source Sans Pro"/>
                <a:cs typeface="Source Sans Pro"/>
                <a:sym typeface="Source Sans Pro"/>
              </a:rPr>
              <a:t>Librarian for </a:t>
            </a:r>
            <a:r>
              <a:rPr lang="en" sz="1127">
                <a:solidFill>
                  <a:schemeClr val="dk1"/>
                </a:solidFill>
                <a:latin typeface="Source Sans Pro"/>
                <a:ea typeface="Source Sans Pro"/>
                <a:cs typeface="Source Sans Pro"/>
                <a:sym typeface="Source Sans Pro"/>
              </a:rPr>
              <a:t>Social Sciences</a:t>
            </a:r>
            <a:endParaRPr sz="1100">
              <a:solidFill>
                <a:schemeClr val="dk1"/>
              </a:solidFill>
              <a:latin typeface="Source Sans Pro"/>
              <a:ea typeface="Source Sans Pro"/>
              <a:cs typeface="Source Sans Pro"/>
              <a:sym typeface="Source Sans Pro"/>
            </a:endParaRPr>
          </a:p>
          <a:p>
            <a:pPr indent="0" lvl="0" marL="0" rtl="0" algn="r">
              <a:spcBef>
                <a:spcPts val="0"/>
              </a:spcBef>
              <a:spcAft>
                <a:spcPts val="0"/>
              </a:spcAft>
              <a:buNone/>
            </a:pPr>
            <a:r>
              <a:rPr i="1" lang="en" sz="1100">
                <a:solidFill>
                  <a:schemeClr val="dk1"/>
                </a:solidFill>
                <a:latin typeface="Source Sans Pro"/>
                <a:ea typeface="Source Sans Pro"/>
                <a:cs typeface="Source Sans Pro"/>
                <a:sym typeface="Source Sans Pro"/>
              </a:rPr>
              <a:t>Washington College</a:t>
            </a:r>
            <a:endParaRPr i="1" sz="1100">
              <a:solidFill>
                <a:schemeClr val="dk1"/>
              </a:solidFill>
              <a:latin typeface="Source Sans Pro"/>
              <a:ea typeface="Source Sans Pro"/>
              <a:cs typeface="Source Sans Pro"/>
              <a:sym typeface="Source Sans Pro"/>
            </a:endParaRPr>
          </a:p>
          <a:p>
            <a:pPr indent="0" lvl="0" marL="0" rtl="0" algn="r">
              <a:spcBef>
                <a:spcPts val="0"/>
              </a:spcBef>
              <a:spcAft>
                <a:spcPts val="0"/>
              </a:spcAft>
              <a:buNone/>
            </a:pPr>
            <a:r>
              <a:rPr i="1" lang="en" sz="1100" u="sng">
                <a:solidFill>
                  <a:schemeClr val="hlink"/>
                </a:solidFill>
                <a:latin typeface="Source Sans Pro"/>
                <a:ea typeface="Source Sans Pro"/>
                <a:cs typeface="Source Sans Pro"/>
                <a:sym typeface="Source Sans Pro"/>
                <a:hlinkClick r:id="rId4"/>
              </a:rPr>
              <a:t>kbanyas3@washcoll.edu</a:t>
            </a:r>
            <a:endParaRPr i="1" sz="1100">
              <a:latin typeface="Source Sans Pro"/>
              <a:ea typeface="Source Sans Pro"/>
              <a:cs typeface="Source Sans Pro"/>
              <a:sym typeface="Source Sans Pro"/>
            </a:endParaRPr>
          </a:p>
          <a:p>
            <a:pPr indent="0" lvl="0" marL="0" rtl="0" algn="r">
              <a:spcBef>
                <a:spcPts val="0"/>
              </a:spcBef>
              <a:spcAft>
                <a:spcPts val="0"/>
              </a:spcAft>
              <a:buNone/>
            </a:pPr>
            <a:r>
              <a:t/>
            </a:r>
            <a:endParaRPr i="1" sz="1100">
              <a:latin typeface="Source Sans Pro"/>
              <a:ea typeface="Source Sans Pro"/>
              <a:cs typeface="Source Sans Pro"/>
              <a:sym typeface="Source Sans Pro"/>
            </a:endParaRPr>
          </a:p>
          <a:p>
            <a:pPr indent="0" lvl="0" marL="0" rtl="0" algn="r">
              <a:spcBef>
                <a:spcPts val="0"/>
              </a:spcBef>
              <a:spcAft>
                <a:spcPts val="0"/>
              </a:spcAft>
              <a:buClr>
                <a:schemeClr val="dk1"/>
              </a:buClr>
              <a:buSzPts val="1100"/>
              <a:buFont typeface="Arial"/>
              <a:buNone/>
            </a:pPr>
            <a:r>
              <a:rPr b="1" lang="en" sz="1100">
                <a:solidFill>
                  <a:schemeClr val="dk1"/>
                </a:solidFill>
                <a:latin typeface="Source Sans Pro"/>
                <a:ea typeface="Source Sans Pro"/>
                <a:cs typeface="Source Sans Pro"/>
                <a:sym typeface="Source Sans Pro"/>
              </a:rPr>
              <a:t>Marleen Cloutier</a:t>
            </a:r>
            <a:endParaRPr sz="1100">
              <a:solidFill>
                <a:schemeClr val="dk1"/>
              </a:solidFill>
              <a:latin typeface="Source Sans Pro"/>
              <a:ea typeface="Source Sans Pro"/>
              <a:cs typeface="Source Sans Pro"/>
              <a:sym typeface="Source Sans Pro"/>
            </a:endParaRPr>
          </a:p>
          <a:p>
            <a:pPr indent="0" lvl="0" marL="0" rtl="0" algn="r">
              <a:spcBef>
                <a:spcPts val="0"/>
              </a:spcBef>
              <a:spcAft>
                <a:spcPts val="0"/>
              </a:spcAft>
              <a:buClr>
                <a:schemeClr val="dk1"/>
              </a:buClr>
              <a:buSzPts val="1100"/>
              <a:buFont typeface="Arial"/>
              <a:buNone/>
            </a:pPr>
            <a:r>
              <a:rPr lang="en" sz="1100">
                <a:solidFill>
                  <a:schemeClr val="dk1"/>
                </a:solidFill>
                <a:latin typeface="Source Sans Pro"/>
                <a:ea typeface="Source Sans Pro"/>
                <a:cs typeface="Source Sans Pro"/>
                <a:sym typeface="Source Sans Pro"/>
              </a:rPr>
              <a:t>Assistant Professor</a:t>
            </a:r>
            <a:endParaRPr sz="1100">
              <a:solidFill>
                <a:schemeClr val="dk1"/>
              </a:solidFill>
              <a:latin typeface="Source Sans Pro"/>
              <a:ea typeface="Source Sans Pro"/>
              <a:cs typeface="Source Sans Pro"/>
              <a:sym typeface="Source Sans Pro"/>
            </a:endParaRPr>
          </a:p>
          <a:p>
            <a:pPr indent="0" lvl="0" marL="0" rtl="0" algn="r">
              <a:spcBef>
                <a:spcPts val="0"/>
              </a:spcBef>
              <a:spcAft>
                <a:spcPts val="0"/>
              </a:spcAft>
              <a:buClr>
                <a:schemeClr val="dk1"/>
              </a:buClr>
              <a:buSzPts val="1100"/>
              <a:buFont typeface="Arial"/>
              <a:buNone/>
            </a:pPr>
            <a:r>
              <a:rPr lang="en" sz="1100">
                <a:solidFill>
                  <a:schemeClr val="dk1"/>
                </a:solidFill>
                <a:latin typeface="Source Sans Pro"/>
                <a:ea typeface="Source Sans Pro"/>
                <a:cs typeface="Source Sans Pro"/>
                <a:sym typeface="Source Sans Pro"/>
              </a:rPr>
              <a:t>Cataloging &amp; Metadata Librarian</a:t>
            </a:r>
            <a:endParaRPr sz="1100">
              <a:solidFill>
                <a:schemeClr val="dk1"/>
              </a:solidFill>
              <a:latin typeface="Source Sans Pro"/>
              <a:ea typeface="Source Sans Pro"/>
              <a:cs typeface="Source Sans Pro"/>
              <a:sym typeface="Source Sans Pro"/>
            </a:endParaRPr>
          </a:p>
          <a:p>
            <a:pPr indent="0" lvl="0" marL="0" rtl="0" algn="r">
              <a:spcBef>
                <a:spcPts val="0"/>
              </a:spcBef>
              <a:spcAft>
                <a:spcPts val="0"/>
              </a:spcAft>
              <a:buClr>
                <a:schemeClr val="dk1"/>
              </a:buClr>
              <a:buSzPts val="1100"/>
              <a:buFont typeface="Arial"/>
              <a:buNone/>
            </a:pPr>
            <a:r>
              <a:rPr i="1" lang="en" sz="1100">
                <a:solidFill>
                  <a:schemeClr val="dk1"/>
                </a:solidFill>
                <a:latin typeface="Source Sans Pro"/>
                <a:ea typeface="Source Sans Pro"/>
                <a:cs typeface="Source Sans Pro"/>
                <a:sym typeface="Source Sans Pro"/>
              </a:rPr>
              <a:t>University of Scranton</a:t>
            </a:r>
            <a:endParaRPr i="1" sz="1100">
              <a:solidFill>
                <a:schemeClr val="dk1"/>
              </a:solidFill>
              <a:latin typeface="Source Sans Pro"/>
              <a:ea typeface="Source Sans Pro"/>
              <a:cs typeface="Source Sans Pro"/>
              <a:sym typeface="Source Sans Pro"/>
            </a:endParaRPr>
          </a:p>
          <a:p>
            <a:pPr indent="0" lvl="0" marL="0" rtl="0" algn="r">
              <a:spcBef>
                <a:spcPts val="0"/>
              </a:spcBef>
              <a:spcAft>
                <a:spcPts val="0"/>
              </a:spcAft>
              <a:buClr>
                <a:schemeClr val="dk1"/>
              </a:buClr>
              <a:buSzPts val="1100"/>
              <a:buFont typeface="Arial"/>
              <a:buNone/>
            </a:pPr>
            <a:r>
              <a:rPr i="1" lang="en" sz="1100">
                <a:solidFill>
                  <a:schemeClr val="dk1"/>
                </a:solidFill>
                <a:latin typeface="Source Sans Pro"/>
                <a:ea typeface="Source Sans Pro"/>
                <a:cs typeface="Source Sans Pro"/>
                <a:sym typeface="Source Sans Pro"/>
              </a:rPr>
              <a:t>Weinberg Memorial Library</a:t>
            </a:r>
            <a:endParaRPr i="1" sz="1100">
              <a:solidFill>
                <a:schemeClr val="dk1"/>
              </a:solidFill>
              <a:latin typeface="Source Sans Pro"/>
              <a:ea typeface="Source Sans Pro"/>
              <a:cs typeface="Source Sans Pro"/>
              <a:sym typeface="Source Sans Pro"/>
            </a:endParaRPr>
          </a:p>
          <a:p>
            <a:pPr indent="0" lvl="0" marL="0" rtl="0" algn="r">
              <a:spcBef>
                <a:spcPts val="0"/>
              </a:spcBef>
              <a:spcAft>
                <a:spcPts val="0"/>
              </a:spcAft>
              <a:buNone/>
            </a:pPr>
            <a:r>
              <a:rPr i="1" lang="en" sz="1100" u="sng">
                <a:solidFill>
                  <a:schemeClr val="hlink"/>
                </a:solidFill>
                <a:latin typeface="Source Sans Pro"/>
                <a:ea typeface="Source Sans Pro"/>
                <a:cs typeface="Source Sans Pro"/>
                <a:sym typeface="Source Sans Pro"/>
                <a:hlinkClick r:id="rId5"/>
              </a:rPr>
              <a:t>marleen.cloutier@scranton.edu</a:t>
            </a:r>
            <a:endParaRPr i="1" sz="1100">
              <a:solidFill>
                <a:schemeClr val="dk1"/>
              </a:solidFill>
              <a:latin typeface="Source Sans Pro"/>
              <a:ea typeface="Source Sans Pro"/>
              <a:cs typeface="Source Sans Pro"/>
              <a:sym typeface="Source Sans Pro"/>
            </a:endParaRPr>
          </a:p>
          <a:p>
            <a:pPr indent="0" lvl="0" marL="0" rtl="0" algn="r">
              <a:spcBef>
                <a:spcPts val="0"/>
              </a:spcBef>
              <a:spcAft>
                <a:spcPts val="0"/>
              </a:spcAft>
              <a:buNone/>
            </a:pPr>
            <a:r>
              <a:t/>
            </a:r>
            <a:endParaRPr i="1" sz="1100">
              <a:solidFill>
                <a:schemeClr val="dk1"/>
              </a:solidFill>
              <a:latin typeface="Source Sans Pro"/>
              <a:ea typeface="Source Sans Pro"/>
              <a:cs typeface="Source Sans Pro"/>
              <a:sym typeface="Source Sans Pro"/>
            </a:endParaRPr>
          </a:p>
          <a:p>
            <a:pPr indent="0" lvl="0" marL="0" rtl="0" algn="r">
              <a:spcBef>
                <a:spcPts val="0"/>
              </a:spcBef>
              <a:spcAft>
                <a:spcPts val="0"/>
              </a:spcAft>
              <a:buNone/>
            </a:pPr>
            <a:r>
              <a:rPr b="1" lang="en" sz="1100">
                <a:solidFill>
                  <a:schemeClr val="dk1"/>
                </a:solidFill>
                <a:latin typeface="Source Sans Pro"/>
                <a:ea typeface="Source Sans Pro"/>
                <a:cs typeface="Source Sans Pro"/>
                <a:sym typeface="Source Sans Pro"/>
              </a:rPr>
              <a:t>Jennifer Galas</a:t>
            </a:r>
            <a:endParaRPr sz="1100">
              <a:solidFill>
                <a:schemeClr val="dk1"/>
              </a:solidFill>
              <a:latin typeface="Source Sans Pro"/>
              <a:ea typeface="Source Sans Pro"/>
              <a:cs typeface="Source Sans Pro"/>
              <a:sym typeface="Source Sans Pro"/>
            </a:endParaRPr>
          </a:p>
          <a:p>
            <a:pPr indent="0" lvl="0" marL="0" rtl="0" algn="r">
              <a:spcBef>
                <a:spcPts val="0"/>
              </a:spcBef>
              <a:spcAft>
                <a:spcPts val="0"/>
              </a:spcAft>
              <a:buNone/>
            </a:pPr>
            <a:r>
              <a:rPr lang="en" sz="1100">
                <a:solidFill>
                  <a:schemeClr val="dk1"/>
                </a:solidFill>
                <a:latin typeface="Source Sans Pro"/>
                <a:ea typeface="Source Sans Pro"/>
                <a:cs typeface="Source Sans Pro"/>
                <a:sym typeface="Source Sans Pro"/>
              </a:rPr>
              <a:t>Systems Specialist </a:t>
            </a:r>
            <a:endParaRPr sz="1100">
              <a:solidFill>
                <a:schemeClr val="dk1"/>
              </a:solidFill>
              <a:latin typeface="Source Sans Pro"/>
              <a:ea typeface="Source Sans Pro"/>
              <a:cs typeface="Source Sans Pro"/>
              <a:sym typeface="Source Sans Pro"/>
            </a:endParaRPr>
          </a:p>
          <a:p>
            <a:pPr indent="0" lvl="0" marL="0" rtl="0" algn="r">
              <a:spcBef>
                <a:spcPts val="0"/>
              </a:spcBef>
              <a:spcAft>
                <a:spcPts val="0"/>
              </a:spcAft>
              <a:buNone/>
            </a:pPr>
            <a:r>
              <a:rPr lang="en" sz="1100">
                <a:solidFill>
                  <a:schemeClr val="dk1"/>
                </a:solidFill>
                <a:latin typeface="Source Sans Pro"/>
                <a:ea typeface="Source Sans Pro"/>
                <a:cs typeface="Source Sans Pro"/>
                <a:sym typeface="Source Sans Pro"/>
              </a:rPr>
              <a:t>&amp; Web Developer</a:t>
            </a:r>
            <a:endParaRPr sz="1100">
              <a:solidFill>
                <a:schemeClr val="dk1"/>
              </a:solidFill>
              <a:latin typeface="Source Sans Pro"/>
              <a:ea typeface="Source Sans Pro"/>
              <a:cs typeface="Source Sans Pro"/>
              <a:sym typeface="Source Sans Pro"/>
            </a:endParaRPr>
          </a:p>
          <a:p>
            <a:pPr indent="0" lvl="0" marL="0" rtl="0" algn="r">
              <a:spcBef>
                <a:spcPts val="0"/>
              </a:spcBef>
              <a:spcAft>
                <a:spcPts val="0"/>
              </a:spcAft>
              <a:buNone/>
            </a:pPr>
            <a:r>
              <a:rPr i="1" lang="en" sz="1100">
                <a:solidFill>
                  <a:schemeClr val="dk1"/>
                </a:solidFill>
                <a:latin typeface="Source Sans Pro"/>
                <a:ea typeface="Source Sans Pro"/>
                <a:cs typeface="Source Sans Pro"/>
                <a:sym typeface="Source Sans Pro"/>
              </a:rPr>
              <a:t>University of Scranton</a:t>
            </a:r>
            <a:endParaRPr i="1" sz="1100">
              <a:solidFill>
                <a:schemeClr val="dk1"/>
              </a:solidFill>
              <a:latin typeface="Source Sans Pro"/>
              <a:ea typeface="Source Sans Pro"/>
              <a:cs typeface="Source Sans Pro"/>
              <a:sym typeface="Source Sans Pro"/>
            </a:endParaRPr>
          </a:p>
          <a:p>
            <a:pPr indent="0" lvl="0" marL="0" rtl="0" algn="r">
              <a:spcBef>
                <a:spcPts val="0"/>
              </a:spcBef>
              <a:spcAft>
                <a:spcPts val="0"/>
              </a:spcAft>
              <a:buNone/>
            </a:pPr>
            <a:r>
              <a:rPr i="1" lang="en" sz="1100">
                <a:solidFill>
                  <a:schemeClr val="dk1"/>
                </a:solidFill>
                <a:latin typeface="Source Sans Pro"/>
                <a:ea typeface="Source Sans Pro"/>
                <a:cs typeface="Source Sans Pro"/>
                <a:sym typeface="Source Sans Pro"/>
              </a:rPr>
              <a:t>Weinberg Memorial Library</a:t>
            </a:r>
            <a:endParaRPr i="1" sz="1100">
              <a:solidFill>
                <a:schemeClr val="dk1"/>
              </a:solidFill>
              <a:latin typeface="Source Sans Pro"/>
              <a:ea typeface="Source Sans Pro"/>
              <a:cs typeface="Source Sans Pro"/>
              <a:sym typeface="Source Sans Pro"/>
            </a:endParaRPr>
          </a:p>
          <a:p>
            <a:pPr indent="0" lvl="0" marL="0" rtl="0" algn="r">
              <a:spcBef>
                <a:spcPts val="0"/>
              </a:spcBef>
              <a:spcAft>
                <a:spcPts val="0"/>
              </a:spcAft>
              <a:buNone/>
            </a:pPr>
            <a:r>
              <a:rPr i="1" lang="en" sz="1100" u="sng">
                <a:solidFill>
                  <a:schemeClr val="hlink"/>
                </a:solidFill>
                <a:latin typeface="Source Sans Pro"/>
                <a:ea typeface="Source Sans Pro"/>
                <a:cs typeface="Source Sans Pro"/>
                <a:sym typeface="Source Sans Pro"/>
                <a:hlinkClick r:id="rId6"/>
              </a:rPr>
              <a:t>jennifer.galas@scranton.edu</a:t>
            </a:r>
            <a:endParaRPr i="1" sz="1100">
              <a:solidFill>
                <a:schemeClr val="dk1"/>
              </a:solidFill>
              <a:latin typeface="Source Sans Pro"/>
              <a:ea typeface="Source Sans Pro"/>
              <a:cs typeface="Source Sans Pro"/>
              <a:sym typeface="Source Sans Pro"/>
            </a:endParaRPr>
          </a:p>
          <a:p>
            <a:pPr indent="0" lvl="0" marL="0" rtl="0" algn="r">
              <a:spcBef>
                <a:spcPts val="0"/>
              </a:spcBef>
              <a:spcAft>
                <a:spcPts val="0"/>
              </a:spcAft>
              <a:buClr>
                <a:schemeClr val="dk1"/>
              </a:buClr>
              <a:buSzPts val="1100"/>
              <a:buFont typeface="Arial"/>
              <a:buNone/>
            </a:pPr>
            <a:r>
              <a:t/>
            </a:r>
            <a:endParaRPr i="1" sz="1100">
              <a:solidFill>
                <a:schemeClr val="dk1"/>
              </a:solidFill>
              <a:latin typeface="Source Sans Pro"/>
              <a:ea typeface="Source Sans Pro"/>
              <a:cs typeface="Source Sans Pro"/>
              <a:sym typeface="Source Sans Pro"/>
            </a:endParaRPr>
          </a:p>
          <a:p>
            <a:pPr indent="0" lvl="0" marL="0" rtl="0" algn="r">
              <a:spcBef>
                <a:spcPts val="0"/>
              </a:spcBef>
              <a:spcAft>
                <a:spcPts val="0"/>
              </a:spcAft>
              <a:buNone/>
            </a:pPr>
            <a:r>
              <a:t/>
            </a:r>
            <a:endParaRPr i="1" sz="1100"/>
          </a:p>
          <a:p>
            <a:pPr indent="0" lvl="0" marL="0" rtl="0" algn="r">
              <a:spcBef>
                <a:spcPts val="0"/>
              </a:spcBef>
              <a:spcAft>
                <a:spcPts val="0"/>
              </a:spcAft>
              <a:buNone/>
            </a:pPr>
            <a:r>
              <a:t/>
            </a:r>
            <a:endParaRPr i="1" sz="1100"/>
          </a:p>
          <a:p>
            <a:pPr indent="0" lvl="0" marL="0" rtl="0" algn="r">
              <a:spcBef>
                <a:spcPts val="0"/>
              </a:spcBef>
              <a:spcAft>
                <a:spcPts val="0"/>
              </a:spcAft>
              <a:buNone/>
            </a:pPr>
            <a:r>
              <a:t/>
            </a:r>
            <a:endParaRPr sz="1100" u="sng"/>
          </a:p>
          <a:p>
            <a:pPr indent="0" lvl="0" marL="0" rtl="0" algn="r">
              <a:spcBef>
                <a:spcPts val="0"/>
              </a:spcBef>
              <a:spcAft>
                <a:spcPts val="0"/>
              </a:spcAft>
              <a:buNone/>
            </a:pPr>
            <a:r>
              <a:t/>
            </a:r>
            <a:endParaRPr/>
          </a:p>
        </p:txBody>
      </p:sp>
      <p:sp>
        <p:nvSpPr>
          <p:cNvPr id="66" name="Google Shape;66;p13"/>
          <p:cNvSpPr txBox="1"/>
          <p:nvPr/>
        </p:nvSpPr>
        <p:spPr>
          <a:xfrm>
            <a:off x="1625550" y="3880600"/>
            <a:ext cx="4048800" cy="615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5"/>
                </a:solidFill>
                <a:latin typeface="Open Sans SemiBold"/>
                <a:ea typeface="Open Sans SemiBold"/>
                <a:cs typeface="Open Sans SemiBold"/>
                <a:sym typeface="Open Sans SemiBold"/>
              </a:rPr>
              <a:t>Towson Conference for Academic Libraries</a:t>
            </a:r>
            <a:endParaRPr>
              <a:solidFill>
                <a:schemeClr val="accent5"/>
              </a:solidFill>
              <a:latin typeface="Open Sans SemiBold"/>
              <a:ea typeface="Open Sans SemiBold"/>
              <a:cs typeface="Open Sans SemiBold"/>
              <a:sym typeface="Open Sans SemiBold"/>
            </a:endParaRPr>
          </a:p>
          <a:p>
            <a:pPr indent="0" lvl="0" marL="0" rtl="0" algn="l">
              <a:spcBef>
                <a:spcPts val="0"/>
              </a:spcBef>
              <a:spcAft>
                <a:spcPts val="0"/>
              </a:spcAft>
              <a:buNone/>
            </a:pPr>
            <a:r>
              <a:rPr lang="en">
                <a:solidFill>
                  <a:schemeClr val="accent5"/>
                </a:solidFill>
                <a:latin typeface="Open Sans SemiBold"/>
                <a:ea typeface="Open Sans SemiBold"/>
                <a:cs typeface="Open Sans SemiBold"/>
                <a:sym typeface="Open Sans SemiBold"/>
              </a:rPr>
              <a:t>July 20, 2022</a:t>
            </a:r>
            <a:endParaRPr>
              <a:solidFill>
                <a:schemeClr val="accent5"/>
              </a:solidFill>
              <a:latin typeface="Open Sans SemiBold"/>
              <a:ea typeface="Open Sans SemiBold"/>
              <a:cs typeface="Open Sans SemiBold"/>
              <a:sym typeface="Open Sans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type="ctrTitle"/>
          </p:nvPr>
        </p:nvSpPr>
        <p:spPr>
          <a:xfrm>
            <a:off x="1693675" y="847350"/>
            <a:ext cx="5972700" cy="18225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spAutoFit/>
          </a:bodyPr>
          <a:lstStyle/>
          <a:p>
            <a:pPr indent="0" lvl="0" marL="0" rtl="0" algn="l">
              <a:lnSpc>
                <a:spcPct val="115000"/>
              </a:lnSpc>
              <a:spcBef>
                <a:spcPts val="0"/>
              </a:spcBef>
              <a:spcAft>
                <a:spcPts val="0"/>
              </a:spcAft>
              <a:buNone/>
            </a:pPr>
            <a:r>
              <a:rPr b="1" lang="en" sz="1900">
                <a:latin typeface="Open Sans"/>
                <a:ea typeface="Open Sans"/>
                <a:cs typeface="Open Sans"/>
                <a:sym typeface="Open Sans"/>
              </a:rPr>
              <a:t>“The librarians who taught Heritage Hunt sections unanimously agreed that the overall program was successful and a welcome alternative to the classic format of teaching </a:t>
            </a:r>
            <a:r>
              <a:rPr b="1" lang="en" sz="1900">
                <a:latin typeface="Open Sans"/>
                <a:ea typeface="Open Sans"/>
                <a:cs typeface="Open Sans"/>
                <a:sym typeface="Open Sans"/>
              </a:rPr>
              <a:t>Freshman</a:t>
            </a:r>
            <a:r>
              <a:rPr b="1" lang="en" sz="1900">
                <a:latin typeface="Open Sans"/>
                <a:ea typeface="Open Sans"/>
                <a:cs typeface="Open Sans"/>
                <a:sym typeface="Open Sans"/>
              </a:rPr>
              <a:t> Seminars throughout the semester.”</a:t>
            </a:r>
            <a:r>
              <a:rPr b="1" lang="en" sz="1700">
                <a:latin typeface="Open Sans"/>
                <a:ea typeface="Open Sans"/>
                <a:cs typeface="Open Sans"/>
                <a:sym typeface="Open Sans"/>
              </a:rPr>
              <a:t> </a:t>
            </a:r>
            <a:endParaRPr b="1" sz="1700">
              <a:latin typeface="Open Sans"/>
              <a:ea typeface="Open Sans"/>
              <a:cs typeface="Open Sans"/>
              <a:sym typeface="Open Sans"/>
            </a:endParaRPr>
          </a:p>
        </p:txBody>
      </p:sp>
      <p:sp>
        <p:nvSpPr>
          <p:cNvPr id="138" name="Google Shape;138;p22"/>
          <p:cNvSpPr txBox="1"/>
          <p:nvPr>
            <p:ph idx="1" type="subTitle"/>
          </p:nvPr>
        </p:nvSpPr>
        <p:spPr>
          <a:xfrm>
            <a:off x="5291675" y="3892975"/>
            <a:ext cx="2300100" cy="557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000">
                <a:latin typeface="Open Sans ExtraBold"/>
                <a:ea typeface="Open Sans ExtraBold"/>
                <a:cs typeface="Open Sans ExtraBold"/>
                <a:sym typeface="Open Sans ExtraBold"/>
              </a:rPr>
              <a:t>-George Aulisio</a:t>
            </a:r>
            <a:endParaRPr/>
          </a:p>
        </p:txBody>
      </p:sp>
      <p:pic>
        <p:nvPicPr>
          <p:cNvPr id="139" name="Google Shape;139;p22"/>
          <p:cNvPicPr preferRelativeResize="0"/>
          <p:nvPr/>
        </p:nvPicPr>
        <p:blipFill>
          <a:blip r:embed="rId3">
            <a:alphaModFix amt="30000"/>
          </a:blip>
          <a:stretch>
            <a:fillRect/>
          </a:stretch>
        </p:blipFill>
        <p:spPr>
          <a:xfrm>
            <a:off x="-2793400" y="2010613"/>
            <a:ext cx="5972775" cy="5972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387900" y="4580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spcBef>
                <a:spcPts val="0"/>
              </a:spcBef>
              <a:spcAft>
                <a:spcPts val="0"/>
              </a:spcAft>
              <a:buSzPts val="990"/>
              <a:buNone/>
            </a:pPr>
            <a:r>
              <a:rPr b="1" lang="en" sz="2700">
                <a:latin typeface="Source Sans Pro"/>
                <a:ea typeface="Source Sans Pro"/>
                <a:cs typeface="Source Sans Pro"/>
                <a:sym typeface="Source Sans Pro"/>
              </a:rPr>
              <a:t>Improvement over time</a:t>
            </a:r>
            <a:endParaRPr sz="2700"/>
          </a:p>
        </p:txBody>
      </p:sp>
      <p:sp>
        <p:nvSpPr>
          <p:cNvPr id="145" name="Google Shape;145;p23"/>
          <p:cNvSpPr txBox="1"/>
          <p:nvPr>
            <p:ph idx="1" type="body"/>
          </p:nvPr>
        </p:nvSpPr>
        <p:spPr>
          <a:xfrm>
            <a:off x="2751025" y="1489825"/>
            <a:ext cx="5386800" cy="3078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latin typeface="Source Sans Pro SemiBold"/>
                <a:ea typeface="Source Sans Pro SemiBold"/>
                <a:cs typeface="Source Sans Pro SemiBold"/>
                <a:sym typeface="Source Sans Pro SemiBold"/>
              </a:rPr>
              <a:t>Each iteration of the Heritage Hunt has brought some improvements …</a:t>
            </a:r>
            <a:endParaRPr>
              <a:latin typeface="Source Sans Pro SemiBold"/>
              <a:ea typeface="Source Sans Pro SemiBold"/>
              <a:cs typeface="Source Sans Pro SemiBold"/>
              <a:sym typeface="Source Sans Pro SemiBold"/>
            </a:endParaRPr>
          </a:p>
          <a:p>
            <a:pPr indent="-310832" lvl="0" marL="457200" rtl="0" algn="l">
              <a:lnSpc>
                <a:spcPct val="100000"/>
              </a:lnSpc>
              <a:spcBef>
                <a:spcPts val="1200"/>
              </a:spcBef>
              <a:spcAft>
                <a:spcPts val="0"/>
              </a:spcAft>
              <a:buSzPct val="100000"/>
              <a:buFont typeface="Source Sans Pro"/>
              <a:buChar char="─"/>
            </a:pPr>
            <a:r>
              <a:rPr lang="en" sz="1400">
                <a:latin typeface="Source Sans Pro"/>
                <a:ea typeface="Source Sans Pro"/>
                <a:cs typeface="Source Sans Pro"/>
                <a:sym typeface="Source Sans Pro"/>
              </a:rPr>
              <a:t>Re-incorporating QR Codes</a:t>
            </a:r>
            <a:endParaRPr sz="1400">
              <a:latin typeface="Source Sans Pro"/>
              <a:ea typeface="Source Sans Pro"/>
              <a:cs typeface="Source Sans Pro"/>
              <a:sym typeface="Source Sans Pro"/>
            </a:endParaRPr>
          </a:p>
          <a:p>
            <a:pPr indent="0" lvl="0" marL="457200" rtl="0" algn="l">
              <a:lnSpc>
                <a:spcPct val="100000"/>
              </a:lnSpc>
              <a:spcBef>
                <a:spcPts val="0"/>
              </a:spcBef>
              <a:spcAft>
                <a:spcPts val="0"/>
              </a:spcAft>
              <a:buNone/>
            </a:pPr>
            <a:r>
              <a:t/>
            </a:r>
            <a:endParaRPr sz="1400">
              <a:latin typeface="Source Sans Pro"/>
              <a:ea typeface="Source Sans Pro"/>
              <a:cs typeface="Source Sans Pro"/>
              <a:sym typeface="Source Sans Pro"/>
            </a:endParaRPr>
          </a:p>
          <a:p>
            <a:pPr indent="-310832" lvl="0" marL="457200" rtl="0" algn="l">
              <a:lnSpc>
                <a:spcPct val="100000"/>
              </a:lnSpc>
              <a:spcBef>
                <a:spcPts val="0"/>
              </a:spcBef>
              <a:spcAft>
                <a:spcPts val="0"/>
              </a:spcAft>
              <a:buSzPct val="100000"/>
              <a:buFont typeface="Source Sans Pro"/>
              <a:buChar char="─"/>
            </a:pPr>
            <a:r>
              <a:rPr lang="en" sz="1400">
                <a:latin typeface="Source Sans Pro"/>
                <a:ea typeface="Source Sans Pro"/>
                <a:cs typeface="Source Sans Pro"/>
                <a:sym typeface="Source Sans Pro"/>
              </a:rPr>
              <a:t>Purchasing iPads for students to use during the Hunt</a:t>
            </a:r>
            <a:endParaRPr sz="1400">
              <a:latin typeface="Source Sans Pro"/>
              <a:ea typeface="Source Sans Pro"/>
              <a:cs typeface="Source Sans Pro"/>
              <a:sym typeface="Source Sans Pro"/>
            </a:endParaRPr>
          </a:p>
          <a:p>
            <a:pPr indent="0" lvl="0" marL="0" rtl="0" algn="l">
              <a:lnSpc>
                <a:spcPct val="100000"/>
              </a:lnSpc>
              <a:spcBef>
                <a:spcPts val="0"/>
              </a:spcBef>
              <a:spcAft>
                <a:spcPts val="0"/>
              </a:spcAft>
              <a:buNone/>
            </a:pPr>
            <a:r>
              <a:t/>
            </a:r>
            <a:endParaRPr sz="1400">
              <a:latin typeface="Source Sans Pro"/>
              <a:ea typeface="Source Sans Pro"/>
              <a:cs typeface="Source Sans Pro"/>
              <a:sym typeface="Source Sans Pro"/>
            </a:endParaRPr>
          </a:p>
          <a:p>
            <a:pPr indent="-310832" lvl="0" marL="457200" marR="0" rtl="0" algn="l">
              <a:lnSpc>
                <a:spcPct val="100000"/>
              </a:lnSpc>
              <a:spcBef>
                <a:spcPts val="0"/>
              </a:spcBef>
              <a:spcAft>
                <a:spcPts val="0"/>
              </a:spcAft>
              <a:buSzPct val="100000"/>
              <a:buFont typeface="Source Sans Pro"/>
              <a:buChar char="─"/>
            </a:pPr>
            <a:r>
              <a:rPr lang="en" sz="1400">
                <a:latin typeface="Source Sans Pro"/>
                <a:ea typeface="Source Sans Pro"/>
                <a:cs typeface="Source Sans Pro"/>
                <a:sym typeface="Source Sans Pro"/>
              </a:rPr>
              <a:t>Requiring each question to be answered before obtaining the clue to the next location</a:t>
            </a:r>
            <a:endParaRPr sz="1400">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t/>
            </a:r>
            <a:endParaRPr sz="1400">
              <a:latin typeface="Source Sans Pro"/>
              <a:ea typeface="Source Sans Pro"/>
              <a:cs typeface="Source Sans Pro"/>
              <a:sym typeface="Source Sans Pro"/>
            </a:endParaRPr>
          </a:p>
          <a:p>
            <a:pPr indent="-310832" lvl="0" marL="457200" marR="0" rtl="0" algn="l">
              <a:lnSpc>
                <a:spcPct val="100000"/>
              </a:lnSpc>
              <a:spcBef>
                <a:spcPts val="0"/>
              </a:spcBef>
              <a:spcAft>
                <a:spcPts val="0"/>
              </a:spcAft>
              <a:buSzPct val="100000"/>
              <a:buFont typeface="Source Sans Pro"/>
              <a:buChar char="─"/>
            </a:pPr>
            <a:r>
              <a:rPr lang="en" sz="1400">
                <a:latin typeface="Source Sans Pro"/>
                <a:ea typeface="Source Sans Pro"/>
                <a:cs typeface="Source Sans Pro"/>
                <a:sym typeface="Source Sans Pro"/>
              </a:rPr>
              <a:t>Demonstrating the </a:t>
            </a:r>
            <a:r>
              <a:rPr lang="en" sz="1400">
                <a:latin typeface="Source Sans Pro"/>
                <a:ea typeface="Source Sans Pro"/>
                <a:cs typeface="Source Sans Pro"/>
                <a:sym typeface="Source Sans Pro"/>
              </a:rPr>
              <a:t>printing process </a:t>
            </a:r>
            <a:endParaRPr sz="1400">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t/>
            </a:r>
            <a:endParaRPr sz="1400">
              <a:latin typeface="Source Sans Pro"/>
              <a:ea typeface="Source Sans Pro"/>
              <a:cs typeface="Source Sans Pro"/>
              <a:sym typeface="Source Sans Pro"/>
            </a:endParaRPr>
          </a:p>
          <a:p>
            <a:pPr indent="-310832" lvl="0" marL="457200" marR="0" rtl="0" algn="l">
              <a:lnSpc>
                <a:spcPct val="100000"/>
              </a:lnSpc>
              <a:spcBef>
                <a:spcPts val="0"/>
              </a:spcBef>
              <a:spcAft>
                <a:spcPts val="0"/>
              </a:spcAft>
              <a:buSzPct val="100000"/>
              <a:buFont typeface="Source Sans Pro"/>
              <a:buChar char="─"/>
            </a:pPr>
            <a:r>
              <a:rPr lang="en" sz="1400">
                <a:latin typeface="Source Sans Pro"/>
                <a:ea typeface="Source Sans Pro"/>
                <a:cs typeface="Source Sans Pro"/>
                <a:sym typeface="Source Sans Pro"/>
              </a:rPr>
              <a:t>Developing multiple versions of some questions, so each group has a different task to complete</a:t>
            </a:r>
            <a:endParaRPr sz="1400">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t/>
            </a:r>
            <a:endParaRPr sz="1400">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t/>
            </a:r>
            <a:endParaRPr/>
          </a:p>
        </p:txBody>
      </p:sp>
      <p:pic>
        <p:nvPicPr>
          <p:cNvPr id="146" name="Google Shape;146;p23"/>
          <p:cNvPicPr preferRelativeResize="0"/>
          <p:nvPr/>
        </p:nvPicPr>
        <p:blipFill>
          <a:blip r:embed="rId3">
            <a:alphaModFix amt="45000"/>
          </a:blip>
          <a:stretch>
            <a:fillRect/>
          </a:stretch>
        </p:blipFill>
        <p:spPr>
          <a:xfrm>
            <a:off x="304800" y="1624775"/>
            <a:ext cx="2446224" cy="24462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4"/>
          <p:cNvSpPr txBox="1"/>
          <p:nvPr>
            <p:ph type="title"/>
          </p:nvPr>
        </p:nvSpPr>
        <p:spPr>
          <a:xfrm>
            <a:off x="387900" y="4580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lnSpc>
                <a:spcPct val="115000"/>
              </a:lnSpc>
              <a:spcBef>
                <a:spcPts val="0"/>
              </a:spcBef>
              <a:spcAft>
                <a:spcPts val="0"/>
              </a:spcAft>
              <a:buNone/>
            </a:pPr>
            <a:r>
              <a:rPr b="1" lang="en" sz="2700">
                <a:latin typeface="Source Sans Pro"/>
                <a:ea typeface="Source Sans Pro"/>
                <a:cs typeface="Source Sans Pro"/>
                <a:sym typeface="Source Sans Pro"/>
              </a:rPr>
              <a:t>Collaboration with IT Departments</a:t>
            </a:r>
            <a:endParaRPr b="1" sz="4600">
              <a:latin typeface="Source Sans Pro"/>
              <a:ea typeface="Source Sans Pro"/>
              <a:cs typeface="Source Sans Pro"/>
              <a:sym typeface="Source Sans Pro"/>
            </a:endParaRPr>
          </a:p>
        </p:txBody>
      </p:sp>
      <p:sp>
        <p:nvSpPr>
          <p:cNvPr id="152" name="Google Shape;152;p24"/>
          <p:cNvSpPr txBox="1"/>
          <p:nvPr>
            <p:ph idx="1" type="body"/>
          </p:nvPr>
        </p:nvSpPr>
        <p:spPr>
          <a:xfrm>
            <a:off x="387900" y="1489825"/>
            <a:ext cx="5588100" cy="3078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latin typeface="Source Sans Pro SemiBold"/>
                <a:ea typeface="Source Sans Pro SemiBold"/>
                <a:cs typeface="Source Sans Pro SemiBold"/>
                <a:sym typeface="Source Sans Pro SemiBold"/>
              </a:rPr>
              <a:t>Campus IT</a:t>
            </a:r>
            <a:endParaRPr>
              <a:latin typeface="Source Sans Pro SemiBold"/>
              <a:ea typeface="Source Sans Pro SemiBold"/>
              <a:cs typeface="Source Sans Pro SemiBold"/>
              <a:sym typeface="Source Sans Pro SemiBold"/>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317500" lvl="0" marL="457200" rtl="0" algn="l">
              <a:lnSpc>
                <a:spcPct val="100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Build registration forms</a:t>
            </a:r>
            <a:endParaRPr sz="1400">
              <a:latin typeface="Source Sans Pro"/>
              <a:ea typeface="Source Sans Pro"/>
              <a:cs typeface="Source Sans Pro"/>
              <a:sym typeface="Source Sans Pro"/>
            </a:endParaRPr>
          </a:p>
          <a:p>
            <a:pPr indent="0" lvl="0" marL="0" rtl="0" algn="l">
              <a:lnSpc>
                <a:spcPct val="100000"/>
              </a:lnSpc>
              <a:spcBef>
                <a:spcPts val="0"/>
              </a:spcBef>
              <a:spcAft>
                <a:spcPts val="0"/>
              </a:spcAft>
              <a:buNone/>
            </a:pPr>
            <a:r>
              <a:t/>
            </a:r>
            <a:endParaRPr sz="1400">
              <a:latin typeface="Source Sans Pro"/>
              <a:ea typeface="Source Sans Pro"/>
              <a:cs typeface="Source Sans Pro"/>
              <a:sym typeface="Source Sans Pro"/>
            </a:endParaRPr>
          </a:p>
          <a:p>
            <a:pPr indent="-317500" lvl="0" marL="457200" rtl="0" algn="l">
              <a:lnSpc>
                <a:spcPct val="100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Integrated registration system with campus Single Sign-On system</a:t>
            </a:r>
            <a:endParaRPr sz="1400">
              <a:latin typeface="Source Sans Pro"/>
              <a:ea typeface="Source Sans Pro"/>
              <a:cs typeface="Source Sans Pro"/>
              <a:sym typeface="Source Sans Pro"/>
            </a:endParaRPr>
          </a:p>
          <a:p>
            <a:pPr indent="0" lvl="0" marL="0" rtl="0" algn="l">
              <a:lnSpc>
                <a:spcPct val="100000"/>
              </a:lnSpc>
              <a:spcBef>
                <a:spcPts val="0"/>
              </a:spcBef>
              <a:spcAft>
                <a:spcPts val="0"/>
              </a:spcAft>
              <a:buNone/>
            </a:pPr>
            <a:r>
              <a:t/>
            </a:r>
            <a:endParaRPr sz="1400">
              <a:latin typeface="Source Sans Pro"/>
              <a:ea typeface="Source Sans Pro"/>
              <a:cs typeface="Source Sans Pro"/>
              <a:sym typeface="Source Sans Pro"/>
            </a:endParaRPr>
          </a:p>
          <a:p>
            <a:pPr indent="-317500" lvl="0" marL="457200" rtl="0" algn="l">
              <a:lnSpc>
                <a:spcPct val="100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Resolve bugs; suggest and implement improvements</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en">
                <a:latin typeface="Source Sans Pro SemiBold"/>
                <a:ea typeface="Source Sans Pro SemiBold"/>
                <a:cs typeface="Source Sans Pro SemiBold"/>
                <a:sym typeface="Source Sans Pro SemiBold"/>
              </a:rPr>
              <a:t>Library Systems</a:t>
            </a:r>
            <a:endParaRPr>
              <a:latin typeface="Source Sans Pro SemiBold"/>
              <a:ea typeface="Source Sans Pro SemiBold"/>
              <a:cs typeface="Source Sans Pro SemiBold"/>
              <a:sym typeface="Source Sans Pro SemiBold"/>
            </a:endParaRPr>
          </a:p>
          <a:p>
            <a:pPr indent="-317500" lvl="0" marL="457200" rtl="0" algn="l">
              <a:lnSpc>
                <a:spcPct val="100000"/>
              </a:lnSpc>
              <a:spcBef>
                <a:spcPts val="1200"/>
              </a:spcBef>
              <a:spcAft>
                <a:spcPts val="0"/>
              </a:spcAft>
              <a:buSzPts val="1400"/>
              <a:buFont typeface="Source Sans Pro"/>
              <a:buChar char="─"/>
            </a:pPr>
            <a:r>
              <a:rPr lang="en" sz="1400">
                <a:latin typeface="Source Sans Pro"/>
                <a:ea typeface="Source Sans Pro"/>
                <a:cs typeface="Source Sans Pro"/>
                <a:sym typeface="Source Sans Pro"/>
              </a:rPr>
              <a:t>Prepare iPads</a:t>
            </a:r>
            <a:endParaRPr sz="1400">
              <a:latin typeface="Source Sans Pro"/>
              <a:ea typeface="Source Sans Pro"/>
              <a:cs typeface="Source Sans Pro"/>
              <a:sym typeface="Source Sans Pro"/>
            </a:endParaRPr>
          </a:p>
          <a:p>
            <a:pPr indent="0" lvl="0" marL="0" rtl="0" algn="l">
              <a:lnSpc>
                <a:spcPct val="100000"/>
              </a:lnSpc>
              <a:spcBef>
                <a:spcPts val="0"/>
              </a:spcBef>
              <a:spcAft>
                <a:spcPts val="0"/>
              </a:spcAft>
              <a:buNone/>
            </a:pPr>
            <a:r>
              <a:t/>
            </a:r>
            <a:endParaRPr sz="1400">
              <a:latin typeface="Source Sans Pro"/>
              <a:ea typeface="Source Sans Pro"/>
              <a:cs typeface="Source Sans Pro"/>
              <a:sym typeface="Source Sans Pro"/>
            </a:endParaRPr>
          </a:p>
          <a:p>
            <a:pPr indent="-317500" lvl="0" marL="457200" rtl="0" algn="l">
              <a:lnSpc>
                <a:spcPct val="100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Create web pages</a:t>
            </a:r>
            <a:endParaRPr sz="1400">
              <a:latin typeface="Source Sans Pro"/>
              <a:ea typeface="Source Sans Pro"/>
              <a:cs typeface="Source Sans Pro"/>
              <a:sym typeface="Source Sans Pro"/>
            </a:endParaRPr>
          </a:p>
          <a:p>
            <a:pPr indent="0" lvl="0" marL="0" rtl="0" algn="l">
              <a:lnSpc>
                <a:spcPct val="100000"/>
              </a:lnSpc>
              <a:spcBef>
                <a:spcPts val="0"/>
              </a:spcBef>
              <a:spcAft>
                <a:spcPts val="0"/>
              </a:spcAft>
              <a:buNone/>
            </a:pPr>
            <a:r>
              <a:t/>
            </a:r>
            <a:endParaRPr sz="1400">
              <a:latin typeface="Source Sans Pro"/>
              <a:ea typeface="Source Sans Pro"/>
              <a:cs typeface="Source Sans Pro"/>
              <a:sym typeface="Source Sans Pro"/>
            </a:endParaRPr>
          </a:p>
          <a:p>
            <a:pPr indent="-317500" lvl="0" marL="457200" rtl="0" algn="l">
              <a:lnSpc>
                <a:spcPct val="100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On-site availability</a:t>
            </a:r>
            <a:endParaRPr sz="1400">
              <a:latin typeface="Source Sans Pro"/>
              <a:ea typeface="Source Sans Pro"/>
              <a:cs typeface="Source Sans Pro"/>
              <a:sym typeface="Source Sans Pro"/>
            </a:endParaRPr>
          </a:p>
          <a:p>
            <a:pPr indent="0" lvl="0" marL="0" rtl="0" algn="l">
              <a:spcBef>
                <a:spcPts val="0"/>
              </a:spcBef>
              <a:spcAft>
                <a:spcPts val="0"/>
              </a:spcAft>
              <a:buNone/>
            </a:pPr>
            <a:r>
              <a:t/>
            </a:r>
            <a:endParaRPr sz="1100"/>
          </a:p>
        </p:txBody>
      </p:sp>
      <p:pic>
        <p:nvPicPr>
          <p:cNvPr id="153" name="Google Shape;153;p24"/>
          <p:cNvPicPr preferRelativeResize="0"/>
          <p:nvPr/>
        </p:nvPicPr>
        <p:blipFill>
          <a:blip r:embed="rId3">
            <a:alphaModFix/>
          </a:blip>
          <a:stretch>
            <a:fillRect/>
          </a:stretch>
        </p:blipFill>
        <p:spPr>
          <a:xfrm>
            <a:off x="6110672" y="784885"/>
            <a:ext cx="2496300" cy="3573725"/>
          </a:xfrm>
          <a:prstGeom prst="rect">
            <a:avLst/>
          </a:prstGeom>
          <a:noFill/>
          <a:ln>
            <a:noFill/>
          </a:ln>
        </p:spPr>
      </p:pic>
      <p:sp>
        <p:nvSpPr>
          <p:cNvPr id="154" name="Google Shape;154;p24"/>
          <p:cNvSpPr txBox="1"/>
          <p:nvPr/>
        </p:nvSpPr>
        <p:spPr>
          <a:xfrm>
            <a:off x="6100150" y="4422900"/>
            <a:ext cx="2496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Source Sans Pro"/>
                <a:ea typeface="Source Sans Pro"/>
                <a:cs typeface="Source Sans Pro"/>
                <a:sym typeface="Source Sans Pro"/>
              </a:rPr>
              <a:t>Screenshot of the Heritage Hunt registration system</a:t>
            </a:r>
            <a:endParaRPr sz="1100">
              <a:solidFill>
                <a:schemeClr val="dk1"/>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txBox="1"/>
          <p:nvPr>
            <p:ph type="title"/>
          </p:nvPr>
        </p:nvSpPr>
        <p:spPr>
          <a:xfrm>
            <a:off x="387900" y="4580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spcBef>
                <a:spcPts val="0"/>
              </a:spcBef>
              <a:spcAft>
                <a:spcPts val="0"/>
              </a:spcAft>
              <a:buNone/>
            </a:pPr>
            <a:r>
              <a:rPr b="1" lang="en" sz="2700">
                <a:latin typeface="Source Sans Pro"/>
                <a:ea typeface="Source Sans Pro"/>
                <a:cs typeface="Source Sans Pro"/>
                <a:sym typeface="Source Sans Pro"/>
              </a:rPr>
              <a:t>Heritage Hunt Evolution &amp; Collaboration</a:t>
            </a:r>
            <a:endParaRPr sz="2700"/>
          </a:p>
        </p:txBody>
      </p:sp>
      <p:sp>
        <p:nvSpPr>
          <p:cNvPr id="160" name="Google Shape;160;p25"/>
          <p:cNvSpPr txBox="1"/>
          <p:nvPr>
            <p:ph idx="1" type="body"/>
          </p:nvPr>
        </p:nvSpPr>
        <p:spPr>
          <a:xfrm>
            <a:off x="743050" y="1489825"/>
            <a:ext cx="8013000" cy="3078900"/>
          </a:xfrm>
          <a:prstGeom prst="rect">
            <a:avLst/>
          </a:prstGeom>
        </p:spPr>
        <p:txBody>
          <a:bodyPr anchorCtr="0" anchor="t" bIns="91425" lIns="91425" spcFirstLastPara="1" rIns="91425" wrap="square" tIns="91425">
            <a:normAutofit/>
          </a:bodyPr>
          <a:lstStyle/>
          <a:p>
            <a:pPr indent="-355600" lvl="0" marL="457200" rtl="0" algn="l">
              <a:lnSpc>
                <a:spcPct val="150000"/>
              </a:lnSpc>
              <a:spcBef>
                <a:spcPts val="0"/>
              </a:spcBef>
              <a:spcAft>
                <a:spcPts val="0"/>
              </a:spcAft>
              <a:buSzPts val="2000"/>
              <a:buChar char="—"/>
            </a:pPr>
            <a:r>
              <a:rPr lang="en" sz="2000"/>
              <a:t>Started as an information literacy session</a:t>
            </a:r>
            <a:endParaRPr sz="2000"/>
          </a:p>
          <a:p>
            <a:pPr indent="-355600" lvl="0" marL="457200" rtl="0" algn="l">
              <a:lnSpc>
                <a:spcPct val="150000"/>
              </a:lnSpc>
              <a:spcBef>
                <a:spcPts val="0"/>
              </a:spcBef>
              <a:spcAft>
                <a:spcPts val="0"/>
              </a:spcAft>
              <a:buSzPts val="2000"/>
              <a:buChar char="—"/>
            </a:pPr>
            <a:r>
              <a:rPr lang="en" sz="2000"/>
              <a:t>Now i</a:t>
            </a:r>
            <a:r>
              <a:rPr lang="en" sz="2000"/>
              <a:t>nvolves whole library</a:t>
            </a:r>
            <a:endParaRPr sz="2000"/>
          </a:p>
          <a:p>
            <a:pPr indent="-342900" lvl="1" marL="914400" rtl="0" algn="l">
              <a:lnSpc>
                <a:spcPct val="150000"/>
              </a:lnSpc>
              <a:spcBef>
                <a:spcPts val="0"/>
              </a:spcBef>
              <a:spcAft>
                <a:spcPts val="0"/>
              </a:spcAft>
              <a:buSzPts val="1800"/>
              <a:buChar char="–"/>
            </a:pPr>
            <a:r>
              <a:rPr lang="en" sz="1800"/>
              <a:t>Annual meetings for feedback</a:t>
            </a:r>
            <a:endParaRPr sz="1800"/>
          </a:p>
          <a:p>
            <a:pPr indent="-342900" lvl="1" marL="914400" rtl="0" algn="l">
              <a:lnSpc>
                <a:spcPct val="150000"/>
              </a:lnSpc>
              <a:spcBef>
                <a:spcPts val="0"/>
              </a:spcBef>
              <a:spcAft>
                <a:spcPts val="0"/>
              </a:spcAft>
              <a:buSzPts val="1800"/>
              <a:buChar char="–"/>
            </a:pPr>
            <a:r>
              <a:rPr lang="en" sz="1800"/>
              <a:t>Make adjustments as needed</a:t>
            </a:r>
            <a:endParaRPr sz="1800"/>
          </a:p>
          <a:p>
            <a:pPr indent="-355600" lvl="0" marL="457200" rtl="0" algn="l">
              <a:lnSpc>
                <a:spcPct val="150000"/>
              </a:lnSpc>
              <a:spcBef>
                <a:spcPts val="0"/>
              </a:spcBef>
              <a:spcAft>
                <a:spcPts val="0"/>
              </a:spcAft>
              <a:buSzPts val="2000"/>
              <a:buChar char="—"/>
            </a:pPr>
            <a:r>
              <a:rPr lang="en" sz="2000"/>
              <a:t>Run by committee of volunteers</a:t>
            </a:r>
            <a:endParaRPr sz="2000"/>
          </a:p>
        </p:txBody>
      </p:sp>
      <p:pic>
        <p:nvPicPr>
          <p:cNvPr id="161" name="Google Shape;161;p25"/>
          <p:cNvPicPr preferRelativeResize="0"/>
          <p:nvPr/>
        </p:nvPicPr>
        <p:blipFill>
          <a:blip r:embed="rId3">
            <a:alphaModFix amt="30000"/>
          </a:blip>
          <a:stretch>
            <a:fillRect/>
          </a:stretch>
        </p:blipFill>
        <p:spPr>
          <a:xfrm>
            <a:off x="5989925" y="2025163"/>
            <a:ext cx="5972775" cy="5972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6"/>
          <p:cNvSpPr txBox="1"/>
          <p:nvPr>
            <p:ph type="title"/>
          </p:nvPr>
        </p:nvSpPr>
        <p:spPr>
          <a:xfrm>
            <a:off x="387900" y="4580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lnSpc>
                <a:spcPct val="115000"/>
              </a:lnSpc>
              <a:spcBef>
                <a:spcPts val="0"/>
              </a:spcBef>
              <a:spcAft>
                <a:spcPts val="0"/>
              </a:spcAft>
              <a:buNone/>
            </a:pPr>
            <a:r>
              <a:rPr b="1" lang="en" sz="2700">
                <a:latin typeface="Source Sans Pro"/>
                <a:ea typeface="Source Sans Pro"/>
                <a:cs typeface="Source Sans Pro"/>
                <a:sym typeface="Source Sans Pro"/>
              </a:rPr>
              <a:t>Heritage Hunt Overview</a:t>
            </a:r>
            <a:endParaRPr b="1" sz="2700">
              <a:latin typeface="Source Sans Pro"/>
              <a:ea typeface="Source Sans Pro"/>
              <a:cs typeface="Source Sans Pro"/>
              <a:sym typeface="Source Sans Pro"/>
            </a:endParaRPr>
          </a:p>
        </p:txBody>
      </p:sp>
      <p:sp>
        <p:nvSpPr>
          <p:cNvPr id="167" name="Google Shape;167;p26"/>
          <p:cNvSpPr txBox="1"/>
          <p:nvPr>
            <p:ph idx="1" type="body"/>
          </p:nvPr>
        </p:nvSpPr>
        <p:spPr>
          <a:xfrm>
            <a:off x="532050" y="1304475"/>
            <a:ext cx="8368200" cy="3359400"/>
          </a:xfrm>
          <a:prstGeom prst="rect">
            <a:avLst/>
          </a:prstGeom>
        </p:spPr>
        <p:txBody>
          <a:bodyPr anchorCtr="0" anchor="t" bIns="91425" lIns="91425" spcFirstLastPara="1" rIns="91425" wrap="square" tIns="91425">
            <a:normAutofit lnSpcReduction="20000"/>
          </a:bodyPr>
          <a:lstStyle/>
          <a:p>
            <a:pPr indent="0" lvl="0" marL="0" rtl="0" algn="l">
              <a:lnSpc>
                <a:spcPct val="150000"/>
              </a:lnSpc>
              <a:spcBef>
                <a:spcPts val="0"/>
              </a:spcBef>
              <a:spcAft>
                <a:spcPts val="0"/>
              </a:spcAft>
              <a:buNone/>
            </a:pPr>
            <a:r>
              <a:rPr lang="en" sz="1700">
                <a:latin typeface="Source Sans Pro"/>
                <a:ea typeface="Source Sans Pro"/>
                <a:cs typeface="Source Sans Pro"/>
                <a:sym typeface="Source Sans Pro"/>
              </a:rPr>
              <a:t>Approximately 40-45 sessions </a:t>
            </a:r>
            <a:endParaRPr sz="1700">
              <a:latin typeface="Source Sans Pro"/>
              <a:ea typeface="Source Sans Pro"/>
              <a:cs typeface="Source Sans Pro"/>
              <a:sym typeface="Source Sans Pro"/>
            </a:endParaRPr>
          </a:p>
          <a:p>
            <a:pPr indent="-336550" lvl="0" marL="457200" marR="0" rtl="0" algn="l">
              <a:lnSpc>
                <a:spcPct val="150000"/>
              </a:lnSpc>
              <a:spcBef>
                <a:spcPts val="0"/>
              </a:spcBef>
              <a:spcAft>
                <a:spcPts val="0"/>
              </a:spcAft>
              <a:buSzPts val="1700"/>
              <a:buFont typeface="Source Sans Pro"/>
              <a:buChar char="—"/>
            </a:pPr>
            <a:r>
              <a:rPr lang="en" sz="1700">
                <a:latin typeface="Source Sans Pro"/>
                <a:ea typeface="Source Sans Pro"/>
                <a:cs typeface="Source Sans Pro"/>
                <a:sym typeface="Source Sans Pro"/>
              </a:rPr>
              <a:t>50 minute sessions</a:t>
            </a:r>
            <a:endParaRPr sz="1700">
              <a:latin typeface="Source Sans Pro"/>
              <a:ea typeface="Source Sans Pro"/>
              <a:cs typeface="Source Sans Pro"/>
              <a:sym typeface="Source Sans Pro"/>
            </a:endParaRPr>
          </a:p>
          <a:p>
            <a:pPr indent="-336550" lvl="0" marL="457200" marR="0" rtl="0" algn="l">
              <a:lnSpc>
                <a:spcPct val="150000"/>
              </a:lnSpc>
              <a:spcBef>
                <a:spcPts val="0"/>
              </a:spcBef>
              <a:spcAft>
                <a:spcPts val="0"/>
              </a:spcAft>
              <a:buSzPts val="1700"/>
              <a:buFont typeface="Source Sans Pro"/>
              <a:buChar char="—"/>
            </a:pPr>
            <a:r>
              <a:rPr lang="en" sz="1700">
                <a:latin typeface="Source Sans Pro"/>
                <a:ea typeface="Source Sans Pro"/>
                <a:cs typeface="Source Sans Pro"/>
                <a:sym typeface="Source Sans Pro"/>
              </a:rPr>
              <a:t>24 students per session</a:t>
            </a:r>
            <a:endParaRPr sz="1700">
              <a:latin typeface="Source Sans Pro"/>
              <a:ea typeface="Source Sans Pro"/>
              <a:cs typeface="Source Sans Pro"/>
              <a:sym typeface="Source Sans Pro"/>
            </a:endParaRPr>
          </a:p>
          <a:p>
            <a:pPr indent="-336550" lvl="0" marL="457200" marR="0" rtl="0" algn="l">
              <a:lnSpc>
                <a:spcPct val="150000"/>
              </a:lnSpc>
              <a:spcBef>
                <a:spcPts val="0"/>
              </a:spcBef>
              <a:spcAft>
                <a:spcPts val="0"/>
              </a:spcAft>
              <a:buSzPts val="1700"/>
              <a:buFont typeface="Source Sans Pro"/>
              <a:buChar char="—"/>
            </a:pPr>
            <a:r>
              <a:rPr lang="en" sz="1700">
                <a:latin typeface="Source Sans Pro"/>
                <a:ea typeface="Source Sans Pro"/>
                <a:cs typeface="Source Sans Pro"/>
                <a:sym typeface="Source Sans Pro"/>
              </a:rPr>
              <a:t>6 groups of students</a:t>
            </a:r>
            <a:endParaRPr sz="1700">
              <a:latin typeface="Source Sans Pro"/>
              <a:ea typeface="Source Sans Pro"/>
              <a:cs typeface="Source Sans Pro"/>
              <a:sym typeface="Source Sans Pro"/>
            </a:endParaRPr>
          </a:p>
          <a:p>
            <a:pPr indent="-336550" lvl="1" marL="914400" marR="0" rtl="0" algn="l">
              <a:lnSpc>
                <a:spcPct val="150000"/>
              </a:lnSpc>
              <a:spcBef>
                <a:spcPts val="0"/>
              </a:spcBef>
              <a:spcAft>
                <a:spcPts val="0"/>
              </a:spcAft>
              <a:buSzPts val="1700"/>
              <a:buFont typeface="Source Sans Pro"/>
              <a:buChar char="-"/>
            </a:pPr>
            <a:r>
              <a:rPr lang="en" sz="1700">
                <a:latin typeface="Source Sans Pro"/>
                <a:ea typeface="Source Sans Pro"/>
                <a:cs typeface="Source Sans Pro"/>
                <a:sym typeface="Source Sans Pro"/>
              </a:rPr>
              <a:t>Teams A-F</a:t>
            </a:r>
            <a:endParaRPr sz="1700">
              <a:latin typeface="Source Sans Pro"/>
              <a:ea typeface="Source Sans Pro"/>
              <a:cs typeface="Source Sans Pro"/>
              <a:sym typeface="Source Sans Pro"/>
            </a:endParaRPr>
          </a:p>
          <a:p>
            <a:pPr indent="0" lvl="0" marL="0" rtl="0" algn="l">
              <a:lnSpc>
                <a:spcPct val="150000"/>
              </a:lnSpc>
              <a:spcBef>
                <a:spcPts val="1200"/>
              </a:spcBef>
              <a:spcAft>
                <a:spcPts val="0"/>
              </a:spcAft>
              <a:buNone/>
            </a:pPr>
            <a:r>
              <a:rPr lang="en" sz="1700">
                <a:latin typeface="Source Sans Pro"/>
                <a:ea typeface="Source Sans Pro"/>
                <a:cs typeface="Source Sans Pro"/>
                <a:sym typeface="Source Sans Pro"/>
              </a:rPr>
              <a:t>Scheduled Monday - Friday</a:t>
            </a:r>
            <a:endParaRPr sz="1700">
              <a:latin typeface="Source Sans Pro"/>
              <a:ea typeface="Source Sans Pro"/>
              <a:cs typeface="Source Sans Pro"/>
              <a:sym typeface="Source Sans Pro"/>
            </a:endParaRPr>
          </a:p>
          <a:p>
            <a:pPr indent="-336550" lvl="0" marL="457200" marR="0" rtl="0" algn="l">
              <a:lnSpc>
                <a:spcPct val="150000"/>
              </a:lnSpc>
              <a:spcBef>
                <a:spcPts val="0"/>
              </a:spcBef>
              <a:spcAft>
                <a:spcPts val="0"/>
              </a:spcAft>
              <a:buSzPts val="1700"/>
              <a:buFont typeface="Source Sans Pro"/>
              <a:buChar char="—"/>
            </a:pPr>
            <a:r>
              <a:rPr lang="en" sz="1700">
                <a:latin typeface="Source Sans Pro"/>
                <a:ea typeface="Source Sans Pro"/>
                <a:cs typeface="Source Sans Pro"/>
                <a:sym typeface="Source Sans Pro"/>
              </a:rPr>
              <a:t>In 2019</a:t>
            </a:r>
            <a:endParaRPr sz="1700">
              <a:latin typeface="Source Sans Pro"/>
              <a:ea typeface="Source Sans Pro"/>
              <a:cs typeface="Source Sans Pro"/>
              <a:sym typeface="Source Sans Pro"/>
            </a:endParaRPr>
          </a:p>
          <a:p>
            <a:pPr indent="-336550" lvl="1" marL="914400" marR="0" rtl="0" algn="l">
              <a:lnSpc>
                <a:spcPct val="150000"/>
              </a:lnSpc>
              <a:spcBef>
                <a:spcPts val="0"/>
              </a:spcBef>
              <a:spcAft>
                <a:spcPts val="0"/>
              </a:spcAft>
              <a:buSzPts val="1700"/>
              <a:buFont typeface="Source Sans Pro"/>
              <a:buChar char="-"/>
            </a:pPr>
            <a:r>
              <a:rPr lang="en" sz="1700">
                <a:latin typeface="Source Sans Pro"/>
                <a:ea typeface="Source Sans Pro"/>
                <a:cs typeface="Source Sans Pro"/>
                <a:sym typeface="Source Sans Pro"/>
              </a:rPr>
              <a:t>Monday - Thursday: 10 am - 5 pm, 7 pm - 9 pm</a:t>
            </a:r>
            <a:endParaRPr sz="1700">
              <a:latin typeface="Source Sans Pro"/>
              <a:ea typeface="Source Sans Pro"/>
              <a:cs typeface="Source Sans Pro"/>
              <a:sym typeface="Source Sans Pro"/>
            </a:endParaRPr>
          </a:p>
          <a:p>
            <a:pPr indent="-336550" lvl="1" marL="914400" marR="0" rtl="0" algn="l">
              <a:lnSpc>
                <a:spcPct val="150000"/>
              </a:lnSpc>
              <a:spcBef>
                <a:spcPts val="0"/>
              </a:spcBef>
              <a:spcAft>
                <a:spcPts val="0"/>
              </a:spcAft>
              <a:buSzPts val="1700"/>
              <a:buFont typeface="Source Sans Pro"/>
              <a:buChar char="-"/>
            </a:pPr>
            <a:r>
              <a:rPr lang="en" sz="1700">
                <a:latin typeface="Source Sans Pro"/>
                <a:ea typeface="Source Sans Pro"/>
                <a:cs typeface="Source Sans Pro"/>
                <a:sym typeface="Source Sans Pro"/>
              </a:rPr>
              <a:t>Friday: 10 am - 2 pm</a:t>
            </a:r>
            <a:endParaRPr/>
          </a:p>
        </p:txBody>
      </p:sp>
      <p:pic>
        <p:nvPicPr>
          <p:cNvPr id="168" name="Google Shape;168;p26"/>
          <p:cNvPicPr preferRelativeResize="0"/>
          <p:nvPr/>
        </p:nvPicPr>
        <p:blipFill>
          <a:blip r:embed="rId3">
            <a:alphaModFix amt="30000"/>
          </a:blip>
          <a:stretch>
            <a:fillRect/>
          </a:stretch>
        </p:blipFill>
        <p:spPr>
          <a:xfrm>
            <a:off x="5979875" y="-2767337"/>
            <a:ext cx="5972775" cy="5972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7"/>
          <p:cNvSpPr txBox="1"/>
          <p:nvPr>
            <p:ph type="title"/>
          </p:nvPr>
        </p:nvSpPr>
        <p:spPr>
          <a:xfrm>
            <a:off x="387900" y="4580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spcBef>
                <a:spcPts val="0"/>
              </a:spcBef>
              <a:spcAft>
                <a:spcPts val="0"/>
              </a:spcAft>
              <a:buNone/>
            </a:pPr>
            <a:r>
              <a:rPr b="1" lang="en">
                <a:latin typeface="Source Sans Pro"/>
                <a:ea typeface="Source Sans Pro"/>
                <a:cs typeface="Source Sans Pro"/>
                <a:sym typeface="Source Sans Pro"/>
              </a:rPr>
              <a:t>Heritage Hunt </a:t>
            </a:r>
            <a:r>
              <a:rPr b="1" lang="en">
                <a:latin typeface="Source Sans Pro"/>
                <a:ea typeface="Source Sans Pro"/>
                <a:cs typeface="Source Sans Pro"/>
                <a:sym typeface="Source Sans Pro"/>
              </a:rPr>
              <a:t>Routes</a:t>
            </a:r>
            <a:r>
              <a:rPr b="1" lang="en">
                <a:latin typeface="Source Sans Pro"/>
                <a:ea typeface="Source Sans Pro"/>
                <a:cs typeface="Source Sans Pro"/>
                <a:sym typeface="Source Sans Pro"/>
              </a:rPr>
              <a:t> - 2019</a:t>
            </a:r>
            <a:endParaRPr b="1">
              <a:latin typeface="Source Sans Pro"/>
              <a:ea typeface="Source Sans Pro"/>
              <a:cs typeface="Source Sans Pro"/>
              <a:sym typeface="Source Sans Pro"/>
            </a:endParaRPr>
          </a:p>
        </p:txBody>
      </p:sp>
      <p:sp>
        <p:nvSpPr>
          <p:cNvPr id="174" name="Google Shape;174;p27"/>
          <p:cNvSpPr txBox="1"/>
          <p:nvPr>
            <p:ph idx="1" type="body"/>
          </p:nvPr>
        </p:nvSpPr>
        <p:spPr>
          <a:xfrm>
            <a:off x="452075" y="1312075"/>
            <a:ext cx="8304300" cy="1048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440"/>
              <a:buNone/>
            </a:pPr>
            <a:r>
              <a:rPr lang="en" sz="1400">
                <a:latin typeface="Source Sans Pro"/>
                <a:ea typeface="Source Sans Pro"/>
                <a:cs typeface="Source Sans Pro"/>
                <a:sym typeface="Source Sans Pro"/>
              </a:rPr>
              <a:t>The students, using technology (a library-owned iPad) to scan QR codes, complete a series of tasks and submit a paper worksheet with their responses to the clues at the end of the session. 6 different routes cover 4 floors of the library. At each location students would scan a new QR code to get their next task. The students return to the classroom when they complete the hunt.</a:t>
            </a:r>
            <a:endParaRPr sz="1400">
              <a:latin typeface="Source Sans Pro"/>
              <a:ea typeface="Source Sans Pro"/>
              <a:cs typeface="Source Sans Pro"/>
              <a:sym typeface="Source Sans Pro"/>
            </a:endParaRPr>
          </a:p>
          <a:p>
            <a:pPr indent="0" lvl="0" marL="0" rtl="0" algn="l">
              <a:lnSpc>
                <a:spcPct val="95000"/>
              </a:lnSpc>
              <a:spcBef>
                <a:spcPts val="1200"/>
              </a:spcBef>
              <a:spcAft>
                <a:spcPts val="1200"/>
              </a:spcAft>
              <a:buSzPts val="440"/>
              <a:buNone/>
            </a:pPr>
            <a:r>
              <a:t/>
            </a:r>
            <a:endParaRPr sz="1400">
              <a:latin typeface="Source Sans Pro"/>
              <a:ea typeface="Source Sans Pro"/>
              <a:cs typeface="Source Sans Pro"/>
              <a:sym typeface="Source Sans Pro"/>
            </a:endParaRPr>
          </a:p>
        </p:txBody>
      </p:sp>
      <p:pic>
        <p:nvPicPr>
          <p:cNvPr id="175" name="Google Shape;175;p27"/>
          <p:cNvPicPr preferRelativeResize="0"/>
          <p:nvPr/>
        </p:nvPicPr>
        <p:blipFill>
          <a:blip r:embed="rId3">
            <a:alphaModFix/>
          </a:blip>
          <a:stretch>
            <a:fillRect/>
          </a:stretch>
        </p:blipFill>
        <p:spPr>
          <a:xfrm>
            <a:off x="1074925" y="2445450"/>
            <a:ext cx="6033399" cy="2315525"/>
          </a:xfrm>
          <a:prstGeom prst="rect">
            <a:avLst/>
          </a:prstGeom>
          <a:noFill/>
          <a:ln>
            <a:noFill/>
          </a:ln>
        </p:spPr>
      </p:pic>
      <p:sp>
        <p:nvSpPr>
          <p:cNvPr id="176" name="Google Shape;176;p27"/>
          <p:cNvSpPr/>
          <p:nvPr/>
        </p:nvSpPr>
        <p:spPr>
          <a:xfrm>
            <a:off x="553725" y="3175500"/>
            <a:ext cx="493800" cy="1869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7"/>
          <p:cNvSpPr/>
          <p:nvPr/>
        </p:nvSpPr>
        <p:spPr>
          <a:xfrm>
            <a:off x="553725" y="3362400"/>
            <a:ext cx="493800" cy="1869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7"/>
          <p:cNvSpPr/>
          <p:nvPr/>
        </p:nvSpPr>
        <p:spPr>
          <a:xfrm>
            <a:off x="553725" y="3592400"/>
            <a:ext cx="493800" cy="1869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7"/>
          <p:cNvSpPr/>
          <p:nvPr/>
        </p:nvSpPr>
        <p:spPr>
          <a:xfrm>
            <a:off x="553725" y="3779300"/>
            <a:ext cx="493800" cy="1869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7"/>
          <p:cNvSpPr/>
          <p:nvPr/>
        </p:nvSpPr>
        <p:spPr>
          <a:xfrm>
            <a:off x="553725" y="3966200"/>
            <a:ext cx="493800" cy="1869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7"/>
          <p:cNvSpPr/>
          <p:nvPr/>
        </p:nvSpPr>
        <p:spPr>
          <a:xfrm>
            <a:off x="553725" y="4196200"/>
            <a:ext cx="493800" cy="1869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7"/>
          <p:cNvSpPr/>
          <p:nvPr/>
        </p:nvSpPr>
        <p:spPr>
          <a:xfrm>
            <a:off x="553725" y="4426200"/>
            <a:ext cx="493800" cy="1869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
                                        <p:tgtEl>
                                          <p:spTgt spid="177"/>
                                        </p:tgtEl>
                                      </p:cBhvr>
                                    </p:animEffect>
                                  </p:childTnLst>
                                </p:cTn>
                              </p:par>
                              <p:par>
                                <p:cTn fill="hold" nodeType="withEffect" presetClass="exit" presetID="10" presetSubtype="0">
                                  <p:stCondLst>
                                    <p:cond delay="0"/>
                                  </p:stCondLst>
                                  <p:childTnLst>
                                    <p:animEffect filter="fade" transition="out">
                                      <p:cBhvr>
                                        <p:cTn dur="100"/>
                                        <p:tgtEl>
                                          <p:spTgt spid="176"/>
                                        </p:tgtEl>
                                      </p:cBhvr>
                                    </p:animEffect>
                                    <p:set>
                                      <p:cBhvr>
                                        <p:cTn dur="1" fill="hold">
                                          <p:stCondLst>
                                            <p:cond delay="100"/>
                                          </p:stCondLst>
                                        </p:cTn>
                                        <p:tgtEl>
                                          <p:spTgt spid="1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
                                        <p:tgtEl>
                                          <p:spTgt spid="178"/>
                                        </p:tgtEl>
                                      </p:cBhvr>
                                    </p:animEffect>
                                  </p:childTnLst>
                                </p:cTn>
                              </p:par>
                              <p:par>
                                <p:cTn fill="hold" nodeType="withEffect" presetClass="exit" presetID="10" presetSubtype="0">
                                  <p:stCondLst>
                                    <p:cond delay="0"/>
                                  </p:stCondLst>
                                  <p:childTnLst>
                                    <p:animEffect filter="fade" transition="out">
                                      <p:cBhvr>
                                        <p:cTn dur="1"/>
                                        <p:tgtEl>
                                          <p:spTgt spid="177"/>
                                        </p:tgtEl>
                                      </p:cBhvr>
                                    </p:animEffect>
                                    <p:set>
                                      <p:cBhvr>
                                        <p:cTn dur="1" fill="hold">
                                          <p:stCondLst>
                                            <p:cond delay="0"/>
                                          </p:stCondLst>
                                        </p:cTn>
                                        <p:tgtEl>
                                          <p:spTgt spid="1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
                                        <p:tgtEl>
                                          <p:spTgt spid="179"/>
                                        </p:tgtEl>
                                      </p:cBhvr>
                                    </p:animEffect>
                                  </p:childTnLst>
                                </p:cTn>
                              </p:par>
                              <p:par>
                                <p:cTn fill="hold" nodeType="withEffect" presetClass="exit" presetID="10" presetSubtype="0">
                                  <p:stCondLst>
                                    <p:cond delay="0"/>
                                  </p:stCondLst>
                                  <p:childTnLst>
                                    <p:animEffect filter="fade" transition="out">
                                      <p:cBhvr>
                                        <p:cTn dur="1"/>
                                        <p:tgtEl>
                                          <p:spTgt spid="178"/>
                                        </p:tgtEl>
                                      </p:cBhvr>
                                    </p:animEffect>
                                    <p:set>
                                      <p:cBhvr>
                                        <p:cTn dur="1" fill="hold">
                                          <p:stCondLst>
                                            <p:cond delay="0"/>
                                          </p:stCondLst>
                                        </p:cTn>
                                        <p:tgtEl>
                                          <p:spTgt spid="1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
                                        <p:tgtEl>
                                          <p:spTgt spid="180"/>
                                        </p:tgtEl>
                                      </p:cBhvr>
                                    </p:animEffect>
                                  </p:childTnLst>
                                </p:cTn>
                              </p:par>
                              <p:par>
                                <p:cTn fill="hold" nodeType="withEffect" presetClass="exit" presetID="10" presetSubtype="0">
                                  <p:stCondLst>
                                    <p:cond delay="0"/>
                                  </p:stCondLst>
                                  <p:childTnLst>
                                    <p:animEffect filter="fade" transition="out">
                                      <p:cBhvr>
                                        <p:cTn dur="1"/>
                                        <p:tgtEl>
                                          <p:spTgt spid="179"/>
                                        </p:tgtEl>
                                      </p:cBhvr>
                                    </p:animEffect>
                                    <p:set>
                                      <p:cBhvr>
                                        <p:cTn dur="1" fill="hold">
                                          <p:stCondLst>
                                            <p:cond delay="0"/>
                                          </p:stCondLst>
                                        </p:cTn>
                                        <p:tgtEl>
                                          <p:spTgt spid="17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
                                        <p:tgtEl>
                                          <p:spTgt spid="181"/>
                                        </p:tgtEl>
                                      </p:cBhvr>
                                    </p:animEffect>
                                  </p:childTnLst>
                                </p:cTn>
                              </p:par>
                              <p:par>
                                <p:cTn fill="hold" nodeType="withEffect" presetClass="exit" presetID="10" presetSubtype="0">
                                  <p:stCondLst>
                                    <p:cond delay="0"/>
                                  </p:stCondLst>
                                  <p:childTnLst>
                                    <p:animEffect filter="fade" transition="out">
                                      <p:cBhvr>
                                        <p:cTn dur="1"/>
                                        <p:tgtEl>
                                          <p:spTgt spid="180"/>
                                        </p:tgtEl>
                                      </p:cBhvr>
                                    </p:animEffect>
                                    <p:set>
                                      <p:cBhvr>
                                        <p:cTn dur="1" fill="hold">
                                          <p:stCondLst>
                                            <p:cond delay="0"/>
                                          </p:stCondLst>
                                        </p:cTn>
                                        <p:tgtEl>
                                          <p:spTgt spid="18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
                                        <p:tgtEl>
                                          <p:spTgt spid="182"/>
                                        </p:tgtEl>
                                      </p:cBhvr>
                                    </p:animEffect>
                                  </p:childTnLst>
                                </p:cTn>
                              </p:par>
                              <p:par>
                                <p:cTn fill="hold" nodeType="withEffect" presetClass="exit" presetID="10" presetSubtype="0">
                                  <p:stCondLst>
                                    <p:cond delay="0"/>
                                  </p:stCondLst>
                                  <p:childTnLst>
                                    <p:animEffect filter="fade" transition="out">
                                      <p:cBhvr>
                                        <p:cTn dur="1"/>
                                        <p:tgtEl>
                                          <p:spTgt spid="181"/>
                                        </p:tgtEl>
                                      </p:cBhvr>
                                    </p:animEffect>
                                    <p:set>
                                      <p:cBhvr>
                                        <p:cTn dur="1" fill="hold">
                                          <p:stCondLst>
                                            <p:cond delay="0"/>
                                          </p:stCondLst>
                                        </p:cTn>
                                        <p:tgtEl>
                                          <p:spTgt spid="18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8"/>
          <p:cNvSpPr txBox="1"/>
          <p:nvPr>
            <p:ph type="title"/>
          </p:nvPr>
        </p:nvSpPr>
        <p:spPr>
          <a:xfrm>
            <a:off x="387900" y="4580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lnSpc>
                <a:spcPct val="115000"/>
              </a:lnSpc>
              <a:spcBef>
                <a:spcPts val="0"/>
              </a:spcBef>
              <a:spcAft>
                <a:spcPts val="0"/>
              </a:spcAft>
              <a:buNone/>
            </a:pPr>
            <a:r>
              <a:rPr b="1" lang="en">
                <a:latin typeface="Source Sans Pro"/>
                <a:ea typeface="Source Sans Pro"/>
                <a:cs typeface="Source Sans Pro"/>
                <a:sym typeface="Source Sans Pro"/>
              </a:rPr>
              <a:t>Staffing of the </a:t>
            </a:r>
            <a:r>
              <a:rPr b="1" lang="en">
                <a:latin typeface="Source Sans Pro"/>
                <a:ea typeface="Source Sans Pro"/>
                <a:cs typeface="Source Sans Pro"/>
                <a:sym typeface="Source Sans Pro"/>
              </a:rPr>
              <a:t>Heritage Hunt - 2019</a:t>
            </a:r>
            <a:endParaRPr b="1">
              <a:latin typeface="Source Sans Pro"/>
              <a:ea typeface="Source Sans Pro"/>
              <a:cs typeface="Source Sans Pro"/>
              <a:sym typeface="Source Sans Pro"/>
            </a:endParaRPr>
          </a:p>
        </p:txBody>
      </p:sp>
      <p:sp>
        <p:nvSpPr>
          <p:cNvPr id="188" name="Google Shape;188;p28"/>
          <p:cNvSpPr txBox="1"/>
          <p:nvPr>
            <p:ph idx="1" type="body"/>
          </p:nvPr>
        </p:nvSpPr>
        <p:spPr>
          <a:xfrm>
            <a:off x="387900" y="1353150"/>
            <a:ext cx="7849200" cy="3470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Source Sans Pro"/>
                <a:ea typeface="Source Sans Pro"/>
                <a:cs typeface="Source Sans Pro"/>
                <a:sym typeface="Source Sans Pro"/>
              </a:rPr>
              <a:t>In 2019 - 4 library staff/faculty were needed per session </a:t>
            </a:r>
            <a:endParaRPr>
              <a:latin typeface="Source Sans Pro"/>
              <a:ea typeface="Source Sans Pro"/>
              <a:cs typeface="Source Sans Pro"/>
              <a:sym typeface="Source Sans Pro"/>
            </a:endParaRPr>
          </a:p>
          <a:p>
            <a:pPr indent="-342900" lvl="0" marL="457200" rtl="0" algn="l">
              <a:lnSpc>
                <a:spcPct val="150000"/>
              </a:lnSpc>
              <a:spcBef>
                <a:spcPts val="1200"/>
              </a:spcBef>
              <a:spcAft>
                <a:spcPts val="0"/>
              </a:spcAft>
              <a:buSzPts val="1800"/>
              <a:buFont typeface="Source Sans Pro"/>
              <a:buChar char="—"/>
            </a:pPr>
            <a:r>
              <a:rPr lang="en">
                <a:latin typeface="Source Sans Pro"/>
                <a:ea typeface="Source Sans Pro"/>
                <a:cs typeface="Source Sans Pro"/>
                <a:sym typeface="Source Sans Pro"/>
              </a:rPr>
              <a:t>Librarian or MLIS-holding library staff member to start the Hunt </a:t>
            </a:r>
            <a:endParaRPr>
              <a:latin typeface="Source Sans Pro"/>
              <a:ea typeface="Source Sans Pro"/>
              <a:cs typeface="Source Sans Pro"/>
              <a:sym typeface="Source Sans Pro"/>
            </a:endParaRPr>
          </a:p>
          <a:p>
            <a:pPr indent="-342900" lvl="0" marL="457200" rtl="0" algn="l">
              <a:lnSpc>
                <a:spcPct val="150000"/>
              </a:lnSpc>
              <a:spcBef>
                <a:spcPts val="0"/>
              </a:spcBef>
              <a:spcAft>
                <a:spcPts val="0"/>
              </a:spcAft>
              <a:buSzPts val="1800"/>
              <a:buFont typeface="Source Sans Pro"/>
              <a:buChar char="—"/>
            </a:pPr>
            <a:r>
              <a:rPr lang="en">
                <a:latin typeface="Source Sans Pro"/>
                <a:ea typeface="Source Sans Pro"/>
                <a:cs typeface="Source Sans Pro"/>
                <a:sym typeface="Source Sans Pro"/>
              </a:rPr>
              <a:t>Librarians or Library Staff at three service points to give the next code: </a:t>
            </a:r>
            <a:endParaRPr>
              <a:latin typeface="Source Sans Pro"/>
              <a:ea typeface="Source Sans Pro"/>
              <a:cs typeface="Source Sans Pro"/>
              <a:sym typeface="Source Sans Pro"/>
            </a:endParaRPr>
          </a:p>
          <a:p>
            <a:pPr indent="-342900" lvl="0" marL="914400" rtl="0" algn="l">
              <a:lnSpc>
                <a:spcPct val="150000"/>
              </a:lnSpc>
              <a:spcBef>
                <a:spcPts val="0"/>
              </a:spcBef>
              <a:spcAft>
                <a:spcPts val="0"/>
              </a:spcAft>
              <a:buSzPts val="1800"/>
              <a:buFont typeface="Source Sans Pro"/>
              <a:buChar char="-"/>
            </a:pPr>
            <a:r>
              <a:rPr lang="en">
                <a:latin typeface="Source Sans Pro"/>
                <a:ea typeface="Source Sans Pro"/>
                <a:cs typeface="Source Sans Pro"/>
                <a:sym typeface="Source Sans Pro"/>
              </a:rPr>
              <a:t>Circulation Desk</a:t>
            </a:r>
            <a:endParaRPr>
              <a:latin typeface="Source Sans Pro"/>
              <a:ea typeface="Source Sans Pro"/>
              <a:cs typeface="Source Sans Pro"/>
              <a:sym typeface="Source Sans Pro"/>
            </a:endParaRPr>
          </a:p>
          <a:p>
            <a:pPr indent="-342900" lvl="0" marL="914400" rtl="0" algn="l">
              <a:lnSpc>
                <a:spcPct val="150000"/>
              </a:lnSpc>
              <a:spcBef>
                <a:spcPts val="0"/>
              </a:spcBef>
              <a:spcAft>
                <a:spcPts val="0"/>
              </a:spcAft>
              <a:buSzPts val="1800"/>
              <a:buFont typeface="Source Sans Pro"/>
              <a:buChar char="-"/>
            </a:pPr>
            <a:r>
              <a:rPr lang="en">
                <a:latin typeface="Source Sans Pro"/>
                <a:ea typeface="Source Sans Pro"/>
                <a:cs typeface="Source Sans Pro"/>
                <a:sym typeface="Source Sans Pro"/>
              </a:rPr>
              <a:t>Reference Desk</a:t>
            </a:r>
            <a:endParaRPr>
              <a:latin typeface="Source Sans Pro"/>
              <a:ea typeface="Source Sans Pro"/>
              <a:cs typeface="Source Sans Pro"/>
              <a:sym typeface="Source Sans Pro"/>
            </a:endParaRPr>
          </a:p>
          <a:p>
            <a:pPr indent="-342900" lvl="0" marL="914400" rtl="0" algn="l">
              <a:lnSpc>
                <a:spcPct val="150000"/>
              </a:lnSpc>
              <a:spcBef>
                <a:spcPts val="0"/>
              </a:spcBef>
              <a:spcAft>
                <a:spcPts val="0"/>
              </a:spcAft>
              <a:buSzPts val="1800"/>
              <a:buFont typeface="Source Sans Pro"/>
              <a:buChar char="-"/>
            </a:pPr>
            <a:r>
              <a:rPr lang="en">
                <a:latin typeface="Source Sans Pro"/>
                <a:ea typeface="Source Sans Pro"/>
                <a:cs typeface="Source Sans Pro"/>
                <a:sym typeface="Source Sans Pro"/>
              </a:rPr>
              <a:t>Media Services</a:t>
            </a:r>
            <a:endParaRPr>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9"/>
          <p:cNvSpPr txBox="1"/>
          <p:nvPr>
            <p:ph type="title"/>
          </p:nvPr>
        </p:nvSpPr>
        <p:spPr>
          <a:xfrm>
            <a:off x="387900" y="470450"/>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lnSpc>
                <a:spcPct val="115000"/>
              </a:lnSpc>
              <a:spcBef>
                <a:spcPts val="0"/>
              </a:spcBef>
              <a:spcAft>
                <a:spcPts val="0"/>
              </a:spcAft>
              <a:buNone/>
            </a:pPr>
            <a:r>
              <a:rPr b="1" lang="en" sz="2700">
                <a:latin typeface="Source Sans Pro"/>
                <a:ea typeface="Source Sans Pro"/>
                <a:cs typeface="Source Sans Pro"/>
                <a:sym typeface="Source Sans Pro"/>
              </a:rPr>
              <a:t>Changing and challenging times</a:t>
            </a:r>
            <a:endParaRPr b="1" sz="2700">
              <a:latin typeface="Source Sans Pro"/>
              <a:ea typeface="Source Sans Pro"/>
              <a:cs typeface="Source Sans Pro"/>
              <a:sym typeface="Source Sans Pro"/>
            </a:endParaRPr>
          </a:p>
        </p:txBody>
      </p:sp>
      <p:sp>
        <p:nvSpPr>
          <p:cNvPr id="194" name="Google Shape;194;p29"/>
          <p:cNvSpPr txBox="1"/>
          <p:nvPr>
            <p:ph idx="1" type="body"/>
          </p:nvPr>
        </p:nvSpPr>
        <p:spPr>
          <a:xfrm>
            <a:off x="3710150" y="1308350"/>
            <a:ext cx="4673700" cy="3589200"/>
          </a:xfrm>
          <a:prstGeom prst="rect">
            <a:avLst/>
          </a:prstGeom>
        </p:spPr>
        <p:txBody>
          <a:bodyPr anchorCtr="0" anchor="t" bIns="91425" lIns="91425" spcFirstLastPara="1" rIns="91425" wrap="square" tIns="91425">
            <a:normAutofit lnSpcReduction="20000"/>
          </a:bodyPr>
          <a:lstStyle/>
          <a:p>
            <a:pPr indent="0" lvl="0" marL="0" marR="0" rtl="0" algn="l">
              <a:lnSpc>
                <a:spcPct val="115000"/>
              </a:lnSpc>
              <a:spcBef>
                <a:spcPts val="0"/>
              </a:spcBef>
              <a:spcAft>
                <a:spcPts val="0"/>
              </a:spcAft>
              <a:buNone/>
            </a:pPr>
            <a:r>
              <a:rPr lang="en">
                <a:latin typeface="Source Sans Pro SemiBold"/>
                <a:ea typeface="Source Sans Pro SemiBold"/>
                <a:cs typeface="Source Sans Pro SemiBold"/>
                <a:sym typeface="Source Sans Pro SemiBold"/>
              </a:rPr>
              <a:t>No Heritage Hunt Fall 2020</a:t>
            </a:r>
            <a:endParaRPr>
              <a:latin typeface="Source Sans Pro SemiBold"/>
              <a:ea typeface="Source Sans Pro SemiBold"/>
              <a:cs typeface="Source Sans Pro SemiBold"/>
              <a:sym typeface="Source Sans Pro SemiBold"/>
            </a:endParaRPr>
          </a:p>
          <a:p>
            <a:pPr indent="-330200" lvl="0" marL="457200" marR="0" rtl="0" algn="l">
              <a:lnSpc>
                <a:spcPct val="150000"/>
              </a:lnSpc>
              <a:spcBef>
                <a:spcPts val="1200"/>
              </a:spcBef>
              <a:spcAft>
                <a:spcPts val="0"/>
              </a:spcAft>
              <a:buSzPts val="1600"/>
              <a:buFont typeface="Source Sans Pro"/>
              <a:buChar char="—"/>
            </a:pPr>
            <a:r>
              <a:rPr lang="en" sz="1600">
                <a:latin typeface="Source Sans Pro"/>
                <a:ea typeface="Source Sans Pro"/>
                <a:cs typeface="Source Sans Pro"/>
                <a:sym typeface="Source Sans Pro"/>
              </a:rPr>
              <a:t>Classes remote and limited in-person </a:t>
            </a:r>
            <a:endParaRPr sz="1600">
              <a:latin typeface="Source Sans Pro"/>
              <a:ea typeface="Source Sans Pro"/>
              <a:cs typeface="Source Sans Pro"/>
              <a:sym typeface="Source Sans Pro"/>
            </a:endParaRPr>
          </a:p>
          <a:p>
            <a:pPr indent="-330200" lvl="1" marL="914400" rtl="0" algn="l">
              <a:lnSpc>
                <a:spcPct val="150000"/>
              </a:lnSpc>
              <a:spcBef>
                <a:spcPts val="0"/>
              </a:spcBef>
              <a:spcAft>
                <a:spcPts val="0"/>
              </a:spcAft>
              <a:buSzPts val="1600"/>
              <a:buFont typeface="Source Sans Pro"/>
              <a:buChar char="-"/>
            </a:pPr>
            <a:r>
              <a:rPr lang="en" sz="1600">
                <a:latin typeface="Source Sans Pro"/>
                <a:ea typeface="Source Sans Pro"/>
                <a:cs typeface="Source Sans Pro"/>
                <a:sym typeface="Source Sans Pro"/>
              </a:rPr>
              <a:t>Masks required</a:t>
            </a:r>
            <a:endParaRPr sz="1600">
              <a:latin typeface="Source Sans Pro"/>
              <a:ea typeface="Source Sans Pro"/>
              <a:cs typeface="Source Sans Pro"/>
              <a:sym typeface="Source Sans Pro"/>
            </a:endParaRPr>
          </a:p>
          <a:p>
            <a:pPr indent="-330200" lvl="1" marL="914400" marR="0" rtl="0" algn="l">
              <a:lnSpc>
                <a:spcPct val="150000"/>
              </a:lnSpc>
              <a:spcBef>
                <a:spcPts val="0"/>
              </a:spcBef>
              <a:spcAft>
                <a:spcPts val="0"/>
              </a:spcAft>
              <a:buSzPts val="1600"/>
              <a:buFont typeface="Source Sans Pro"/>
              <a:buChar char="-"/>
            </a:pPr>
            <a:r>
              <a:rPr lang="en" sz="1600">
                <a:latin typeface="Source Sans Pro"/>
                <a:ea typeface="Source Sans Pro"/>
                <a:cs typeface="Source Sans Pro"/>
                <a:sym typeface="Source Sans Pro"/>
              </a:rPr>
              <a:t>Social distancing</a:t>
            </a:r>
            <a:endParaRPr sz="1600">
              <a:latin typeface="Source Sans Pro"/>
              <a:ea typeface="Source Sans Pro"/>
              <a:cs typeface="Source Sans Pro"/>
              <a:sym typeface="Source Sans Pro"/>
            </a:endParaRPr>
          </a:p>
          <a:p>
            <a:pPr indent="-330200" lvl="1" marL="914400" marR="0" rtl="0" algn="l">
              <a:lnSpc>
                <a:spcPct val="150000"/>
              </a:lnSpc>
              <a:spcBef>
                <a:spcPts val="0"/>
              </a:spcBef>
              <a:spcAft>
                <a:spcPts val="0"/>
              </a:spcAft>
              <a:buSzPts val="1600"/>
              <a:buFont typeface="Source Sans Pro"/>
              <a:buChar char="-"/>
            </a:pPr>
            <a:r>
              <a:rPr lang="en" sz="1600">
                <a:latin typeface="Source Sans Pro"/>
                <a:ea typeface="Source Sans Pro"/>
                <a:cs typeface="Source Sans Pro"/>
                <a:sym typeface="Source Sans Pro"/>
              </a:rPr>
              <a:t>Limited enrollment</a:t>
            </a:r>
            <a:endParaRPr sz="1600">
              <a:latin typeface="Source Sans Pro"/>
              <a:ea typeface="Source Sans Pro"/>
              <a:cs typeface="Source Sans Pro"/>
              <a:sym typeface="Source Sans Pro"/>
            </a:endParaRPr>
          </a:p>
          <a:p>
            <a:pPr indent="0" lvl="0" marL="0" marR="0" rtl="0" algn="l">
              <a:lnSpc>
                <a:spcPct val="150000"/>
              </a:lnSpc>
              <a:spcBef>
                <a:spcPts val="1200"/>
              </a:spcBef>
              <a:spcAft>
                <a:spcPts val="0"/>
              </a:spcAft>
              <a:buNone/>
            </a:pPr>
            <a:r>
              <a:rPr lang="en">
                <a:latin typeface="Source Sans Pro SemiBold"/>
                <a:ea typeface="Source Sans Pro SemiBold"/>
                <a:cs typeface="Source Sans Pro SemiBold"/>
                <a:sym typeface="Source Sans Pro SemiBold"/>
              </a:rPr>
              <a:t>Online Student Orientation</a:t>
            </a:r>
            <a:endParaRPr>
              <a:latin typeface="Source Sans Pro SemiBold"/>
              <a:ea typeface="Source Sans Pro SemiBold"/>
              <a:cs typeface="Source Sans Pro SemiBold"/>
              <a:sym typeface="Source Sans Pro SemiBold"/>
            </a:endParaRPr>
          </a:p>
          <a:p>
            <a:pPr indent="-330200" lvl="0" marL="457200" marR="0" rtl="0" algn="l">
              <a:lnSpc>
                <a:spcPct val="150000"/>
              </a:lnSpc>
              <a:spcBef>
                <a:spcPts val="1200"/>
              </a:spcBef>
              <a:spcAft>
                <a:spcPts val="0"/>
              </a:spcAft>
              <a:buSzPts val="1600"/>
              <a:buFont typeface="Source Sans Pro"/>
              <a:buChar char="—"/>
            </a:pPr>
            <a:r>
              <a:rPr lang="en" sz="1600">
                <a:latin typeface="Source Sans Pro"/>
                <a:ea typeface="Source Sans Pro"/>
                <a:cs typeface="Source Sans Pro"/>
                <a:sym typeface="Source Sans Pro"/>
              </a:rPr>
              <a:t>Library hosted a breakout room</a:t>
            </a:r>
            <a:endParaRPr sz="1600">
              <a:latin typeface="Source Sans Pro"/>
              <a:ea typeface="Source Sans Pro"/>
              <a:cs typeface="Source Sans Pro"/>
              <a:sym typeface="Source Sans Pro"/>
            </a:endParaRPr>
          </a:p>
          <a:p>
            <a:pPr indent="-330200" lvl="0" marL="457200" marR="0" rtl="0" algn="l">
              <a:lnSpc>
                <a:spcPct val="150000"/>
              </a:lnSpc>
              <a:spcBef>
                <a:spcPts val="0"/>
              </a:spcBef>
              <a:spcAft>
                <a:spcPts val="0"/>
              </a:spcAft>
              <a:buSzPts val="1600"/>
              <a:buFont typeface="Source Sans Pro"/>
              <a:buChar char="—"/>
            </a:pPr>
            <a:r>
              <a:rPr lang="en" sz="1600">
                <a:latin typeface="Source Sans Pro"/>
                <a:ea typeface="Source Sans Pro"/>
                <a:cs typeface="Source Sans Pro"/>
                <a:sym typeface="Source Sans Pro"/>
              </a:rPr>
              <a:t>Created online welcome video </a:t>
            </a:r>
            <a:endParaRPr sz="1600">
              <a:latin typeface="Source Sans Pro"/>
              <a:ea typeface="Source Sans Pro"/>
              <a:cs typeface="Source Sans Pro"/>
              <a:sym typeface="Source Sans Pro"/>
            </a:endParaRPr>
          </a:p>
          <a:p>
            <a:pPr indent="-330200" lvl="1" marL="914400" marR="0" rtl="0" algn="l">
              <a:lnSpc>
                <a:spcPct val="150000"/>
              </a:lnSpc>
              <a:spcBef>
                <a:spcPts val="0"/>
              </a:spcBef>
              <a:spcAft>
                <a:spcPts val="0"/>
              </a:spcAft>
              <a:buSzPts val="1600"/>
              <a:buFont typeface="Source Sans Pro"/>
              <a:buChar char="-"/>
            </a:pPr>
            <a:r>
              <a:rPr lang="en" sz="1600">
                <a:latin typeface="Source Sans Pro"/>
                <a:ea typeface="Source Sans Pro"/>
                <a:cs typeface="Source Sans Pro"/>
                <a:sym typeface="Source Sans Pro"/>
              </a:rPr>
              <a:t>Shared with incoming class via </a:t>
            </a:r>
            <a:r>
              <a:rPr lang="en" sz="1600">
                <a:latin typeface="Source Sans Pro"/>
                <a:ea typeface="Source Sans Pro"/>
                <a:cs typeface="Source Sans Pro"/>
                <a:sym typeface="Source Sans Pro"/>
              </a:rPr>
              <a:t>listserv</a:t>
            </a:r>
            <a:endParaRPr sz="1600">
              <a:latin typeface="Source Sans Pro"/>
              <a:ea typeface="Source Sans Pro"/>
              <a:cs typeface="Source Sans Pro"/>
              <a:sym typeface="Source Sans Pro"/>
            </a:endParaRPr>
          </a:p>
        </p:txBody>
      </p:sp>
      <p:grpSp>
        <p:nvGrpSpPr>
          <p:cNvPr id="195" name="Google Shape;195;p29"/>
          <p:cNvGrpSpPr/>
          <p:nvPr/>
        </p:nvGrpSpPr>
        <p:grpSpPr>
          <a:xfrm>
            <a:off x="501950" y="1663675"/>
            <a:ext cx="2916000" cy="2301600"/>
            <a:chOff x="5396825" y="630125"/>
            <a:chExt cx="2916000" cy="2301600"/>
          </a:xfrm>
        </p:grpSpPr>
        <p:pic>
          <p:nvPicPr>
            <p:cNvPr id="196" name="Google Shape;196;p29"/>
            <p:cNvPicPr preferRelativeResize="0"/>
            <p:nvPr/>
          </p:nvPicPr>
          <p:blipFill>
            <a:blip r:embed="rId3">
              <a:alphaModFix/>
            </a:blip>
            <a:stretch>
              <a:fillRect/>
            </a:stretch>
          </p:blipFill>
          <p:spPr>
            <a:xfrm>
              <a:off x="5627325" y="860300"/>
              <a:ext cx="2454999" cy="1841249"/>
            </a:xfrm>
            <a:prstGeom prst="rect">
              <a:avLst/>
            </a:prstGeom>
            <a:noFill/>
            <a:ln>
              <a:noFill/>
            </a:ln>
          </p:spPr>
        </p:pic>
        <p:sp>
          <p:nvSpPr>
            <p:cNvPr id="197" name="Google Shape;197;p29"/>
            <p:cNvSpPr/>
            <p:nvPr/>
          </p:nvSpPr>
          <p:spPr>
            <a:xfrm>
              <a:off x="5396825" y="630125"/>
              <a:ext cx="2916000" cy="2301600"/>
            </a:xfrm>
            <a:prstGeom prst="rect">
              <a:avLst/>
            </a:prstGeom>
            <a:noFill/>
            <a:ln cap="flat" cmpd="sng" w="76200">
              <a:solidFill>
                <a:srgbClr val="CC0000"/>
              </a:solidFill>
              <a:prstDash val="solid"/>
              <a:round/>
              <a:headEnd len="sm" w="sm" type="none"/>
              <a:tailEnd len="sm" w="sm" type="none"/>
            </a:ln>
            <a:effectLst>
              <a:outerShdw blurRad="57150" rotWithShape="0" algn="bl" dir="5400000" dist="19050">
                <a:srgbClr val="000000">
                  <a:alpha val="9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8" name="Google Shape;198;p29"/>
            <p:cNvCxnSpPr/>
            <p:nvPr/>
          </p:nvCxnSpPr>
          <p:spPr>
            <a:xfrm flipH="1" rot="10800000">
              <a:off x="5426000" y="666575"/>
              <a:ext cx="2843100" cy="2228700"/>
            </a:xfrm>
            <a:prstGeom prst="straightConnector1">
              <a:avLst/>
            </a:prstGeom>
            <a:noFill/>
            <a:ln cap="flat" cmpd="sng" w="76200">
              <a:solidFill>
                <a:srgbClr val="CC0000"/>
              </a:solidFill>
              <a:prstDash val="solid"/>
              <a:round/>
              <a:headEnd len="med" w="med" type="none"/>
              <a:tailEnd len="med" w="med" type="none"/>
            </a:ln>
          </p:spPr>
        </p:cxn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0"/>
          <p:cNvSpPr txBox="1"/>
          <p:nvPr>
            <p:ph type="title"/>
          </p:nvPr>
        </p:nvSpPr>
        <p:spPr>
          <a:xfrm>
            <a:off x="387900" y="4580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lnSpc>
                <a:spcPct val="115000"/>
              </a:lnSpc>
              <a:spcBef>
                <a:spcPts val="0"/>
              </a:spcBef>
              <a:spcAft>
                <a:spcPts val="0"/>
              </a:spcAft>
              <a:buNone/>
            </a:pPr>
            <a:r>
              <a:rPr b="1" lang="en" sz="2700">
                <a:latin typeface="Source Sans Pro"/>
                <a:ea typeface="Source Sans Pro"/>
                <a:cs typeface="Source Sans Pro"/>
                <a:sym typeface="Source Sans Pro"/>
              </a:rPr>
              <a:t>Returning to </a:t>
            </a:r>
            <a:r>
              <a:rPr b="1" lang="en" sz="2700">
                <a:latin typeface="Source Sans Pro"/>
                <a:ea typeface="Source Sans Pro"/>
                <a:cs typeface="Source Sans Pro"/>
                <a:sym typeface="Source Sans Pro"/>
              </a:rPr>
              <a:t>C</a:t>
            </a:r>
            <a:r>
              <a:rPr b="1" lang="en" sz="2700">
                <a:latin typeface="Source Sans Pro"/>
                <a:ea typeface="Source Sans Pro"/>
                <a:cs typeface="Source Sans Pro"/>
                <a:sym typeface="Source Sans Pro"/>
              </a:rPr>
              <a:t>ampus</a:t>
            </a:r>
            <a:endParaRPr b="1" sz="2700">
              <a:latin typeface="Source Sans Pro"/>
              <a:ea typeface="Source Sans Pro"/>
              <a:cs typeface="Source Sans Pro"/>
              <a:sym typeface="Source Sans Pro"/>
            </a:endParaRPr>
          </a:p>
        </p:txBody>
      </p:sp>
      <p:sp>
        <p:nvSpPr>
          <p:cNvPr id="204" name="Google Shape;204;p30"/>
          <p:cNvSpPr txBox="1"/>
          <p:nvPr>
            <p:ph idx="1" type="body"/>
          </p:nvPr>
        </p:nvSpPr>
        <p:spPr>
          <a:xfrm>
            <a:off x="3991875" y="1196700"/>
            <a:ext cx="4290000" cy="3366300"/>
          </a:xfrm>
          <a:prstGeom prst="rect">
            <a:avLst/>
          </a:prstGeom>
        </p:spPr>
        <p:txBody>
          <a:bodyPr anchorCtr="0" anchor="t" bIns="91425" lIns="91425" spcFirstLastPara="1" rIns="91425" wrap="square" tIns="91425">
            <a:normAutofit lnSpcReduction="10000"/>
          </a:bodyPr>
          <a:lstStyle/>
          <a:p>
            <a:pPr indent="0" lvl="0" marL="0" rtl="0" algn="l">
              <a:lnSpc>
                <a:spcPct val="150000"/>
              </a:lnSpc>
              <a:spcBef>
                <a:spcPts val="0"/>
              </a:spcBef>
              <a:spcAft>
                <a:spcPts val="0"/>
              </a:spcAft>
              <a:buNone/>
            </a:pPr>
            <a:r>
              <a:rPr lang="en">
                <a:latin typeface="Source Sans Pro SemiBold"/>
                <a:ea typeface="Source Sans Pro SemiBold"/>
                <a:cs typeface="Source Sans Pro SemiBold"/>
                <a:sym typeface="Source Sans Pro SemiBold"/>
              </a:rPr>
              <a:t>COVID-19 and Fall 2021</a:t>
            </a:r>
            <a:endParaRPr>
              <a:latin typeface="Source Sans Pro SemiBold"/>
              <a:ea typeface="Source Sans Pro SemiBold"/>
              <a:cs typeface="Source Sans Pro SemiBold"/>
              <a:sym typeface="Source Sans Pro SemiBold"/>
            </a:endParaRPr>
          </a:p>
          <a:p>
            <a:pPr indent="-330200" lvl="0" marL="457200" marR="0" rtl="0" algn="l">
              <a:lnSpc>
                <a:spcPct val="150000"/>
              </a:lnSpc>
              <a:spcBef>
                <a:spcPts val="0"/>
              </a:spcBef>
              <a:spcAft>
                <a:spcPts val="0"/>
              </a:spcAft>
              <a:buSzPts val="1600"/>
              <a:buFont typeface="Source Sans Pro"/>
              <a:buChar char="—"/>
            </a:pPr>
            <a:r>
              <a:rPr lang="en" sz="1600">
                <a:latin typeface="Source Sans Pro"/>
                <a:ea typeface="Source Sans Pro"/>
                <a:cs typeface="Source Sans Pro"/>
                <a:sym typeface="Source Sans Pro"/>
              </a:rPr>
              <a:t>In-person classroom instruction returns</a:t>
            </a:r>
            <a:endParaRPr sz="1600">
              <a:latin typeface="Source Sans Pro"/>
              <a:ea typeface="Source Sans Pro"/>
              <a:cs typeface="Source Sans Pro"/>
              <a:sym typeface="Source Sans Pro"/>
            </a:endParaRPr>
          </a:p>
          <a:p>
            <a:pPr indent="-330200" lvl="0" marL="457200" marR="0" rtl="0" algn="l">
              <a:lnSpc>
                <a:spcPct val="150000"/>
              </a:lnSpc>
              <a:spcBef>
                <a:spcPts val="0"/>
              </a:spcBef>
              <a:spcAft>
                <a:spcPts val="0"/>
              </a:spcAft>
              <a:buSzPts val="1600"/>
              <a:buFont typeface="Source Sans Pro"/>
              <a:buChar char="—"/>
            </a:pPr>
            <a:r>
              <a:rPr lang="en" sz="1600">
                <a:latin typeface="Source Sans Pro"/>
                <a:ea typeface="Source Sans Pro"/>
                <a:cs typeface="Source Sans Pro"/>
                <a:sym typeface="Source Sans Pro"/>
              </a:rPr>
              <a:t>Masks required </a:t>
            </a:r>
            <a:endParaRPr sz="1600">
              <a:latin typeface="Source Sans Pro"/>
              <a:ea typeface="Source Sans Pro"/>
              <a:cs typeface="Source Sans Pro"/>
              <a:sym typeface="Source Sans Pro"/>
            </a:endParaRPr>
          </a:p>
          <a:p>
            <a:pPr indent="-330200" lvl="1" marL="914400" marR="0" rtl="0" algn="l">
              <a:lnSpc>
                <a:spcPct val="150000"/>
              </a:lnSpc>
              <a:spcBef>
                <a:spcPts val="0"/>
              </a:spcBef>
              <a:spcAft>
                <a:spcPts val="0"/>
              </a:spcAft>
              <a:buSzPts val="1600"/>
              <a:buFont typeface="Source Sans Pro"/>
              <a:buChar char="-"/>
            </a:pPr>
            <a:r>
              <a:rPr lang="en" sz="1600">
                <a:latin typeface="Source Sans Pro"/>
                <a:ea typeface="Source Sans Pro"/>
                <a:cs typeface="Source Sans Pro"/>
                <a:sym typeface="Source Sans Pro"/>
              </a:rPr>
              <a:t> based on local transmission rates</a:t>
            </a:r>
            <a:endParaRPr sz="1600">
              <a:latin typeface="Source Sans Pro"/>
              <a:ea typeface="Source Sans Pro"/>
              <a:cs typeface="Source Sans Pro"/>
              <a:sym typeface="Source Sans Pro"/>
            </a:endParaRPr>
          </a:p>
          <a:p>
            <a:pPr indent="-330200" lvl="0" marL="457200" marR="0" rtl="0" algn="l">
              <a:lnSpc>
                <a:spcPct val="150000"/>
              </a:lnSpc>
              <a:spcBef>
                <a:spcPts val="0"/>
              </a:spcBef>
              <a:spcAft>
                <a:spcPts val="0"/>
              </a:spcAft>
              <a:buSzPts val="1600"/>
              <a:buFont typeface="Source Sans Pro"/>
              <a:buChar char="—"/>
            </a:pPr>
            <a:r>
              <a:rPr lang="en" sz="1600">
                <a:latin typeface="Source Sans Pro"/>
                <a:ea typeface="Source Sans Pro"/>
                <a:cs typeface="Source Sans Pro"/>
                <a:sym typeface="Source Sans Pro"/>
              </a:rPr>
              <a:t>Vaccination requirement</a:t>
            </a:r>
            <a:endParaRPr sz="1600">
              <a:latin typeface="Source Sans Pro"/>
              <a:ea typeface="Source Sans Pro"/>
              <a:cs typeface="Source Sans Pro"/>
              <a:sym typeface="Source Sans Pro"/>
            </a:endParaRPr>
          </a:p>
          <a:p>
            <a:pPr indent="-330200" lvl="1" marL="914400" marR="0" rtl="0" algn="l">
              <a:lnSpc>
                <a:spcPct val="150000"/>
              </a:lnSpc>
              <a:spcBef>
                <a:spcPts val="0"/>
              </a:spcBef>
              <a:spcAft>
                <a:spcPts val="0"/>
              </a:spcAft>
              <a:buSzPts val="1600"/>
              <a:buFont typeface="Source Sans Pro"/>
              <a:buChar char="-"/>
            </a:pPr>
            <a:r>
              <a:rPr lang="en" sz="1600">
                <a:latin typeface="Source Sans Pro"/>
                <a:ea typeface="Source Sans Pro"/>
                <a:cs typeface="Source Sans Pro"/>
                <a:sym typeface="Source Sans Pro"/>
              </a:rPr>
              <a:t>medical/religious exemptions</a:t>
            </a:r>
            <a:endParaRPr sz="1600">
              <a:latin typeface="Source Sans Pro"/>
              <a:ea typeface="Source Sans Pro"/>
              <a:cs typeface="Source Sans Pro"/>
              <a:sym typeface="Source Sans Pro"/>
            </a:endParaRPr>
          </a:p>
          <a:p>
            <a:pPr indent="-330200" lvl="0" marL="457200" rtl="0" algn="l">
              <a:lnSpc>
                <a:spcPct val="150000"/>
              </a:lnSpc>
              <a:spcBef>
                <a:spcPts val="0"/>
              </a:spcBef>
              <a:spcAft>
                <a:spcPts val="0"/>
              </a:spcAft>
              <a:buSzPts val="1600"/>
              <a:buFont typeface="Source Sans Pro"/>
              <a:buChar char="—"/>
            </a:pPr>
            <a:r>
              <a:rPr lang="en" sz="1600">
                <a:latin typeface="Source Sans Pro"/>
                <a:ea typeface="Source Sans Pro"/>
                <a:cs typeface="Source Sans Pro"/>
                <a:sym typeface="Source Sans Pro"/>
              </a:rPr>
              <a:t>New touchless printing system added</a:t>
            </a:r>
            <a:endParaRPr sz="1600">
              <a:latin typeface="Source Sans Pro"/>
              <a:ea typeface="Source Sans Pro"/>
              <a:cs typeface="Source Sans Pro"/>
              <a:sym typeface="Source Sans Pro"/>
            </a:endParaRPr>
          </a:p>
          <a:p>
            <a:pPr indent="-330200" lvl="0" marL="457200" marR="0" rtl="0" algn="l">
              <a:lnSpc>
                <a:spcPct val="150000"/>
              </a:lnSpc>
              <a:spcBef>
                <a:spcPts val="0"/>
              </a:spcBef>
              <a:spcAft>
                <a:spcPts val="0"/>
              </a:spcAft>
              <a:buSzPts val="1600"/>
              <a:buFont typeface="Source Sans Pro"/>
              <a:buChar char="—"/>
            </a:pPr>
            <a:r>
              <a:rPr lang="en" sz="1600">
                <a:latin typeface="Source Sans Pro"/>
                <a:ea typeface="Source Sans Pro"/>
                <a:cs typeface="Source Sans Pro"/>
                <a:sym typeface="Source Sans Pro"/>
              </a:rPr>
              <a:t>Loss of staff / frozen positions</a:t>
            </a:r>
            <a:endParaRPr sz="1600">
              <a:latin typeface="Source Sans Pro"/>
              <a:ea typeface="Source Sans Pro"/>
              <a:cs typeface="Source Sans Pro"/>
              <a:sym typeface="Source Sans Pro"/>
            </a:endParaRPr>
          </a:p>
          <a:p>
            <a:pPr indent="-330200" lvl="1" marL="914400" marR="0" rtl="0" algn="l">
              <a:lnSpc>
                <a:spcPct val="150000"/>
              </a:lnSpc>
              <a:spcBef>
                <a:spcPts val="0"/>
              </a:spcBef>
              <a:spcAft>
                <a:spcPts val="0"/>
              </a:spcAft>
              <a:buSzPts val="1600"/>
              <a:buFont typeface="Source Sans Pro"/>
              <a:buChar char="-"/>
            </a:pPr>
            <a:r>
              <a:rPr lang="en" sz="1600">
                <a:latin typeface="Source Sans Pro"/>
                <a:ea typeface="Source Sans Pro"/>
                <a:cs typeface="Source Sans Pro"/>
                <a:sym typeface="Source Sans Pro"/>
              </a:rPr>
              <a:t>less staff available at service points</a:t>
            </a:r>
            <a:endParaRPr sz="1600">
              <a:latin typeface="Source Sans Pro"/>
              <a:ea typeface="Source Sans Pro"/>
              <a:cs typeface="Source Sans Pro"/>
              <a:sym typeface="Source Sans Pro"/>
            </a:endParaRPr>
          </a:p>
        </p:txBody>
      </p:sp>
      <p:pic>
        <p:nvPicPr>
          <p:cNvPr id="205" name="Google Shape;205;p30"/>
          <p:cNvPicPr preferRelativeResize="0"/>
          <p:nvPr/>
        </p:nvPicPr>
        <p:blipFill>
          <a:blip r:embed="rId3">
            <a:alphaModFix/>
          </a:blip>
          <a:stretch>
            <a:fillRect/>
          </a:stretch>
        </p:blipFill>
        <p:spPr>
          <a:xfrm>
            <a:off x="466625" y="1396725"/>
            <a:ext cx="3078902" cy="307890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1"/>
          <p:cNvSpPr txBox="1"/>
          <p:nvPr>
            <p:ph type="title"/>
          </p:nvPr>
        </p:nvSpPr>
        <p:spPr>
          <a:xfrm>
            <a:off x="387900" y="4580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lnSpc>
                <a:spcPct val="115000"/>
              </a:lnSpc>
              <a:spcBef>
                <a:spcPts val="0"/>
              </a:spcBef>
              <a:spcAft>
                <a:spcPts val="0"/>
              </a:spcAft>
              <a:buNone/>
            </a:pPr>
            <a:r>
              <a:rPr b="1" lang="en" sz="2700">
                <a:latin typeface="Source Sans Pro"/>
                <a:ea typeface="Source Sans Pro"/>
                <a:cs typeface="Source Sans Pro"/>
                <a:sym typeface="Source Sans Pro"/>
              </a:rPr>
              <a:t>Changes needed for 2021</a:t>
            </a:r>
            <a:endParaRPr b="1" sz="2700">
              <a:latin typeface="Source Sans Pro"/>
              <a:ea typeface="Source Sans Pro"/>
              <a:cs typeface="Source Sans Pro"/>
              <a:sym typeface="Source Sans Pro"/>
            </a:endParaRPr>
          </a:p>
        </p:txBody>
      </p:sp>
      <p:sp>
        <p:nvSpPr>
          <p:cNvPr id="211" name="Google Shape;211;p31"/>
          <p:cNvSpPr txBox="1"/>
          <p:nvPr>
            <p:ph idx="1" type="body"/>
          </p:nvPr>
        </p:nvSpPr>
        <p:spPr>
          <a:xfrm>
            <a:off x="387900" y="1218400"/>
            <a:ext cx="5499600" cy="3713100"/>
          </a:xfrm>
          <a:prstGeom prst="rect">
            <a:avLst/>
          </a:prstGeom>
        </p:spPr>
        <p:txBody>
          <a:bodyPr anchorCtr="0" anchor="t" bIns="91425" lIns="91425" spcFirstLastPara="1" rIns="91425" wrap="square" tIns="91425">
            <a:noAutofit/>
          </a:bodyPr>
          <a:lstStyle/>
          <a:p>
            <a:pPr indent="0" lvl="0" marL="0" marR="0" rtl="0" algn="l">
              <a:lnSpc>
                <a:spcPct val="95000"/>
              </a:lnSpc>
              <a:spcBef>
                <a:spcPts val="0"/>
              </a:spcBef>
              <a:spcAft>
                <a:spcPts val="0"/>
              </a:spcAft>
              <a:buSzPts val="935"/>
              <a:buNone/>
            </a:pPr>
            <a:r>
              <a:rPr lang="en" sz="1600">
                <a:latin typeface="Source Sans Pro"/>
                <a:ea typeface="Source Sans Pro"/>
                <a:cs typeface="Source Sans Pro"/>
                <a:sym typeface="Source Sans Pro"/>
              </a:rPr>
              <a:t>Revisions for 2021:</a:t>
            </a:r>
            <a:endParaRPr sz="1600">
              <a:latin typeface="Source Sans Pro"/>
              <a:ea typeface="Source Sans Pro"/>
              <a:cs typeface="Source Sans Pro"/>
              <a:sym typeface="Source Sans Pro"/>
            </a:endParaRPr>
          </a:p>
          <a:p>
            <a:pPr indent="0" lvl="0" marL="0" marR="0" rtl="0" algn="l">
              <a:lnSpc>
                <a:spcPct val="150000"/>
              </a:lnSpc>
              <a:spcBef>
                <a:spcPts val="0"/>
              </a:spcBef>
              <a:spcAft>
                <a:spcPts val="0"/>
              </a:spcAft>
              <a:buNone/>
            </a:pPr>
            <a:r>
              <a:t/>
            </a:r>
            <a:endParaRPr sz="1600">
              <a:latin typeface="Source Sans Pro"/>
              <a:ea typeface="Source Sans Pro"/>
              <a:cs typeface="Source Sans Pro"/>
              <a:sym typeface="Source Sans Pro"/>
            </a:endParaRPr>
          </a:p>
          <a:p>
            <a:pPr indent="-330200" lvl="0" marL="457200" marR="0" rtl="0" algn="l">
              <a:lnSpc>
                <a:spcPct val="150000"/>
              </a:lnSpc>
              <a:spcBef>
                <a:spcPts val="0"/>
              </a:spcBef>
              <a:spcAft>
                <a:spcPts val="0"/>
              </a:spcAft>
              <a:buSzPts val="1600"/>
              <a:buFont typeface="Source Sans Pro"/>
              <a:buChar char="─"/>
            </a:pPr>
            <a:r>
              <a:rPr lang="en" sz="1600">
                <a:latin typeface="Source Sans Pro"/>
                <a:ea typeface="Source Sans Pro"/>
                <a:cs typeface="Source Sans Pro"/>
                <a:sym typeface="Source Sans Pro"/>
              </a:rPr>
              <a:t>Shorter classroom introduction by embedding the content into the questions </a:t>
            </a:r>
            <a:endParaRPr sz="1600">
              <a:latin typeface="Source Sans Pro"/>
              <a:ea typeface="Source Sans Pro"/>
              <a:cs typeface="Source Sans Pro"/>
              <a:sym typeface="Source Sans Pro"/>
            </a:endParaRPr>
          </a:p>
          <a:p>
            <a:pPr indent="-330200" lvl="0" marL="457200" marR="0" rtl="0" algn="l">
              <a:lnSpc>
                <a:spcPct val="150000"/>
              </a:lnSpc>
              <a:spcBef>
                <a:spcPts val="0"/>
              </a:spcBef>
              <a:spcAft>
                <a:spcPts val="0"/>
              </a:spcAft>
              <a:buSzPts val="1600"/>
              <a:buFont typeface="Source Sans Pro"/>
              <a:buChar char="─"/>
            </a:pPr>
            <a:r>
              <a:rPr lang="en" sz="1600">
                <a:latin typeface="Source Sans Pro"/>
                <a:ea typeface="Source Sans Pro"/>
                <a:cs typeface="Source Sans Pro"/>
                <a:sym typeface="Source Sans Pro"/>
              </a:rPr>
              <a:t>Scripted talk at Research Services desk with librarian replaced with a “Need Help?” poster </a:t>
            </a:r>
            <a:endParaRPr sz="1600">
              <a:latin typeface="Source Sans Pro"/>
              <a:ea typeface="Source Sans Pro"/>
              <a:cs typeface="Source Sans Pro"/>
              <a:sym typeface="Source Sans Pro"/>
            </a:endParaRPr>
          </a:p>
          <a:p>
            <a:pPr indent="-330200" lvl="0" marL="457200" marR="0" rtl="0" algn="l">
              <a:lnSpc>
                <a:spcPct val="150000"/>
              </a:lnSpc>
              <a:spcBef>
                <a:spcPts val="0"/>
              </a:spcBef>
              <a:spcAft>
                <a:spcPts val="0"/>
              </a:spcAft>
              <a:buSzPts val="1600"/>
              <a:buFont typeface="Source Sans Pro"/>
              <a:buChar char="─"/>
            </a:pPr>
            <a:r>
              <a:rPr lang="en" sz="1600">
                <a:latin typeface="Source Sans Pro"/>
                <a:ea typeface="Source Sans Pro"/>
                <a:cs typeface="Source Sans Pro"/>
                <a:sym typeface="Source Sans Pro"/>
              </a:rPr>
              <a:t>Circulation Services and Media Services tasks modified to not require staff interaction</a:t>
            </a:r>
            <a:r>
              <a:rPr lang="en">
                <a:latin typeface="Source Sans Pro"/>
                <a:ea typeface="Source Sans Pro"/>
                <a:cs typeface="Source Sans Pro"/>
                <a:sym typeface="Source Sans Pro"/>
              </a:rPr>
              <a:t> </a:t>
            </a:r>
            <a:endParaRPr>
              <a:latin typeface="Source Sans Pro"/>
              <a:ea typeface="Source Sans Pro"/>
              <a:cs typeface="Source Sans Pro"/>
              <a:sym typeface="Source Sans Pro"/>
            </a:endParaRPr>
          </a:p>
          <a:p>
            <a:pPr indent="0" lvl="0" marL="0" marR="0" rtl="0" algn="l">
              <a:lnSpc>
                <a:spcPct val="95000"/>
              </a:lnSpc>
              <a:spcBef>
                <a:spcPts val="0"/>
              </a:spcBef>
              <a:spcAft>
                <a:spcPts val="0"/>
              </a:spcAft>
              <a:buSzPts val="935"/>
              <a:buNone/>
            </a:pPr>
            <a:r>
              <a:t/>
            </a:r>
            <a:endParaRPr sz="1400">
              <a:latin typeface="Source Sans Pro"/>
              <a:ea typeface="Source Sans Pro"/>
              <a:cs typeface="Source Sans Pro"/>
              <a:sym typeface="Source Sans Pro"/>
            </a:endParaRPr>
          </a:p>
          <a:p>
            <a:pPr indent="0" lvl="0" marL="0" marR="0" rtl="0" algn="l">
              <a:lnSpc>
                <a:spcPct val="95000"/>
              </a:lnSpc>
              <a:spcBef>
                <a:spcPts val="0"/>
              </a:spcBef>
              <a:spcAft>
                <a:spcPts val="0"/>
              </a:spcAft>
              <a:buSzPts val="935"/>
              <a:buNone/>
            </a:pPr>
            <a:r>
              <a:t/>
            </a:r>
            <a:endParaRPr sz="1400">
              <a:latin typeface="Source Sans Pro"/>
              <a:ea typeface="Source Sans Pro"/>
              <a:cs typeface="Source Sans Pro"/>
              <a:sym typeface="Source Sans Pro"/>
            </a:endParaRPr>
          </a:p>
        </p:txBody>
      </p:sp>
      <p:pic>
        <p:nvPicPr>
          <p:cNvPr id="212" name="Google Shape;212;p31"/>
          <p:cNvPicPr preferRelativeResize="0"/>
          <p:nvPr/>
        </p:nvPicPr>
        <p:blipFill>
          <a:blip r:embed="rId3">
            <a:alphaModFix/>
          </a:blip>
          <a:stretch>
            <a:fillRect/>
          </a:stretch>
        </p:blipFill>
        <p:spPr>
          <a:xfrm>
            <a:off x="5923225" y="528375"/>
            <a:ext cx="2832877" cy="42503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387900" y="4580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spcBef>
                <a:spcPts val="0"/>
              </a:spcBef>
              <a:spcAft>
                <a:spcPts val="0"/>
              </a:spcAft>
              <a:buNone/>
            </a:pPr>
            <a:r>
              <a:rPr b="1" lang="en" sz="2700">
                <a:latin typeface="Source Sans Pro"/>
                <a:ea typeface="Source Sans Pro"/>
                <a:cs typeface="Source Sans Pro"/>
                <a:sym typeface="Source Sans Pro"/>
              </a:rPr>
              <a:t>Who we are</a:t>
            </a:r>
            <a:endParaRPr b="1" sz="2700">
              <a:latin typeface="Source Sans Pro"/>
              <a:ea typeface="Source Sans Pro"/>
              <a:cs typeface="Source Sans Pro"/>
              <a:sym typeface="Source Sans Pro"/>
            </a:endParaRPr>
          </a:p>
        </p:txBody>
      </p:sp>
      <p:pic>
        <p:nvPicPr>
          <p:cNvPr id="72" name="Google Shape;72;p14"/>
          <p:cNvPicPr preferRelativeResize="0"/>
          <p:nvPr/>
        </p:nvPicPr>
        <p:blipFill>
          <a:blip r:embed="rId3">
            <a:alphaModFix/>
          </a:blip>
          <a:stretch>
            <a:fillRect/>
          </a:stretch>
        </p:blipFill>
        <p:spPr>
          <a:xfrm>
            <a:off x="1118600" y="2553000"/>
            <a:ext cx="952500" cy="952500"/>
          </a:xfrm>
          <a:prstGeom prst="rect">
            <a:avLst/>
          </a:prstGeom>
          <a:noFill/>
          <a:ln>
            <a:noFill/>
          </a:ln>
        </p:spPr>
      </p:pic>
      <p:pic>
        <p:nvPicPr>
          <p:cNvPr id="73" name="Google Shape;73;p14"/>
          <p:cNvPicPr preferRelativeResize="0"/>
          <p:nvPr/>
        </p:nvPicPr>
        <p:blipFill>
          <a:blip r:embed="rId4">
            <a:alphaModFix/>
          </a:blip>
          <a:stretch>
            <a:fillRect/>
          </a:stretch>
        </p:blipFill>
        <p:spPr>
          <a:xfrm>
            <a:off x="1118600" y="1407925"/>
            <a:ext cx="952500" cy="952500"/>
          </a:xfrm>
          <a:prstGeom prst="rect">
            <a:avLst/>
          </a:prstGeom>
          <a:noFill/>
          <a:ln>
            <a:noFill/>
          </a:ln>
        </p:spPr>
      </p:pic>
      <p:sp>
        <p:nvSpPr>
          <p:cNvPr id="74" name="Google Shape;74;p14"/>
          <p:cNvSpPr txBox="1"/>
          <p:nvPr>
            <p:ph idx="1" type="body"/>
          </p:nvPr>
        </p:nvSpPr>
        <p:spPr>
          <a:xfrm>
            <a:off x="2520025" y="1461475"/>
            <a:ext cx="5273700" cy="845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852"/>
              <a:buNone/>
            </a:pPr>
            <a:r>
              <a:rPr lang="en" sz="1127">
                <a:solidFill>
                  <a:schemeClr val="dk1"/>
                </a:solidFill>
                <a:latin typeface="Source Sans Pro SemiBold"/>
                <a:ea typeface="Source Sans Pro SemiBold"/>
                <a:cs typeface="Source Sans Pro SemiBold"/>
                <a:sym typeface="Source Sans Pro SemiBold"/>
              </a:rPr>
              <a:t>Kelly Banyas is the former Research &amp; Instruction Librarian for Student Success at The University of </a:t>
            </a:r>
            <a:r>
              <a:rPr lang="en" sz="1127">
                <a:latin typeface="Source Sans Pro SemiBold"/>
                <a:ea typeface="Source Sans Pro SemiBold"/>
                <a:cs typeface="Source Sans Pro SemiBold"/>
                <a:sym typeface="Source Sans Pro SemiBold"/>
              </a:rPr>
              <a:t>Scranton</a:t>
            </a:r>
            <a:r>
              <a:rPr lang="en" sz="1127">
                <a:solidFill>
                  <a:schemeClr val="dk1"/>
                </a:solidFill>
                <a:latin typeface="Source Sans Pro SemiBold"/>
                <a:ea typeface="Source Sans Pro SemiBold"/>
                <a:cs typeface="Source Sans Pro SemiBold"/>
                <a:sym typeface="Source Sans Pro SemiBold"/>
              </a:rPr>
              <a:t> Weinberg Memorial Library and the current Research &amp; Instruction Librarian for Social Sciences at Washington College. </a:t>
            </a:r>
            <a:endParaRPr sz="1127">
              <a:solidFill>
                <a:schemeClr val="dk1"/>
              </a:solidFill>
              <a:latin typeface="Source Sans Pro SemiBold"/>
              <a:ea typeface="Source Sans Pro SemiBold"/>
              <a:cs typeface="Source Sans Pro SemiBold"/>
              <a:sym typeface="Source Sans Pro SemiBold"/>
            </a:endParaRPr>
          </a:p>
          <a:p>
            <a:pPr indent="0" lvl="0" marL="0" rtl="0" algn="l">
              <a:lnSpc>
                <a:spcPct val="95000"/>
              </a:lnSpc>
              <a:spcBef>
                <a:spcPts val="0"/>
              </a:spcBef>
              <a:spcAft>
                <a:spcPts val="0"/>
              </a:spcAft>
              <a:buSzPts val="852"/>
              <a:buNone/>
            </a:pPr>
            <a:r>
              <a:t/>
            </a:r>
            <a:endParaRPr sz="852">
              <a:solidFill>
                <a:schemeClr val="dk1"/>
              </a:solidFill>
              <a:latin typeface="Source Sans Pro SemiBold"/>
              <a:ea typeface="Source Sans Pro SemiBold"/>
              <a:cs typeface="Source Sans Pro SemiBold"/>
              <a:sym typeface="Source Sans Pro SemiBold"/>
            </a:endParaRPr>
          </a:p>
        </p:txBody>
      </p:sp>
      <p:sp>
        <p:nvSpPr>
          <p:cNvPr id="75" name="Google Shape;75;p14"/>
          <p:cNvSpPr txBox="1"/>
          <p:nvPr>
            <p:ph idx="1" type="body"/>
          </p:nvPr>
        </p:nvSpPr>
        <p:spPr>
          <a:xfrm>
            <a:off x="2520025" y="3831275"/>
            <a:ext cx="5735700" cy="6861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1100">
                <a:solidFill>
                  <a:schemeClr val="dk1"/>
                </a:solidFill>
                <a:latin typeface="Source Sans Pro SemiBold"/>
                <a:ea typeface="Source Sans Pro SemiBold"/>
                <a:cs typeface="Source Sans Pro SemiBold"/>
                <a:sym typeface="Source Sans Pro SemiBold"/>
              </a:rPr>
              <a:t>Jennifer Galas is a Systems Specialist and Web Developer in the Library Systems and </a:t>
            </a:r>
            <a:endParaRPr sz="1100">
              <a:solidFill>
                <a:schemeClr val="dk1"/>
              </a:solidFill>
              <a:latin typeface="Source Sans Pro SemiBold"/>
              <a:ea typeface="Source Sans Pro SemiBold"/>
              <a:cs typeface="Source Sans Pro SemiBold"/>
              <a:sym typeface="Source Sans Pro SemiBold"/>
            </a:endParaRPr>
          </a:p>
          <a:p>
            <a:pPr indent="0" lvl="0" marL="0" rtl="0" algn="l">
              <a:lnSpc>
                <a:spcPct val="95000"/>
              </a:lnSpc>
              <a:spcBef>
                <a:spcPts val="0"/>
              </a:spcBef>
              <a:spcAft>
                <a:spcPts val="0"/>
              </a:spcAft>
              <a:buNone/>
            </a:pPr>
            <a:r>
              <a:rPr lang="en" sz="1100">
                <a:solidFill>
                  <a:schemeClr val="dk1"/>
                </a:solidFill>
                <a:latin typeface="Source Sans Pro SemiBold"/>
                <a:ea typeface="Source Sans Pro SemiBold"/>
                <a:cs typeface="Source Sans Pro SemiBold"/>
                <a:sym typeface="Source Sans Pro SemiBold"/>
              </a:rPr>
              <a:t>Digital Services departments of the Weinberg Memorial Library at The University of Scranton. </a:t>
            </a:r>
            <a:endParaRPr sz="1100">
              <a:solidFill>
                <a:schemeClr val="dk1"/>
              </a:solidFill>
              <a:latin typeface="Source Sans Pro SemiBold"/>
              <a:ea typeface="Source Sans Pro SemiBold"/>
              <a:cs typeface="Source Sans Pro SemiBold"/>
              <a:sym typeface="Source Sans Pro SemiBold"/>
            </a:endParaRPr>
          </a:p>
        </p:txBody>
      </p:sp>
      <p:sp>
        <p:nvSpPr>
          <p:cNvPr id="76" name="Google Shape;76;p14"/>
          <p:cNvSpPr txBox="1"/>
          <p:nvPr>
            <p:ph idx="1" type="body"/>
          </p:nvPr>
        </p:nvSpPr>
        <p:spPr>
          <a:xfrm>
            <a:off x="2520025" y="2763450"/>
            <a:ext cx="5421900" cy="5316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en" sz="1100">
                <a:solidFill>
                  <a:schemeClr val="dk1"/>
                </a:solidFill>
                <a:latin typeface="Source Sans Pro SemiBold"/>
                <a:ea typeface="Source Sans Pro SemiBold"/>
                <a:cs typeface="Source Sans Pro SemiBold"/>
                <a:sym typeface="Source Sans Pro SemiBold"/>
              </a:rPr>
              <a:t>Marleen Cloutier is the Cataloging and Metadata Librarian in the Technical S</a:t>
            </a:r>
            <a:r>
              <a:rPr lang="en" sz="1100">
                <a:latin typeface="Source Sans Pro SemiBold"/>
                <a:ea typeface="Source Sans Pro SemiBold"/>
                <a:cs typeface="Source Sans Pro SemiBold"/>
                <a:sym typeface="Source Sans Pro SemiBold"/>
              </a:rPr>
              <a:t>ervices department of the Weinberg Memorial Library </a:t>
            </a:r>
            <a:r>
              <a:rPr lang="en" sz="1100">
                <a:solidFill>
                  <a:schemeClr val="dk1"/>
                </a:solidFill>
                <a:latin typeface="Source Sans Pro SemiBold"/>
                <a:ea typeface="Source Sans Pro SemiBold"/>
                <a:cs typeface="Source Sans Pro SemiBold"/>
                <a:sym typeface="Source Sans Pro SemiBold"/>
              </a:rPr>
              <a:t>at The University of </a:t>
            </a:r>
            <a:r>
              <a:rPr lang="en" sz="1100">
                <a:latin typeface="Source Sans Pro SemiBold"/>
                <a:ea typeface="Source Sans Pro SemiBold"/>
                <a:cs typeface="Source Sans Pro SemiBold"/>
                <a:sym typeface="Source Sans Pro SemiBold"/>
              </a:rPr>
              <a:t>Scranton.</a:t>
            </a:r>
            <a:endParaRPr sz="1100">
              <a:solidFill>
                <a:schemeClr val="dk1"/>
              </a:solidFill>
              <a:latin typeface="Source Sans Pro SemiBold"/>
              <a:ea typeface="Source Sans Pro SemiBold"/>
              <a:cs typeface="Source Sans Pro SemiBold"/>
              <a:sym typeface="Source Sans Pro SemiBold"/>
            </a:endParaRPr>
          </a:p>
        </p:txBody>
      </p:sp>
      <p:pic>
        <p:nvPicPr>
          <p:cNvPr id="77" name="Google Shape;77;p14"/>
          <p:cNvPicPr preferRelativeResize="0"/>
          <p:nvPr/>
        </p:nvPicPr>
        <p:blipFill>
          <a:blip r:embed="rId5">
            <a:alphaModFix/>
          </a:blip>
          <a:stretch>
            <a:fillRect/>
          </a:stretch>
        </p:blipFill>
        <p:spPr>
          <a:xfrm>
            <a:off x="1119975" y="3698075"/>
            <a:ext cx="952500" cy="952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2"/>
          <p:cNvSpPr txBox="1"/>
          <p:nvPr>
            <p:ph type="title"/>
          </p:nvPr>
        </p:nvSpPr>
        <p:spPr>
          <a:xfrm>
            <a:off x="387900" y="1064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spcBef>
                <a:spcPts val="0"/>
              </a:spcBef>
              <a:spcAft>
                <a:spcPts val="0"/>
              </a:spcAft>
              <a:buNone/>
            </a:pPr>
            <a:r>
              <a:rPr b="1" lang="en" sz="2700">
                <a:latin typeface="Source Sans Pro"/>
                <a:ea typeface="Source Sans Pro"/>
                <a:cs typeface="Source Sans Pro"/>
                <a:sym typeface="Source Sans Pro"/>
              </a:rPr>
              <a:t>Streamlining</a:t>
            </a:r>
            <a:endParaRPr b="1" sz="2700">
              <a:latin typeface="Source Sans Pro"/>
              <a:ea typeface="Source Sans Pro"/>
              <a:cs typeface="Source Sans Pro"/>
              <a:sym typeface="Source Sans Pro"/>
            </a:endParaRPr>
          </a:p>
        </p:txBody>
      </p:sp>
      <p:sp>
        <p:nvSpPr>
          <p:cNvPr id="218" name="Google Shape;218;p32"/>
          <p:cNvSpPr txBox="1"/>
          <p:nvPr/>
        </p:nvSpPr>
        <p:spPr>
          <a:xfrm>
            <a:off x="555063" y="4560850"/>
            <a:ext cx="7624800" cy="4311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Clr>
                <a:schemeClr val="dk1"/>
              </a:buClr>
              <a:buSzPts val="1600"/>
              <a:buFont typeface="Source Sans Pro"/>
              <a:buChar char="─"/>
            </a:pPr>
            <a:r>
              <a:rPr lang="en" sz="1600">
                <a:solidFill>
                  <a:schemeClr val="dk1"/>
                </a:solidFill>
                <a:latin typeface="Source Sans Pro"/>
                <a:ea typeface="Source Sans Pro"/>
                <a:cs typeface="Source Sans Pro"/>
                <a:sym typeface="Source Sans Pro"/>
              </a:rPr>
              <a:t>Students use their own device (iPads on standby)</a:t>
            </a:r>
            <a:endParaRPr>
              <a:latin typeface="Roboto"/>
              <a:ea typeface="Roboto"/>
              <a:cs typeface="Roboto"/>
              <a:sym typeface="Roboto"/>
            </a:endParaRPr>
          </a:p>
        </p:txBody>
      </p:sp>
      <p:sp>
        <p:nvSpPr>
          <p:cNvPr id="219" name="Google Shape;219;p32"/>
          <p:cNvSpPr txBox="1"/>
          <p:nvPr/>
        </p:nvSpPr>
        <p:spPr>
          <a:xfrm>
            <a:off x="518100" y="713025"/>
            <a:ext cx="7624800" cy="4311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Clr>
                <a:schemeClr val="dk1"/>
              </a:buClr>
              <a:buSzPts val="1600"/>
              <a:buFont typeface="Source Sans Pro"/>
              <a:buChar char="─"/>
            </a:pPr>
            <a:r>
              <a:rPr lang="en" sz="1600">
                <a:solidFill>
                  <a:schemeClr val="dk1"/>
                </a:solidFill>
                <a:latin typeface="Source Sans Pro"/>
                <a:ea typeface="Source Sans Pro"/>
                <a:cs typeface="Source Sans Pro"/>
                <a:sym typeface="Source Sans Pro"/>
              </a:rPr>
              <a:t>Change the order of the routes</a:t>
            </a:r>
            <a:endParaRPr>
              <a:latin typeface="Roboto"/>
              <a:ea typeface="Roboto"/>
              <a:cs typeface="Roboto"/>
              <a:sym typeface="Roboto"/>
            </a:endParaRPr>
          </a:p>
        </p:txBody>
      </p:sp>
      <p:pic>
        <p:nvPicPr>
          <p:cNvPr id="220" name="Google Shape;220;p32"/>
          <p:cNvPicPr preferRelativeResize="0"/>
          <p:nvPr/>
        </p:nvPicPr>
        <p:blipFill>
          <a:blip r:embed="rId3">
            <a:alphaModFix/>
          </a:blip>
          <a:stretch>
            <a:fillRect/>
          </a:stretch>
        </p:blipFill>
        <p:spPr>
          <a:xfrm>
            <a:off x="518100" y="1354675"/>
            <a:ext cx="7769724" cy="1453250"/>
          </a:xfrm>
          <a:prstGeom prst="rect">
            <a:avLst/>
          </a:prstGeom>
          <a:noFill/>
          <a:ln>
            <a:noFill/>
          </a:ln>
        </p:spPr>
      </p:pic>
      <p:pic>
        <p:nvPicPr>
          <p:cNvPr id="221" name="Google Shape;221;p32"/>
          <p:cNvPicPr preferRelativeResize="0"/>
          <p:nvPr/>
        </p:nvPicPr>
        <p:blipFill>
          <a:blip r:embed="rId4">
            <a:alphaModFix/>
          </a:blip>
          <a:stretch>
            <a:fillRect/>
          </a:stretch>
        </p:blipFill>
        <p:spPr>
          <a:xfrm>
            <a:off x="517875" y="2939076"/>
            <a:ext cx="7769724" cy="1583561"/>
          </a:xfrm>
          <a:prstGeom prst="rect">
            <a:avLst/>
          </a:prstGeom>
          <a:noFill/>
          <a:ln>
            <a:noFill/>
          </a:ln>
        </p:spPr>
      </p:pic>
      <p:sp>
        <p:nvSpPr>
          <p:cNvPr id="222" name="Google Shape;222;p32"/>
          <p:cNvSpPr/>
          <p:nvPr/>
        </p:nvSpPr>
        <p:spPr>
          <a:xfrm>
            <a:off x="59825" y="3537200"/>
            <a:ext cx="420000" cy="1527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2"/>
          <p:cNvSpPr/>
          <p:nvPr/>
        </p:nvSpPr>
        <p:spPr>
          <a:xfrm>
            <a:off x="59825" y="3689900"/>
            <a:ext cx="420000" cy="1527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2"/>
          <p:cNvSpPr/>
          <p:nvPr/>
        </p:nvSpPr>
        <p:spPr>
          <a:xfrm>
            <a:off x="59825" y="3842600"/>
            <a:ext cx="420000" cy="1527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2"/>
          <p:cNvSpPr/>
          <p:nvPr/>
        </p:nvSpPr>
        <p:spPr>
          <a:xfrm>
            <a:off x="59825" y="3995300"/>
            <a:ext cx="420000" cy="1527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2"/>
          <p:cNvSpPr/>
          <p:nvPr/>
        </p:nvSpPr>
        <p:spPr>
          <a:xfrm>
            <a:off x="59825" y="4148000"/>
            <a:ext cx="420000" cy="1527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2"/>
          <p:cNvSpPr/>
          <p:nvPr/>
        </p:nvSpPr>
        <p:spPr>
          <a:xfrm>
            <a:off x="59825" y="4300700"/>
            <a:ext cx="420000" cy="1527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
                                        <p:tgtEl>
                                          <p:spTgt spid="223"/>
                                        </p:tgtEl>
                                      </p:cBhvr>
                                    </p:animEffect>
                                  </p:childTnLst>
                                </p:cTn>
                              </p:par>
                              <p:par>
                                <p:cTn fill="hold" nodeType="withEffect" presetClass="exit" presetID="10" presetSubtype="0">
                                  <p:stCondLst>
                                    <p:cond delay="0"/>
                                  </p:stCondLst>
                                  <p:childTnLst>
                                    <p:animEffect filter="fade" transition="out">
                                      <p:cBhvr>
                                        <p:cTn dur="1"/>
                                        <p:tgtEl>
                                          <p:spTgt spid="222"/>
                                        </p:tgtEl>
                                      </p:cBhvr>
                                    </p:animEffect>
                                    <p:set>
                                      <p:cBhvr>
                                        <p:cTn dur="1" fill="hold">
                                          <p:stCondLst>
                                            <p:cond delay="0"/>
                                          </p:stCondLst>
                                        </p:cTn>
                                        <p:tgtEl>
                                          <p:spTgt spid="22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
                                        <p:tgtEl>
                                          <p:spTgt spid="224"/>
                                        </p:tgtEl>
                                      </p:cBhvr>
                                    </p:animEffect>
                                  </p:childTnLst>
                                </p:cTn>
                              </p:par>
                              <p:par>
                                <p:cTn fill="hold" nodeType="withEffect" presetClass="exit" presetID="10" presetSubtype="0">
                                  <p:stCondLst>
                                    <p:cond delay="0"/>
                                  </p:stCondLst>
                                  <p:childTnLst>
                                    <p:animEffect filter="fade" transition="out">
                                      <p:cBhvr>
                                        <p:cTn dur="1"/>
                                        <p:tgtEl>
                                          <p:spTgt spid="223"/>
                                        </p:tgtEl>
                                      </p:cBhvr>
                                    </p:animEffect>
                                    <p:set>
                                      <p:cBhvr>
                                        <p:cTn dur="1" fill="hold">
                                          <p:stCondLst>
                                            <p:cond delay="0"/>
                                          </p:stCondLst>
                                        </p:cTn>
                                        <p:tgtEl>
                                          <p:spTgt spid="22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
                                        <p:tgtEl>
                                          <p:spTgt spid="225"/>
                                        </p:tgtEl>
                                      </p:cBhvr>
                                    </p:animEffect>
                                  </p:childTnLst>
                                </p:cTn>
                              </p:par>
                              <p:par>
                                <p:cTn fill="hold" nodeType="withEffect" presetClass="exit" presetID="10" presetSubtype="0">
                                  <p:stCondLst>
                                    <p:cond delay="0"/>
                                  </p:stCondLst>
                                  <p:childTnLst>
                                    <p:animEffect filter="fade" transition="out">
                                      <p:cBhvr>
                                        <p:cTn dur="1"/>
                                        <p:tgtEl>
                                          <p:spTgt spid="224"/>
                                        </p:tgtEl>
                                      </p:cBhvr>
                                    </p:animEffect>
                                    <p:set>
                                      <p:cBhvr>
                                        <p:cTn dur="1" fill="hold">
                                          <p:stCondLst>
                                            <p:cond delay="0"/>
                                          </p:stCondLst>
                                        </p:cTn>
                                        <p:tgtEl>
                                          <p:spTgt spid="22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
                                        <p:tgtEl>
                                          <p:spTgt spid="226"/>
                                        </p:tgtEl>
                                      </p:cBhvr>
                                    </p:animEffect>
                                  </p:childTnLst>
                                </p:cTn>
                              </p:par>
                              <p:par>
                                <p:cTn fill="hold" nodeType="withEffect" presetClass="exit" presetID="10" presetSubtype="0">
                                  <p:stCondLst>
                                    <p:cond delay="0"/>
                                  </p:stCondLst>
                                  <p:childTnLst>
                                    <p:animEffect filter="fade" transition="out">
                                      <p:cBhvr>
                                        <p:cTn dur="1"/>
                                        <p:tgtEl>
                                          <p:spTgt spid="225"/>
                                        </p:tgtEl>
                                      </p:cBhvr>
                                    </p:animEffect>
                                    <p:set>
                                      <p:cBhvr>
                                        <p:cTn dur="1" fill="hold">
                                          <p:stCondLst>
                                            <p:cond delay="0"/>
                                          </p:stCondLst>
                                        </p:cTn>
                                        <p:tgtEl>
                                          <p:spTgt spid="22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
                                        <p:tgtEl>
                                          <p:spTgt spid="227"/>
                                        </p:tgtEl>
                                      </p:cBhvr>
                                    </p:animEffect>
                                  </p:childTnLst>
                                </p:cTn>
                              </p:par>
                              <p:par>
                                <p:cTn fill="hold" nodeType="withEffect" presetClass="exit" presetID="10" presetSubtype="0">
                                  <p:stCondLst>
                                    <p:cond delay="0"/>
                                  </p:stCondLst>
                                  <p:childTnLst>
                                    <p:animEffect filter="fade" transition="out">
                                      <p:cBhvr>
                                        <p:cTn dur="1"/>
                                        <p:tgtEl>
                                          <p:spTgt spid="226"/>
                                        </p:tgtEl>
                                      </p:cBhvr>
                                    </p:animEffect>
                                    <p:set>
                                      <p:cBhvr>
                                        <p:cTn dur="1" fill="hold">
                                          <p:stCondLst>
                                            <p:cond delay="0"/>
                                          </p:stCondLst>
                                        </p:cTn>
                                        <p:tgtEl>
                                          <p:spTgt spid="22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
                                        <p:tgtEl>
                                          <p:spTgt spid="227"/>
                                        </p:tgtEl>
                                      </p:cBhvr>
                                    </p:animEffect>
                                    <p:set>
                                      <p:cBhvr>
                                        <p:cTn dur="1" fill="hold">
                                          <p:stCondLst>
                                            <p:cond delay="0"/>
                                          </p:stCondLst>
                                        </p:cTn>
                                        <p:tgtEl>
                                          <p:spTgt spid="22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3"/>
          <p:cNvSpPr txBox="1"/>
          <p:nvPr>
            <p:ph type="title"/>
          </p:nvPr>
        </p:nvSpPr>
        <p:spPr>
          <a:xfrm>
            <a:off x="387900" y="4580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lnSpc>
                <a:spcPct val="115000"/>
              </a:lnSpc>
              <a:spcBef>
                <a:spcPts val="0"/>
              </a:spcBef>
              <a:spcAft>
                <a:spcPts val="0"/>
              </a:spcAft>
              <a:buNone/>
            </a:pPr>
            <a:r>
              <a:rPr b="1" lang="en" sz="2700">
                <a:latin typeface="Source Sans Pro"/>
                <a:ea typeface="Source Sans Pro"/>
                <a:cs typeface="Source Sans Pro"/>
                <a:sym typeface="Source Sans Pro"/>
              </a:rPr>
              <a:t>Choosing</a:t>
            </a:r>
            <a:r>
              <a:rPr b="1" lang="en" sz="2700">
                <a:latin typeface="Source Sans Pro"/>
                <a:ea typeface="Source Sans Pro"/>
                <a:cs typeface="Source Sans Pro"/>
                <a:sym typeface="Source Sans Pro"/>
              </a:rPr>
              <a:t> a platform</a:t>
            </a:r>
            <a:endParaRPr b="1" sz="2700">
              <a:latin typeface="Source Sans Pro"/>
              <a:ea typeface="Source Sans Pro"/>
              <a:cs typeface="Source Sans Pro"/>
              <a:sym typeface="Source Sans Pro"/>
            </a:endParaRPr>
          </a:p>
        </p:txBody>
      </p:sp>
      <p:sp>
        <p:nvSpPr>
          <p:cNvPr id="233" name="Google Shape;233;p33"/>
          <p:cNvSpPr txBox="1"/>
          <p:nvPr>
            <p:ph idx="1" type="body"/>
          </p:nvPr>
        </p:nvSpPr>
        <p:spPr>
          <a:xfrm>
            <a:off x="505150" y="1427300"/>
            <a:ext cx="2097300" cy="4617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7200">
                <a:latin typeface="Source Sans Pro SemiBold"/>
                <a:ea typeface="Source Sans Pro SemiBold"/>
                <a:cs typeface="Source Sans Pro SemiBold"/>
                <a:sym typeface="Source Sans Pro SemiBold"/>
              </a:rPr>
              <a:t>Factors to consider</a:t>
            </a:r>
            <a:endParaRPr sz="7200">
              <a:latin typeface="Source Sans Pro SemiBold"/>
              <a:ea typeface="Source Sans Pro SemiBold"/>
              <a:cs typeface="Source Sans Pro SemiBold"/>
              <a:sym typeface="Source Sans Pro SemiBold"/>
            </a:endParaRPr>
          </a:p>
          <a:p>
            <a:pPr indent="0" lvl="0" marL="0" marR="0" rtl="0" algn="l">
              <a:lnSpc>
                <a:spcPct val="100000"/>
              </a:lnSpc>
              <a:spcBef>
                <a:spcPts val="0"/>
              </a:spcBef>
              <a:spcAft>
                <a:spcPts val="0"/>
              </a:spcAft>
              <a:buNone/>
            </a:pPr>
            <a:r>
              <a:t/>
            </a:r>
            <a:endParaRPr>
              <a:latin typeface="Source Sans Pro SemiBold"/>
              <a:ea typeface="Source Sans Pro SemiBold"/>
              <a:cs typeface="Source Sans Pro SemiBold"/>
              <a:sym typeface="Source Sans Pro SemiBold"/>
            </a:endParaRPr>
          </a:p>
          <a:p>
            <a:pPr indent="0" lvl="0" marL="0" marR="0" rtl="0" algn="l">
              <a:lnSpc>
                <a:spcPct val="100000"/>
              </a:lnSpc>
              <a:spcBef>
                <a:spcPts val="0"/>
              </a:spcBef>
              <a:spcAft>
                <a:spcPts val="0"/>
              </a:spcAft>
              <a:buNone/>
            </a:pPr>
            <a:r>
              <a:t/>
            </a:r>
            <a:endParaRPr sz="1400">
              <a:latin typeface="Source Sans Pro SemiBold"/>
              <a:ea typeface="Source Sans Pro SemiBold"/>
              <a:cs typeface="Source Sans Pro SemiBold"/>
              <a:sym typeface="Source Sans Pro SemiBold"/>
            </a:endParaRPr>
          </a:p>
        </p:txBody>
      </p:sp>
      <p:pic>
        <p:nvPicPr>
          <p:cNvPr id="234" name="Google Shape;234;p33"/>
          <p:cNvPicPr preferRelativeResize="0"/>
          <p:nvPr/>
        </p:nvPicPr>
        <p:blipFill>
          <a:blip r:embed="rId3">
            <a:alphaModFix amt="45000"/>
          </a:blip>
          <a:stretch>
            <a:fillRect/>
          </a:stretch>
        </p:blipFill>
        <p:spPr>
          <a:xfrm>
            <a:off x="4669700" y="2199300"/>
            <a:ext cx="1724625" cy="1724625"/>
          </a:xfrm>
          <a:prstGeom prst="rect">
            <a:avLst/>
          </a:prstGeom>
          <a:noFill/>
          <a:ln>
            <a:noFill/>
          </a:ln>
        </p:spPr>
      </p:pic>
      <p:pic>
        <p:nvPicPr>
          <p:cNvPr id="235" name="Google Shape;235;p33"/>
          <p:cNvPicPr preferRelativeResize="0"/>
          <p:nvPr/>
        </p:nvPicPr>
        <p:blipFill>
          <a:blip r:embed="rId4">
            <a:alphaModFix amt="45000"/>
          </a:blip>
          <a:stretch>
            <a:fillRect/>
          </a:stretch>
        </p:blipFill>
        <p:spPr>
          <a:xfrm>
            <a:off x="2418375" y="2028575"/>
            <a:ext cx="2066076" cy="2066076"/>
          </a:xfrm>
          <a:prstGeom prst="rect">
            <a:avLst/>
          </a:prstGeom>
          <a:noFill/>
          <a:ln>
            <a:noFill/>
          </a:ln>
        </p:spPr>
      </p:pic>
      <p:pic>
        <p:nvPicPr>
          <p:cNvPr id="236" name="Google Shape;236;p33"/>
          <p:cNvPicPr preferRelativeResize="0"/>
          <p:nvPr/>
        </p:nvPicPr>
        <p:blipFill>
          <a:blip r:embed="rId5">
            <a:alphaModFix amt="45000"/>
          </a:blip>
          <a:stretch>
            <a:fillRect/>
          </a:stretch>
        </p:blipFill>
        <p:spPr>
          <a:xfrm>
            <a:off x="6738400" y="2241300"/>
            <a:ext cx="1682625" cy="1682625"/>
          </a:xfrm>
          <a:prstGeom prst="rect">
            <a:avLst/>
          </a:prstGeom>
          <a:noFill/>
          <a:ln>
            <a:noFill/>
          </a:ln>
        </p:spPr>
      </p:pic>
      <p:pic>
        <p:nvPicPr>
          <p:cNvPr id="237" name="Google Shape;237;p33"/>
          <p:cNvPicPr preferRelativeResize="0"/>
          <p:nvPr/>
        </p:nvPicPr>
        <p:blipFill>
          <a:blip r:embed="rId6">
            <a:alphaModFix amt="45000"/>
          </a:blip>
          <a:stretch>
            <a:fillRect/>
          </a:stretch>
        </p:blipFill>
        <p:spPr>
          <a:xfrm>
            <a:off x="504950" y="2015400"/>
            <a:ext cx="1782876" cy="1782876"/>
          </a:xfrm>
          <a:prstGeom prst="rect">
            <a:avLst/>
          </a:prstGeom>
          <a:noFill/>
          <a:ln>
            <a:noFill/>
          </a:ln>
        </p:spPr>
      </p:pic>
      <p:sp>
        <p:nvSpPr>
          <p:cNvPr id="238" name="Google Shape;238;p33"/>
          <p:cNvSpPr txBox="1"/>
          <p:nvPr/>
        </p:nvSpPr>
        <p:spPr>
          <a:xfrm>
            <a:off x="794588" y="4166950"/>
            <a:ext cx="1203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Source Sans Pro SemiBold"/>
                <a:ea typeface="Source Sans Pro SemiBold"/>
                <a:cs typeface="Source Sans Pro SemiBold"/>
                <a:sym typeface="Source Sans Pro SemiBold"/>
              </a:rPr>
              <a:t>Flexibility</a:t>
            </a:r>
            <a:endParaRPr>
              <a:latin typeface="Roboto"/>
              <a:ea typeface="Roboto"/>
              <a:cs typeface="Roboto"/>
              <a:sym typeface="Roboto"/>
            </a:endParaRPr>
          </a:p>
        </p:txBody>
      </p:sp>
      <p:sp>
        <p:nvSpPr>
          <p:cNvPr id="239" name="Google Shape;239;p33"/>
          <p:cNvSpPr txBox="1"/>
          <p:nvPr/>
        </p:nvSpPr>
        <p:spPr>
          <a:xfrm>
            <a:off x="2818400" y="4166950"/>
            <a:ext cx="1266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Source Sans Pro SemiBold"/>
                <a:ea typeface="Source Sans Pro SemiBold"/>
                <a:cs typeface="Source Sans Pro SemiBold"/>
                <a:sym typeface="Source Sans Pro SemiBold"/>
              </a:rPr>
              <a:t>Security</a:t>
            </a:r>
            <a:endParaRPr>
              <a:latin typeface="Roboto"/>
              <a:ea typeface="Roboto"/>
              <a:cs typeface="Roboto"/>
              <a:sym typeface="Roboto"/>
            </a:endParaRPr>
          </a:p>
        </p:txBody>
      </p:sp>
      <p:sp>
        <p:nvSpPr>
          <p:cNvPr id="240" name="Google Shape;240;p33"/>
          <p:cNvSpPr txBox="1"/>
          <p:nvPr/>
        </p:nvSpPr>
        <p:spPr>
          <a:xfrm>
            <a:off x="6251013" y="4166950"/>
            <a:ext cx="2657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Source Sans Pro SemiBold"/>
                <a:ea typeface="Source Sans Pro SemiBold"/>
                <a:cs typeface="Source Sans Pro SemiBold"/>
                <a:sym typeface="Source Sans Pro SemiBold"/>
              </a:rPr>
              <a:t>Statistics gathering</a:t>
            </a:r>
            <a:endParaRPr>
              <a:latin typeface="Roboto"/>
              <a:ea typeface="Roboto"/>
              <a:cs typeface="Roboto"/>
              <a:sym typeface="Roboto"/>
            </a:endParaRPr>
          </a:p>
        </p:txBody>
      </p:sp>
      <p:sp>
        <p:nvSpPr>
          <p:cNvPr id="241" name="Google Shape;241;p33"/>
          <p:cNvSpPr txBox="1"/>
          <p:nvPr/>
        </p:nvSpPr>
        <p:spPr>
          <a:xfrm>
            <a:off x="4758313" y="4166950"/>
            <a:ext cx="1547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Source Sans Pro SemiBold"/>
                <a:ea typeface="Source Sans Pro SemiBold"/>
                <a:cs typeface="Source Sans Pro SemiBold"/>
                <a:sym typeface="Source Sans Pro SemiBold"/>
              </a:rPr>
              <a:t>Cost/Budget</a:t>
            </a:r>
            <a:endParaRPr>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4"/>
          <p:cNvSpPr txBox="1"/>
          <p:nvPr>
            <p:ph type="title"/>
          </p:nvPr>
        </p:nvSpPr>
        <p:spPr>
          <a:xfrm>
            <a:off x="387900" y="4580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lnSpc>
                <a:spcPct val="115000"/>
              </a:lnSpc>
              <a:spcBef>
                <a:spcPts val="0"/>
              </a:spcBef>
              <a:spcAft>
                <a:spcPts val="0"/>
              </a:spcAft>
              <a:buNone/>
            </a:pPr>
            <a:r>
              <a:rPr b="1" lang="en" sz="2700">
                <a:latin typeface="Source Sans Pro"/>
                <a:ea typeface="Source Sans Pro"/>
                <a:cs typeface="Source Sans Pro"/>
                <a:sym typeface="Source Sans Pro"/>
              </a:rPr>
              <a:t>Identifying </a:t>
            </a:r>
            <a:r>
              <a:rPr b="1" lang="en" sz="2700">
                <a:latin typeface="Source Sans Pro"/>
                <a:ea typeface="Source Sans Pro"/>
                <a:cs typeface="Source Sans Pro"/>
                <a:sym typeface="Source Sans Pro"/>
              </a:rPr>
              <a:t>platforms and requirements</a:t>
            </a:r>
            <a:endParaRPr b="1" sz="2700">
              <a:latin typeface="Source Sans Pro"/>
              <a:ea typeface="Source Sans Pro"/>
              <a:cs typeface="Source Sans Pro"/>
              <a:sym typeface="Source Sans Pro"/>
            </a:endParaRPr>
          </a:p>
        </p:txBody>
      </p:sp>
      <p:sp>
        <p:nvSpPr>
          <p:cNvPr id="247" name="Google Shape;247;p3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Source Sans Pro SemiBold"/>
                <a:ea typeface="Source Sans Pro SemiBold"/>
                <a:cs typeface="Source Sans Pro SemiBold"/>
                <a:sym typeface="Source Sans Pro SemiBold"/>
              </a:rPr>
              <a:t>Our r</a:t>
            </a:r>
            <a:r>
              <a:rPr lang="en">
                <a:latin typeface="Source Sans Pro SemiBold"/>
                <a:ea typeface="Source Sans Pro SemiBold"/>
                <a:cs typeface="Source Sans Pro SemiBold"/>
                <a:sym typeface="Source Sans Pro SemiBold"/>
              </a:rPr>
              <a:t>equirements</a:t>
            </a:r>
            <a:endParaRPr>
              <a:latin typeface="Source Sans Pro SemiBold"/>
              <a:ea typeface="Source Sans Pro SemiBold"/>
              <a:cs typeface="Source Sans Pro SemiBold"/>
              <a:sym typeface="Source Sans Pro SemiBold"/>
            </a:endParaRPr>
          </a:p>
          <a:p>
            <a:pPr indent="0" lvl="0" marL="0" rtl="0" algn="l">
              <a:spcBef>
                <a:spcPts val="0"/>
              </a:spcBef>
              <a:spcAft>
                <a:spcPts val="0"/>
              </a:spcAft>
              <a:buNone/>
            </a:pPr>
            <a:r>
              <a:t/>
            </a:r>
            <a:endParaRPr sz="1100">
              <a:latin typeface="Roboto Slab"/>
              <a:ea typeface="Roboto Slab"/>
              <a:cs typeface="Roboto Slab"/>
              <a:sym typeface="Roboto Slab"/>
            </a:endParaRPr>
          </a:p>
          <a:p>
            <a:pPr indent="-317500" lvl="0" marL="457200" marR="0" rtl="0" algn="l">
              <a:lnSpc>
                <a:spcPct val="100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"Free" and simple</a:t>
            </a:r>
            <a:endParaRPr sz="1400">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t/>
            </a:r>
            <a:endParaRPr sz="1400">
              <a:latin typeface="Source Sans Pro"/>
              <a:ea typeface="Source Sans Pro"/>
              <a:cs typeface="Source Sans Pro"/>
              <a:sym typeface="Source Sans Pro"/>
            </a:endParaRPr>
          </a:p>
          <a:p>
            <a:pPr indent="-317500" lvl="0" marL="457200" marR="0" rtl="0" algn="l">
              <a:lnSpc>
                <a:spcPct val="100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Embed videos and images</a:t>
            </a:r>
            <a:endParaRPr sz="1400">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t/>
            </a:r>
            <a:endParaRPr sz="1400">
              <a:latin typeface="Source Sans Pro"/>
              <a:ea typeface="Source Sans Pro"/>
              <a:cs typeface="Source Sans Pro"/>
              <a:sym typeface="Source Sans Pro"/>
            </a:endParaRPr>
          </a:p>
          <a:p>
            <a:pPr indent="-317500" lvl="0" marL="457200" marR="0" rtl="0" algn="l">
              <a:lnSpc>
                <a:spcPct val="100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HTML/rich text formatting</a:t>
            </a:r>
            <a:endParaRPr sz="1400">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t/>
            </a:r>
            <a:endParaRPr sz="1400">
              <a:latin typeface="Source Sans Pro"/>
              <a:ea typeface="Source Sans Pro"/>
              <a:cs typeface="Source Sans Pro"/>
              <a:sym typeface="Source Sans Pro"/>
            </a:endParaRPr>
          </a:p>
          <a:p>
            <a:pPr indent="-317500" lvl="0" marL="457200" marR="0" rtl="0" algn="l">
              <a:lnSpc>
                <a:spcPct val="100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"Card" or "quiz" form with one question per page</a:t>
            </a:r>
            <a:endParaRPr sz="1400">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t/>
            </a:r>
            <a:endParaRPr sz="1400">
              <a:latin typeface="Source Sans Pro"/>
              <a:ea typeface="Source Sans Pro"/>
              <a:cs typeface="Source Sans Pro"/>
              <a:sym typeface="Source Sans Pro"/>
            </a:endParaRPr>
          </a:p>
          <a:p>
            <a:pPr indent="-317500" lvl="0" marL="457200" marR="0" rtl="0" algn="l">
              <a:lnSpc>
                <a:spcPct val="100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Give feedback to students about their answers</a:t>
            </a:r>
            <a:endParaRPr sz="1400">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t/>
            </a:r>
            <a:endParaRPr sz="1400">
              <a:latin typeface="Source Sans Pro"/>
              <a:ea typeface="Source Sans Pro"/>
              <a:cs typeface="Source Sans Pro"/>
              <a:sym typeface="Source Sans Pro"/>
            </a:endParaRPr>
          </a:p>
          <a:p>
            <a:pPr indent="-317500" lvl="0" marL="457200" marR="0" rtl="0" algn="l">
              <a:lnSpc>
                <a:spcPct val="100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Collect statistics</a:t>
            </a:r>
            <a:endParaRPr sz="1100">
              <a:latin typeface="Roboto Slab"/>
              <a:ea typeface="Roboto Slab"/>
              <a:cs typeface="Roboto Slab"/>
              <a:sym typeface="Roboto Slab"/>
            </a:endParaRPr>
          </a:p>
        </p:txBody>
      </p:sp>
      <p:pic>
        <p:nvPicPr>
          <p:cNvPr id="248" name="Google Shape;248;p34"/>
          <p:cNvPicPr preferRelativeResize="0"/>
          <p:nvPr/>
        </p:nvPicPr>
        <p:blipFill>
          <a:blip r:embed="rId3">
            <a:alphaModFix/>
          </a:blip>
          <a:stretch>
            <a:fillRect/>
          </a:stretch>
        </p:blipFill>
        <p:spPr>
          <a:xfrm>
            <a:off x="6463900" y="1624675"/>
            <a:ext cx="2292198" cy="1341376"/>
          </a:xfrm>
          <a:prstGeom prst="rect">
            <a:avLst/>
          </a:prstGeom>
          <a:noFill/>
          <a:ln>
            <a:noFill/>
          </a:ln>
        </p:spPr>
      </p:pic>
      <p:pic>
        <p:nvPicPr>
          <p:cNvPr id="249" name="Google Shape;249;p34"/>
          <p:cNvPicPr preferRelativeResize="0"/>
          <p:nvPr/>
        </p:nvPicPr>
        <p:blipFill>
          <a:blip r:embed="rId4">
            <a:alphaModFix/>
          </a:blip>
          <a:stretch>
            <a:fillRect/>
          </a:stretch>
        </p:blipFill>
        <p:spPr>
          <a:xfrm>
            <a:off x="6463900" y="3154000"/>
            <a:ext cx="2292201" cy="1414725"/>
          </a:xfrm>
          <a:prstGeom prst="rect">
            <a:avLst/>
          </a:prstGeom>
          <a:noFill/>
          <a:ln>
            <a:noFill/>
          </a:ln>
        </p:spPr>
      </p:pic>
      <p:pic>
        <p:nvPicPr>
          <p:cNvPr id="250" name="Google Shape;250;p34"/>
          <p:cNvPicPr preferRelativeResize="0"/>
          <p:nvPr/>
        </p:nvPicPr>
        <p:blipFill>
          <a:blip r:embed="rId5">
            <a:alphaModFix/>
          </a:blip>
          <a:stretch>
            <a:fillRect/>
          </a:stretch>
        </p:blipFill>
        <p:spPr>
          <a:xfrm>
            <a:off x="4896776" y="3154001"/>
            <a:ext cx="1414726" cy="1414724"/>
          </a:xfrm>
          <a:prstGeom prst="rect">
            <a:avLst/>
          </a:prstGeom>
          <a:noFill/>
          <a:ln>
            <a:noFill/>
          </a:ln>
        </p:spPr>
      </p:pic>
      <p:pic>
        <p:nvPicPr>
          <p:cNvPr id="251" name="Google Shape;251;p34"/>
          <p:cNvPicPr preferRelativeResize="0"/>
          <p:nvPr/>
        </p:nvPicPr>
        <p:blipFill>
          <a:blip r:embed="rId6">
            <a:alphaModFix/>
          </a:blip>
          <a:stretch>
            <a:fillRect/>
          </a:stretch>
        </p:blipFill>
        <p:spPr>
          <a:xfrm>
            <a:off x="4896774" y="1624680"/>
            <a:ext cx="1414725" cy="133267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5"/>
          <p:cNvSpPr txBox="1"/>
          <p:nvPr>
            <p:ph type="title"/>
          </p:nvPr>
        </p:nvSpPr>
        <p:spPr>
          <a:xfrm>
            <a:off x="387900" y="4580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spcBef>
                <a:spcPts val="0"/>
              </a:spcBef>
              <a:spcAft>
                <a:spcPts val="0"/>
              </a:spcAft>
              <a:buNone/>
            </a:pPr>
            <a:r>
              <a:rPr b="1" lang="en" sz="2700">
                <a:latin typeface="Source Sans Pro"/>
                <a:ea typeface="Source Sans Pro"/>
                <a:cs typeface="Source Sans Pro"/>
                <a:sym typeface="Source Sans Pro"/>
              </a:rPr>
              <a:t>Sample question</a:t>
            </a:r>
            <a:endParaRPr b="1" sz="2700">
              <a:latin typeface="Source Sans Pro"/>
              <a:ea typeface="Source Sans Pro"/>
              <a:cs typeface="Source Sans Pro"/>
              <a:sym typeface="Source Sans Pro"/>
            </a:endParaRPr>
          </a:p>
        </p:txBody>
      </p:sp>
      <p:sp>
        <p:nvSpPr>
          <p:cNvPr id="257" name="Google Shape;257;p35"/>
          <p:cNvSpPr txBox="1"/>
          <p:nvPr>
            <p:ph idx="1" type="body"/>
          </p:nvPr>
        </p:nvSpPr>
        <p:spPr>
          <a:xfrm>
            <a:off x="387900" y="1489825"/>
            <a:ext cx="62061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sz="1200">
              <a:latin typeface="Calibri"/>
              <a:ea typeface="Calibri"/>
              <a:cs typeface="Calibri"/>
              <a:sym typeface="Calibri"/>
            </a:endParaRPr>
          </a:p>
        </p:txBody>
      </p:sp>
      <p:pic>
        <p:nvPicPr>
          <p:cNvPr id="258" name="Google Shape;258;p35"/>
          <p:cNvPicPr preferRelativeResize="0"/>
          <p:nvPr/>
        </p:nvPicPr>
        <p:blipFill>
          <a:blip r:embed="rId3">
            <a:alphaModFix/>
          </a:blip>
          <a:stretch>
            <a:fillRect/>
          </a:stretch>
        </p:blipFill>
        <p:spPr>
          <a:xfrm>
            <a:off x="387909" y="1489825"/>
            <a:ext cx="6206141" cy="30789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6"/>
          <p:cNvSpPr txBox="1"/>
          <p:nvPr>
            <p:ph type="title"/>
          </p:nvPr>
        </p:nvSpPr>
        <p:spPr>
          <a:xfrm>
            <a:off x="387900" y="4580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lnSpc>
                <a:spcPct val="115000"/>
              </a:lnSpc>
              <a:spcBef>
                <a:spcPts val="0"/>
              </a:spcBef>
              <a:spcAft>
                <a:spcPts val="0"/>
              </a:spcAft>
              <a:buNone/>
            </a:pPr>
            <a:r>
              <a:rPr b="1" lang="en" sz="2700">
                <a:latin typeface="Source Sans Pro"/>
                <a:ea typeface="Source Sans Pro"/>
                <a:cs typeface="Source Sans Pro"/>
                <a:sym typeface="Source Sans Pro"/>
              </a:rPr>
              <a:t>Marketing the Heritage Hunt</a:t>
            </a:r>
            <a:endParaRPr b="1" sz="2700">
              <a:latin typeface="Source Sans Pro"/>
              <a:ea typeface="Source Sans Pro"/>
              <a:cs typeface="Source Sans Pro"/>
              <a:sym typeface="Source Sans Pro"/>
            </a:endParaRPr>
          </a:p>
        </p:txBody>
      </p:sp>
      <p:sp>
        <p:nvSpPr>
          <p:cNvPr id="264" name="Google Shape;264;p36"/>
          <p:cNvSpPr txBox="1"/>
          <p:nvPr>
            <p:ph idx="1" type="body"/>
          </p:nvPr>
        </p:nvSpPr>
        <p:spPr>
          <a:xfrm>
            <a:off x="291450" y="1296950"/>
            <a:ext cx="5025600" cy="3129000"/>
          </a:xfrm>
          <a:prstGeom prst="rect">
            <a:avLst/>
          </a:prstGeom>
        </p:spPr>
        <p:txBody>
          <a:bodyPr anchorCtr="0" anchor="t" bIns="91425" lIns="91425" spcFirstLastPara="1" rIns="91425" wrap="square" tIns="91425">
            <a:normAutofit/>
          </a:bodyPr>
          <a:lstStyle/>
          <a:p>
            <a:pPr indent="-330200" lvl="0" marL="457200" rtl="0" algn="l">
              <a:lnSpc>
                <a:spcPct val="150000"/>
              </a:lnSpc>
              <a:spcBef>
                <a:spcPts val="0"/>
              </a:spcBef>
              <a:spcAft>
                <a:spcPts val="0"/>
              </a:spcAft>
              <a:buSzPts val="1600"/>
              <a:buFont typeface="Source Sans Pro"/>
              <a:buChar char="—"/>
            </a:pPr>
            <a:r>
              <a:rPr lang="en" sz="1600">
                <a:latin typeface="Source Sans Pro"/>
                <a:ea typeface="Source Sans Pro"/>
                <a:cs typeface="Source Sans Pro"/>
                <a:sym typeface="Source Sans Pro"/>
              </a:rPr>
              <a:t>Collaboration with Dean of Students</a:t>
            </a:r>
            <a:endParaRPr sz="1600">
              <a:latin typeface="Source Sans Pro"/>
              <a:ea typeface="Source Sans Pro"/>
              <a:cs typeface="Source Sans Pro"/>
              <a:sym typeface="Source Sans Pro"/>
            </a:endParaRPr>
          </a:p>
          <a:p>
            <a:pPr indent="-330200" lvl="1" marL="914400" rtl="0" algn="l">
              <a:lnSpc>
                <a:spcPct val="150000"/>
              </a:lnSpc>
              <a:spcBef>
                <a:spcPts val="0"/>
              </a:spcBef>
              <a:spcAft>
                <a:spcPts val="0"/>
              </a:spcAft>
              <a:buSzPts val="1600"/>
              <a:buFont typeface="Source Sans Pro"/>
              <a:buChar char="—"/>
            </a:pPr>
            <a:r>
              <a:rPr lang="en" sz="1600">
                <a:latin typeface="Source Sans Pro"/>
                <a:ea typeface="Source Sans Pro"/>
                <a:cs typeface="Source Sans Pro"/>
                <a:sym typeface="Source Sans Pro"/>
              </a:rPr>
              <a:t>Access to email </a:t>
            </a:r>
            <a:r>
              <a:rPr lang="en" sz="1600">
                <a:latin typeface="Source Sans Pro"/>
                <a:ea typeface="Source Sans Pro"/>
                <a:cs typeface="Source Sans Pro"/>
                <a:sym typeface="Source Sans Pro"/>
              </a:rPr>
              <a:t>listserv</a:t>
            </a:r>
            <a:r>
              <a:rPr lang="en" sz="1600">
                <a:latin typeface="Source Sans Pro"/>
                <a:ea typeface="Source Sans Pro"/>
                <a:cs typeface="Source Sans Pro"/>
                <a:sym typeface="Source Sans Pro"/>
              </a:rPr>
              <a:t> for incoming students</a:t>
            </a:r>
            <a:endParaRPr sz="1600">
              <a:latin typeface="Source Sans Pro"/>
              <a:ea typeface="Source Sans Pro"/>
              <a:cs typeface="Source Sans Pro"/>
              <a:sym typeface="Source Sans Pro"/>
            </a:endParaRPr>
          </a:p>
          <a:p>
            <a:pPr indent="-330200" lvl="0" marL="457200" rtl="0" algn="l">
              <a:lnSpc>
                <a:spcPct val="150000"/>
              </a:lnSpc>
              <a:spcBef>
                <a:spcPts val="0"/>
              </a:spcBef>
              <a:spcAft>
                <a:spcPts val="0"/>
              </a:spcAft>
              <a:buSzPts val="1600"/>
              <a:buFont typeface="Source Sans Pro"/>
              <a:buChar char="—"/>
            </a:pPr>
            <a:r>
              <a:rPr lang="en" sz="1600">
                <a:latin typeface="Source Sans Pro"/>
                <a:ea typeface="Source Sans Pro"/>
                <a:cs typeface="Source Sans Pro"/>
                <a:sym typeface="Source Sans Pro"/>
              </a:rPr>
              <a:t>Advertise to faculty</a:t>
            </a:r>
            <a:endParaRPr sz="1600">
              <a:latin typeface="Source Sans Pro"/>
              <a:ea typeface="Source Sans Pro"/>
              <a:cs typeface="Source Sans Pro"/>
              <a:sym typeface="Source Sans Pro"/>
            </a:endParaRPr>
          </a:p>
          <a:p>
            <a:pPr indent="-330200" lvl="1" marL="914400" rtl="0" algn="l">
              <a:lnSpc>
                <a:spcPct val="150000"/>
              </a:lnSpc>
              <a:spcBef>
                <a:spcPts val="0"/>
              </a:spcBef>
              <a:spcAft>
                <a:spcPts val="0"/>
              </a:spcAft>
              <a:buSzPts val="1600"/>
              <a:buFont typeface="Source Sans Pro"/>
              <a:buChar char="—"/>
            </a:pPr>
            <a:r>
              <a:rPr lang="en" sz="1600">
                <a:latin typeface="Source Sans Pro"/>
                <a:ea typeface="Source Sans Pro"/>
                <a:cs typeface="Source Sans Pro"/>
                <a:sym typeface="Source Sans Pro"/>
              </a:rPr>
              <a:t>Landing page on library website</a:t>
            </a:r>
            <a:endParaRPr sz="1600">
              <a:latin typeface="Source Sans Pro"/>
              <a:ea typeface="Source Sans Pro"/>
              <a:cs typeface="Source Sans Pro"/>
              <a:sym typeface="Source Sans Pro"/>
            </a:endParaRPr>
          </a:p>
          <a:p>
            <a:pPr indent="-330200" lvl="1" marL="914400" rtl="0" algn="l">
              <a:lnSpc>
                <a:spcPct val="150000"/>
              </a:lnSpc>
              <a:spcBef>
                <a:spcPts val="0"/>
              </a:spcBef>
              <a:spcAft>
                <a:spcPts val="0"/>
              </a:spcAft>
              <a:buSzPts val="1600"/>
              <a:buFont typeface="Source Sans Pro"/>
              <a:buChar char="—"/>
            </a:pPr>
            <a:r>
              <a:rPr lang="en" sz="1600">
                <a:latin typeface="Source Sans Pro"/>
                <a:ea typeface="Source Sans Pro"/>
                <a:cs typeface="Source Sans Pro"/>
                <a:sym typeface="Source Sans Pro"/>
              </a:rPr>
              <a:t>First Year Seminar </a:t>
            </a:r>
            <a:endParaRPr sz="1600">
              <a:latin typeface="Source Sans Pro"/>
              <a:ea typeface="Source Sans Pro"/>
              <a:cs typeface="Source Sans Pro"/>
              <a:sym typeface="Source Sans Pro"/>
            </a:endParaRPr>
          </a:p>
          <a:p>
            <a:pPr indent="-330200" lvl="1" marL="914400" rtl="0" algn="l">
              <a:lnSpc>
                <a:spcPct val="150000"/>
              </a:lnSpc>
              <a:spcBef>
                <a:spcPts val="0"/>
              </a:spcBef>
              <a:spcAft>
                <a:spcPts val="0"/>
              </a:spcAft>
              <a:buSzPts val="1600"/>
              <a:buFont typeface="Source Sans Pro"/>
              <a:buChar char="—"/>
            </a:pPr>
            <a:r>
              <a:rPr lang="en" sz="1600">
                <a:latin typeface="Source Sans Pro"/>
                <a:ea typeface="Source Sans Pro"/>
                <a:cs typeface="Source Sans Pro"/>
                <a:sym typeface="Source Sans Pro"/>
              </a:rPr>
              <a:t>First Year Writing Program</a:t>
            </a:r>
            <a:endParaRPr sz="1600">
              <a:latin typeface="Source Sans Pro"/>
              <a:ea typeface="Source Sans Pro"/>
              <a:cs typeface="Source Sans Pro"/>
              <a:sym typeface="Source Sans Pro"/>
            </a:endParaRPr>
          </a:p>
        </p:txBody>
      </p:sp>
      <p:pic>
        <p:nvPicPr>
          <p:cNvPr id="265" name="Google Shape;265;p36"/>
          <p:cNvPicPr preferRelativeResize="0"/>
          <p:nvPr/>
        </p:nvPicPr>
        <p:blipFill>
          <a:blip r:embed="rId3">
            <a:alphaModFix/>
          </a:blip>
          <a:stretch>
            <a:fillRect/>
          </a:stretch>
        </p:blipFill>
        <p:spPr>
          <a:xfrm>
            <a:off x="4182275" y="2211950"/>
            <a:ext cx="4631076" cy="21423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7"/>
          <p:cNvSpPr txBox="1"/>
          <p:nvPr>
            <p:ph type="title"/>
          </p:nvPr>
        </p:nvSpPr>
        <p:spPr>
          <a:xfrm>
            <a:off x="387900" y="4580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spcBef>
                <a:spcPts val="0"/>
              </a:spcBef>
              <a:spcAft>
                <a:spcPts val="0"/>
              </a:spcAft>
              <a:buNone/>
            </a:pPr>
            <a:r>
              <a:rPr b="1" lang="en" sz="2700">
                <a:latin typeface="Source Sans Pro"/>
                <a:ea typeface="Source Sans Pro"/>
                <a:cs typeface="Source Sans Pro"/>
                <a:sym typeface="Source Sans Pro"/>
              </a:rPr>
              <a:t>Marketing</a:t>
            </a:r>
            <a:r>
              <a:rPr b="1" lang="en" sz="2700">
                <a:latin typeface="Source Sans Pro"/>
                <a:ea typeface="Source Sans Pro"/>
                <a:cs typeface="Source Sans Pro"/>
                <a:sym typeface="Source Sans Pro"/>
              </a:rPr>
              <a:t> Post-COVID</a:t>
            </a:r>
            <a:endParaRPr b="1" sz="2700">
              <a:latin typeface="Source Sans Pro"/>
              <a:ea typeface="Source Sans Pro"/>
              <a:cs typeface="Source Sans Pro"/>
              <a:sym typeface="Source Sans Pro"/>
            </a:endParaRPr>
          </a:p>
        </p:txBody>
      </p:sp>
      <p:sp>
        <p:nvSpPr>
          <p:cNvPr id="271" name="Google Shape;271;p37"/>
          <p:cNvSpPr txBox="1"/>
          <p:nvPr>
            <p:ph idx="1" type="body"/>
          </p:nvPr>
        </p:nvSpPr>
        <p:spPr>
          <a:xfrm>
            <a:off x="191650" y="1489825"/>
            <a:ext cx="3823500" cy="3078900"/>
          </a:xfrm>
          <a:prstGeom prst="rect">
            <a:avLst/>
          </a:prstGeom>
        </p:spPr>
        <p:txBody>
          <a:bodyPr anchorCtr="0" anchor="t" bIns="91425" lIns="91425" spcFirstLastPara="1" rIns="91425" wrap="square" tIns="91425">
            <a:normAutofit/>
          </a:bodyPr>
          <a:lstStyle/>
          <a:p>
            <a:pPr indent="-330200" lvl="0" marL="457200" rtl="0" algn="l">
              <a:lnSpc>
                <a:spcPct val="150000"/>
              </a:lnSpc>
              <a:spcBef>
                <a:spcPts val="0"/>
              </a:spcBef>
              <a:spcAft>
                <a:spcPts val="0"/>
              </a:spcAft>
              <a:buSzPts val="1600"/>
              <a:buFont typeface="Source Sans Pro"/>
              <a:buChar char="—"/>
            </a:pPr>
            <a:r>
              <a:rPr lang="en" sz="1600">
                <a:latin typeface="Source Sans Pro"/>
                <a:ea typeface="Source Sans Pro"/>
                <a:cs typeface="Source Sans Pro"/>
                <a:sym typeface="Source Sans Pro"/>
              </a:rPr>
              <a:t>Table</a:t>
            </a:r>
            <a:r>
              <a:rPr lang="en" sz="1600">
                <a:latin typeface="Source Sans Pro"/>
                <a:ea typeface="Source Sans Pro"/>
                <a:cs typeface="Source Sans Pro"/>
                <a:sym typeface="Source Sans Pro"/>
              </a:rPr>
              <a:t> at New Students Resource Fair</a:t>
            </a:r>
            <a:endParaRPr sz="1600">
              <a:latin typeface="Source Sans Pro"/>
              <a:ea typeface="Source Sans Pro"/>
              <a:cs typeface="Source Sans Pro"/>
              <a:sym typeface="Source Sans Pro"/>
            </a:endParaRPr>
          </a:p>
          <a:p>
            <a:pPr indent="-330200" lvl="1" marL="914400" rtl="0" algn="l">
              <a:lnSpc>
                <a:spcPct val="150000"/>
              </a:lnSpc>
              <a:spcBef>
                <a:spcPts val="0"/>
              </a:spcBef>
              <a:spcAft>
                <a:spcPts val="0"/>
              </a:spcAft>
              <a:buSzPts val="1600"/>
              <a:buFont typeface="Source Sans Pro"/>
              <a:buChar char="—"/>
            </a:pPr>
            <a:r>
              <a:rPr lang="en" sz="1600">
                <a:latin typeface="Source Sans Pro"/>
                <a:ea typeface="Source Sans Pro"/>
                <a:cs typeface="Source Sans Pro"/>
                <a:sym typeface="Source Sans Pro"/>
              </a:rPr>
              <a:t>Display QR code to register</a:t>
            </a:r>
            <a:endParaRPr sz="1600">
              <a:latin typeface="Source Sans Pro"/>
              <a:ea typeface="Source Sans Pro"/>
              <a:cs typeface="Source Sans Pro"/>
              <a:sym typeface="Source Sans Pro"/>
            </a:endParaRPr>
          </a:p>
          <a:p>
            <a:pPr indent="-330200" lvl="1" marL="914400" rtl="0" algn="l">
              <a:lnSpc>
                <a:spcPct val="150000"/>
              </a:lnSpc>
              <a:spcBef>
                <a:spcPts val="0"/>
              </a:spcBef>
              <a:spcAft>
                <a:spcPts val="0"/>
              </a:spcAft>
              <a:buSzPts val="1600"/>
              <a:buFont typeface="Source Sans Pro"/>
              <a:buChar char="—"/>
            </a:pPr>
            <a:r>
              <a:rPr lang="en" sz="1600">
                <a:latin typeface="Source Sans Pro"/>
                <a:ea typeface="Source Sans Pro"/>
                <a:cs typeface="Source Sans Pro"/>
                <a:sym typeface="Source Sans Pro"/>
              </a:rPr>
              <a:t>Raffle Starbucks gift card</a:t>
            </a:r>
            <a:endParaRPr sz="1600">
              <a:latin typeface="Source Sans Pro"/>
              <a:ea typeface="Source Sans Pro"/>
              <a:cs typeface="Source Sans Pro"/>
              <a:sym typeface="Source Sans Pro"/>
            </a:endParaRPr>
          </a:p>
          <a:p>
            <a:pPr indent="-330200" lvl="1" marL="914400" rtl="0" algn="l">
              <a:lnSpc>
                <a:spcPct val="150000"/>
              </a:lnSpc>
              <a:spcBef>
                <a:spcPts val="0"/>
              </a:spcBef>
              <a:spcAft>
                <a:spcPts val="0"/>
              </a:spcAft>
              <a:buSzPts val="1600"/>
              <a:buFont typeface="Source Sans Pro"/>
              <a:buChar char="—"/>
            </a:pPr>
            <a:r>
              <a:rPr lang="en" sz="1600">
                <a:latin typeface="Source Sans Pro"/>
                <a:ea typeface="Source Sans Pro"/>
                <a:cs typeface="Source Sans Pro"/>
                <a:sym typeface="Source Sans Pro"/>
              </a:rPr>
              <a:t>Give away bookmarks and pens</a:t>
            </a:r>
            <a:endParaRPr sz="1600">
              <a:latin typeface="Source Sans Pro"/>
              <a:ea typeface="Source Sans Pro"/>
              <a:cs typeface="Source Sans Pro"/>
              <a:sym typeface="Source Sans Pro"/>
            </a:endParaRPr>
          </a:p>
          <a:p>
            <a:pPr indent="-330200" lvl="0" marL="457200" rtl="0" algn="l">
              <a:lnSpc>
                <a:spcPct val="150000"/>
              </a:lnSpc>
              <a:spcBef>
                <a:spcPts val="0"/>
              </a:spcBef>
              <a:spcAft>
                <a:spcPts val="0"/>
              </a:spcAft>
              <a:buSzPts val="1600"/>
              <a:buFont typeface="Source Sans Pro"/>
              <a:buChar char="—"/>
            </a:pPr>
            <a:r>
              <a:rPr lang="en" sz="1600">
                <a:latin typeface="Source Sans Pro"/>
                <a:ea typeface="Source Sans Pro"/>
                <a:cs typeface="Source Sans Pro"/>
                <a:sym typeface="Source Sans Pro"/>
              </a:rPr>
              <a:t>Advertising</a:t>
            </a:r>
            <a:endParaRPr sz="1600">
              <a:latin typeface="Source Sans Pro"/>
              <a:ea typeface="Source Sans Pro"/>
              <a:cs typeface="Source Sans Pro"/>
              <a:sym typeface="Source Sans Pro"/>
            </a:endParaRPr>
          </a:p>
          <a:p>
            <a:pPr indent="-330200" lvl="1" marL="914400" rtl="0" algn="l">
              <a:lnSpc>
                <a:spcPct val="150000"/>
              </a:lnSpc>
              <a:spcBef>
                <a:spcPts val="0"/>
              </a:spcBef>
              <a:spcAft>
                <a:spcPts val="0"/>
              </a:spcAft>
              <a:buSzPts val="1600"/>
              <a:buFont typeface="Source Sans Pro"/>
              <a:buChar char="—"/>
            </a:pPr>
            <a:r>
              <a:rPr lang="en" sz="1600">
                <a:latin typeface="Source Sans Pro"/>
                <a:ea typeface="Source Sans Pro"/>
                <a:cs typeface="Source Sans Pro"/>
                <a:sym typeface="Source Sans Pro"/>
              </a:rPr>
              <a:t>Post to library blog </a:t>
            </a:r>
            <a:endParaRPr sz="1600">
              <a:latin typeface="Source Sans Pro"/>
              <a:ea typeface="Source Sans Pro"/>
              <a:cs typeface="Source Sans Pro"/>
              <a:sym typeface="Source Sans Pro"/>
            </a:endParaRPr>
          </a:p>
          <a:p>
            <a:pPr indent="-330200" lvl="1" marL="914400" rtl="0" algn="l">
              <a:lnSpc>
                <a:spcPct val="150000"/>
              </a:lnSpc>
              <a:spcBef>
                <a:spcPts val="0"/>
              </a:spcBef>
              <a:spcAft>
                <a:spcPts val="0"/>
              </a:spcAft>
              <a:buSzPts val="1600"/>
              <a:buFont typeface="Source Sans Pro"/>
              <a:buChar char="—"/>
            </a:pPr>
            <a:r>
              <a:rPr lang="en" sz="1600">
                <a:latin typeface="Source Sans Pro"/>
                <a:ea typeface="Source Sans Pro"/>
                <a:cs typeface="Source Sans Pro"/>
                <a:sym typeface="Source Sans Pro"/>
              </a:rPr>
              <a:t>Use social media channels</a:t>
            </a:r>
            <a:endParaRPr sz="1600">
              <a:latin typeface="Source Sans Pro"/>
              <a:ea typeface="Source Sans Pro"/>
              <a:cs typeface="Source Sans Pro"/>
              <a:sym typeface="Source Sans Pro"/>
            </a:endParaRPr>
          </a:p>
        </p:txBody>
      </p:sp>
      <p:pic>
        <p:nvPicPr>
          <p:cNvPr id="272" name="Google Shape;272;p37"/>
          <p:cNvPicPr preferRelativeResize="0"/>
          <p:nvPr/>
        </p:nvPicPr>
        <p:blipFill>
          <a:blip r:embed="rId3">
            <a:alphaModFix/>
          </a:blip>
          <a:stretch>
            <a:fillRect/>
          </a:stretch>
        </p:blipFill>
        <p:spPr>
          <a:xfrm>
            <a:off x="4124699" y="1401000"/>
            <a:ext cx="4531050" cy="32565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8"/>
          <p:cNvSpPr txBox="1"/>
          <p:nvPr>
            <p:ph type="title"/>
          </p:nvPr>
        </p:nvSpPr>
        <p:spPr>
          <a:xfrm>
            <a:off x="387900" y="4580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spcBef>
                <a:spcPts val="0"/>
              </a:spcBef>
              <a:spcAft>
                <a:spcPts val="0"/>
              </a:spcAft>
              <a:buNone/>
            </a:pPr>
            <a:r>
              <a:rPr b="1" lang="en" sz="2700">
                <a:latin typeface="Source Sans Pro"/>
                <a:ea typeface="Source Sans Pro"/>
                <a:cs typeface="Source Sans Pro"/>
                <a:sym typeface="Source Sans Pro"/>
              </a:rPr>
              <a:t>Attendance</a:t>
            </a:r>
            <a:endParaRPr b="1" sz="2700">
              <a:latin typeface="Source Sans Pro"/>
              <a:ea typeface="Source Sans Pro"/>
              <a:cs typeface="Source Sans Pro"/>
              <a:sym typeface="Source Sans Pro"/>
            </a:endParaRPr>
          </a:p>
        </p:txBody>
      </p:sp>
      <p:sp>
        <p:nvSpPr>
          <p:cNvPr id="278" name="Google Shape;278;p38"/>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Source Sans Pro"/>
                <a:ea typeface="Source Sans Pro"/>
                <a:cs typeface="Source Sans Pro"/>
                <a:sym typeface="Source Sans Pro"/>
              </a:rPr>
              <a:t>2021 - 640 registrations, 587 participants out of 824 students (71.24%)</a:t>
            </a:r>
            <a:endParaRPr b="1">
              <a:latin typeface="Source Sans Pro"/>
              <a:ea typeface="Source Sans Pro"/>
              <a:cs typeface="Source Sans Pro"/>
              <a:sym typeface="Source Sans Pro"/>
            </a:endParaRPr>
          </a:p>
          <a:p>
            <a:pPr indent="0" lvl="0" marL="0" rtl="0" algn="l">
              <a:spcBef>
                <a:spcPts val="1200"/>
              </a:spcBef>
              <a:spcAft>
                <a:spcPts val="0"/>
              </a:spcAft>
              <a:buNone/>
            </a:pPr>
            <a:r>
              <a:rPr lang="en">
                <a:latin typeface="Source Sans Pro SemiBold"/>
                <a:ea typeface="Source Sans Pro SemiBold"/>
                <a:cs typeface="Source Sans Pro SemiBold"/>
                <a:sym typeface="Source Sans Pro SemiBold"/>
              </a:rPr>
              <a:t>—</a:t>
            </a:r>
            <a:endParaRPr>
              <a:latin typeface="Source Sans Pro SemiBold"/>
              <a:ea typeface="Source Sans Pro SemiBold"/>
              <a:cs typeface="Source Sans Pro SemiBold"/>
              <a:sym typeface="Source Sans Pro SemiBold"/>
            </a:endParaRPr>
          </a:p>
          <a:p>
            <a:pPr indent="0" lvl="0" marL="0" rtl="0" algn="l">
              <a:spcBef>
                <a:spcPts val="1200"/>
              </a:spcBef>
              <a:spcAft>
                <a:spcPts val="0"/>
              </a:spcAft>
              <a:buNone/>
            </a:pPr>
            <a:r>
              <a:rPr lang="en">
                <a:latin typeface="Source Sans Pro SemiBold"/>
                <a:ea typeface="Source Sans Pro SemiBold"/>
                <a:cs typeface="Source Sans Pro SemiBold"/>
                <a:sym typeface="Source Sans Pro SemiBold"/>
              </a:rPr>
              <a:t>2019 - 910 </a:t>
            </a:r>
            <a:r>
              <a:rPr lang="en">
                <a:latin typeface="Source Sans Pro SemiBold"/>
                <a:ea typeface="Source Sans Pro SemiBold"/>
                <a:cs typeface="Source Sans Pro SemiBold"/>
                <a:sym typeface="Source Sans Pro SemiBold"/>
              </a:rPr>
              <a:t>registrations</a:t>
            </a:r>
            <a:r>
              <a:rPr lang="en">
                <a:latin typeface="Source Sans Pro SemiBold"/>
                <a:ea typeface="Source Sans Pro SemiBold"/>
                <a:cs typeface="Source Sans Pro SemiBold"/>
                <a:sym typeface="Source Sans Pro SemiBold"/>
              </a:rPr>
              <a:t>, 873 participants out of 1005 students (86.9%)</a:t>
            </a:r>
            <a:endParaRPr>
              <a:latin typeface="Source Sans Pro SemiBold"/>
              <a:ea typeface="Source Sans Pro SemiBold"/>
              <a:cs typeface="Source Sans Pro SemiBold"/>
              <a:sym typeface="Source Sans Pro SemiBold"/>
            </a:endParaRPr>
          </a:p>
          <a:p>
            <a:pPr indent="0" lvl="0" marL="0" rtl="0" algn="l">
              <a:spcBef>
                <a:spcPts val="1200"/>
              </a:spcBef>
              <a:spcAft>
                <a:spcPts val="0"/>
              </a:spcAft>
              <a:buNone/>
            </a:pPr>
            <a:r>
              <a:rPr lang="en">
                <a:latin typeface="Source Sans Pro SemiBold"/>
                <a:ea typeface="Source Sans Pro SemiBold"/>
                <a:cs typeface="Source Sans Pro SemiBold"/>
                <a:sym typeface="Source Sans Pro SemiBold"/>
              </a:rPr>
              <a:t>2018 - 888 registrations, 854 participants out of 978 students (87.3%)</a:t>
            </a:r>
            <a:endParaRPr>
              <a:latin typeface="Source Sans Pro SemiBold"/>
              <a:ea typeface="Source Sans Pro SemiBold"/>
              <a:cs typeface="Source Sans Pro SemiBold"/>
              <a:sym typeface="Source Sans Pro SemiBold"/>
            </a:endParaRPr>
          </a:p>
          <a:p>
            <a:pPr indent="0" lvl="0" marL="0" rtl="0" algn="l">
              <a:spcBef>
                <a:spcPts val="1200"/>
              </a:spcBef>
              <a:spcAft>
                <a:spcPts val="1200"/>
              </a:spcAft>
              <a:buNone/>
            </a:pPr>
            <a:r>
              <a:rPr lang="en">
                <a:latin typeface="Source Sans Pro SemiBold"/>
                <a:ea typeface="Source Sans Pro SemiBold"/>
                <a:cs typeface="Source Sans Pro SemiBold"/>
                <a:sym typeface="Source Sans Pro SemiBold"/>
              </a:rPr>
              <a:t>2017 - 823 registrations, 776 participants out of 911 students (85.2%)</a:t>
            </a:r>
            <a:endParaRPr>
              <a:latin typeface="Source Sans Pro SemiBold"/>
              <a:ea typeface="Source Sans Pro SemiBold"/>
              <a:cs typeface="Source Sans Pro SemiBold"/>
              <a:sym typeface="Source Sans Pro SemiBo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9"/>
          <p:cNvSpPr txBox="1"/>
          <p:nvPr>
            <p:ph type="title"/>
          </p:nvPr>
        </p:nvSpPr>
        <p:spPr>
          <a:xfrm>
            <a:off x="387900" y="4580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lnSpc>
                <a:spcPct val="115000"/>
              </a:lnSpc>
              <a:spcBef>
                <a:spcPts val="0"/>
              </a:spcBef>
              <a:spcAft>
                <a:spcPts val="0"/>
              </a:spcAft>
              <a:buNone/>
            </a:pPr>
            <a:r>
              <a:rPr b="1" lang="en" sz="2700">
                <a:latin typeface="Source Sans Pro"/>
                <a:ea typeface="Source Sans Pro"/>
                <a:cs typeface="Source Sans Pro"/>
                <a:sym typeface="Source Sans Pro"/>
              </a:rPr>
              <a:t>A</a:t>
            </a:r>
            <a:r>
              <a:rPr b="1" lang="en" sz="2700">
                <a:latin typeface="Source Sans Pro"/>
                <a:ea typeface="Source Sans Pro"/>
                <a:cs typeface="Source Sans Pro"/>
                <a:sym typeface="Source Sans Pro"/>
              </a:rPr>
              <a:t>ssessment of the program</a:t>
            </a:r>
            <a:endParaRPr b="1" sz="2700">
              <a:latin typeface="Source Sans Pro"/>
              <a:ea typeface="Source Sans Pro"/>
              <a:cs typeface="Source Sans Pro"/>
              <a:sym typeface="Source Sans Pro"/>
            </a:endParaRPr>
          </a:p>
        </p:txBody>
      </p:sp>
      <p:sp>
        <p:nvSpPr>
          <p:cNvPr id="284" name="Google Shape;284;p39"/>
          <p:cNvSpPr txBox="1"/>
          <p:nvPr>
            <p:ph idx="1" type="body"/>
          </p:nvPr>
        </p:nvSpPr>
        <p:spPr>
          <a:xfrm>
            <a:off x="387900" y="1462050"/>
            <a:ext cx="6219600" cy="32340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1018"/>
              <a:buNone/>
            </a:pPr>
            <a:r>
              <a:rPr lang="en" sz="1395">
                <a:latin typeface="Source Sans Pro"/>
                <a:ea typeface="Source Sans Pro"/>
                <a:cs typeface="Source Sans Pro"/>
                <a:sym typeface="Source Sans Pro"/>
              </a:rPr>
              <a:t>At the end of the Heritage Hunt, students that participated are asked via email to fill out an anonymous survey to help the Library internally assess and improve the program.</a:t>
            </a:r>
            <a:endParaRPr sz="1395">
              <a:latin typeface="Source Sans Pro"/>
              <a:ea typeface="Source Sans Pro"/>
              <a:cs typeface="Source Sans Pro"/>
              <a:sym typeface="Source Sans Pro"/>
            </a:endParaRPr>
          </a:p>
          <a:p>
            <a:pPr indent="0" lvl="0" marL="0" rtl="0" algn="l">
              <a:lnSpc>
                <a:spcPct val="105000"/>
              </a:lnSpc>
              <a:spcBef>
                <a:spcPts val="0"/>
              </a:spcBef>
              <a:spcAft>
                <a:spcPts val="0"/>
              </a:spcAft>
              <a:buSzPts val="1018"/>
              <a:buNone/>
            </a:pPr>
            <a:r>
              <a:t/>
            </a:r>
            <a:endParaRPr sz="1395">
              <a:latin typeface="Source Sans Pro"/>
              <a:ea typeface="Source Sans Pro"/>
              <a:cs typeface="Source Sans Pro"/>
              <a:sym typeface="Source Sans Pro"/>
            </a:endParaRPr>
          </a:p>
          <a:p>
            <a:pPr indent="0" lvl="0" marL="0" rtl="0" algn="l">
              <a:lnSpc>
                <a:spcPct val="105000"/>
              </a:lnSpc>
              <a:spcBef>
                <a:spcPts val="0"/>
              </a:spcBef>
              <a:spcAft>
                <a:spcPts val="0"/>
              </a:spcAft>
              <a:buSzPts val="1018"/>
              <a:buNone/>
            </a:pPr>
            <a:r>
              <a:rPr lang="en" sz="1395">
                <a:latin typeface="Source Sans Pro"/>
                <a:ea typeface="Source Sans Pro"/>
                <a:cs typeface="Source Sans Pro"/>
                <a:sym typeface="Source Sans Pro"/>
              </a:rPr>
              <a:t>Email serves as confirmation of program completion.</a:t>
            </a:r>
            <a:endParaRPr sz="1395">
              <a:latin typeface="Source Sans Pro"/>
              <a:ea typeface="Source Sans Pro"/>
              <a:cs typeface="Source Sans Pro"/>
              <a:sym typeface="Source Sans Pro"/>
            </a:endParaRPr>
          </a:p>
          <a:p>
            <a:pPr indent="0" lvl="0" marL="0" rtl="0" algn="l">
              <a:lnSpc>
                <a:spcPct val="105000"/>
              </a:lnSpc>
              <a:spcBef>
                <a:spcPts val="0"/>
              </a:spcBef>
              <a:spcAft>
                <a:spcPts val="0"/>
              </a:spcAft>
              <a:buSzPts val="1018"/>
              <a:buNone/>
            </a:pPr>
            <a:r>
              <a:t/>
            </a:r>
            <a:endParaRPr sz="1395">
              <a:latin typeface="Source Sans Pro"/>
              <a:ea typeface="Source Sans Pro"/>
              <a:cs typeface="Source Sans Pro"/>
              <a:sym typeface="Source Sans Pro"/>
            </a:endParaRPr>
          </a:p>
          <a:p>
            <a:pPr indent="0" lvl="0" marL="0" rtl="0" algn="l">
              <a:lnSpc>
                <a:spcPct val="105000"/>
              </a:lnSpc>
              <a:spcBef>
                <a:spcPts val="0"/>
              </a:spcBef>
              <a:spcAft>
                <a:spcPts val="0"/>
              </a:spcAft>
              <a:buSzPts val="1018"/>
              <a:buNone/>
            </a:pPr>
            <a:r>
              <a:rPr lang="en" sz="1395">
                <a:latin typeface="Source Sans Pro"/>
                <a:ea typeface="Source Sans Pro"/>
                <a:cs typeface="Source Sans Pro"/>
                <a:sym typeface="Source Sans Pro"/>
              </a:rPr>
              <a:t>This information is highly valued by the committee and seriously considered as we review the previous year and develop new ideas to improve the Heritage Hunt.</a:t>
            </a:r>
            <a:endParaRPr sz="1395">
              <a:latin typeface="Source Sans Pro"/>
              <a:ea typeface="Source Sans Pro"/>
              <a:cs typeface="Source Sans Pro"/>
              <a:sym typeface="Source Sans Pro"/>
            </a:endParaRPr>
          </a:p>
          <a:p>
            <a:pPr indent="0" lvl="0" marL="0" rtl="0" algn="l">
              <a:lnSpc>
                <a:spcPct val="105000"/>
              </a:lnSpc>
              <a:spcBef>
                <a:spcPts val="0"/>
              </a:spcBef>
              <a:spcAft>
                <a:spcPts val="0"/>
              </a:spcAft>
              <a:buSzPts val="1018"/>
              <a:buNone/>
            </a:pPr>
            <a:r>
              <a:t/>
            </a:r>
            <a:endParaRPr sz="1395">
              <a:latin typeface="Source Sans Pro"/>
              <a:ea typeface="Source Sans Pro"/>
              <a:cs typeface="Source Sans Pro"/>
              <a:sym typeface="Source Sans Pro"/>
            </a:endParaRPr>
          </a:p>
          <a:p>
            <a:pPr indent="0" lvl="0" marL="0" rtl="0" algn="l">
              <a:lnSpc>
                <a:spcPct val="105000"/>
              </a:lnSpc>
              <a:spcBef>
                <a:spcPts val="0"/>
              </a:spcBef>
              <a:spcAft>
                <a:spcPts val="0"/>
              </a:spcAft>
              <a:buSzPts val="1018"/>
              <a:buNone/>
            </a:pPr>
            <a:r>
              <a:rPr lang="en" sz="1395">
                <a:latin typeface="Source Sans Pro"/>
                <a:ea typeface="Source Sans Pro"/>
                <a:cs typeface="Source Sans Pro"/>
                <a:sym typeface="Source Sans Pro"/>
              </a:rPr>
              <a:t>We try to keep the survey to 5 questions. Shorter is better.</a:t>
            </a:r>
            <a:endParaRPr sz="1395">
              <a:latin typeface="Source Sans Pro"/>
              <a:ea typeface="Source Sans Pro"/>
              <a:cs typeface="Source Sans Pro"/>
              <a:sym typeface="Source Sans Pro"/>
            </a:endParaRPr>
          </a:p>
          <a:p>
            <a:pPr indent="0" lvl="0" marL="0" rtl="0" algn="l">
              <a:lnSpc>
                <a:spcPct val="105000"/>
              </a:lnSpc>
              <a:spcBef>
                <a:spcPts val="0"/>
              </a:spcBef>
              <a:spcAft>
                <a:spcPts val="0"/>
              </a:spcAft>
              <a:buSzPts val="1018"/>
              <a:buNone/>
            </a:pPr>
            <a:r>
              <a:t/>
            </a:r>
            <a:endParaRPr sz="1395">
              <a:latin typeface="Source Sans Pro"/>
              <a:ea typeface="Source Sans Pro"/>
              <a:cs typeface="Source Sans Pro"/>
              <a:sym typeface="Source Sans Pro"/>
            </a:endParaRPr>
          </a:p>
          <a:p>
            <a:pPr indent="0" lvl="0" marL="0" rtl="0" algn="l">
              <a:lnSpc>
                <a:spcPct val="105000"/>
              </a:lnSpc>
              <a:spcBef>
                <a:spcPts val="0"/>
              </a:spcBef>
              <a:spcAft>
                <a:spcPts val="0"/>
              </a:spcAft>
              <a:buSzPts val="1018"/>
              <a:buNone/>
            </a:pPr>
            <a:r>
              <a:rPr lang="en" sz="1395">
                <a:latin typeface="Source Sans Pro"/>
                <a:ea typeface="Source Sans Pro"/>
                <a:cs typeface="Source Sans Pro"/>
                <a:sym typeface="Source Sans Pro"/>
              </a:rPr>
              <a:t>Check with your institution for how you can use the survey data and if you need IRB approval.</a:t>
            </a:r>
            <a:endParaRPr sz="1400">
              <a:solidFill>
                <a:srgbClr val="000000"/>
              </a:solidFill>
              <a:latin typeface="Source Sans Pro"/>
              <a:ea typeface="Source Sans Pro"/>
              <a:cs typeface="Source Sans Pro"/>
              <a:sym typeface="Source Sans Pro"/>
            </a:endParaRPr>
          </a:p>
          <a:p>
            <a:pPr indent="0" lvl="0" marL="0" rtl="0" algn="l">
              <a:lnSpc>
                <a:spcPct val="105000"/>
              </a:lnSpc>
              <a:spcBef>
                <a:spcPts val="1200"/>
              </a:spcBef>
              <a:spcAft>
                <a:spcPts val="0"/>
              </a:spcAft>
              <a:buSzPts val="1018"/>
              <a:buNone/>
            </a:pPr>
            <a:r>
              <a:t/>
            </a:r>
            <a:endParaRPr sz="1395">
              <a:latin typeface="Source Sans Pro"/>
              <a:ea typeface="Source Sans Pro"/>
              <a:cs typeface="Source Sans Pro"/>
              <a:sym typeface="Source Sans Pro"/>
            </a:endParaRPr>
          </a:p>
          <a:p>
            <a:pPr indent="0" lvl="0" marL="0" rtl="0" algn="l">
              <a:lnSpc>
                <a:spcPct val="105000"/>
              </a:lnSpc>
              <a:spcBef>
                <a:spcPts val="0"/>
              </a:spcBef>
              <a:spcAft>
                <a:spcPts val="0"/>
              </a:spcAft>
              <a:buSzPts val="1018"/>
              <a:buNone/>
            </a:pPr>
            <a:r>
              <a:t/>
            </a:r>
            <a:endParaRPr sz="1395"/>
          </a:p>
          <a:p>
            <a:pPr indent="0" lvl="0" marL="0" rtl="0" algn="l">
              <a:lnSpc>
                <a:spcPct val="105000"/>
              </a:lnSpc>
              <a:spcBef>
                <a:spcPts val="0"/>
              </a:spcBef>
              <a:spcAft>
                <a:spcPts val="0"/>
              </a:spcAft>
              <a:buSzPts val="1018"/>
              <a:buNone/>
            </a:pPr>
            <a:r>
              <a:t/>
            </a:r>
            <a:endParaRPr sz="1395"/>
          </a:p>
        </p:txBody>
      </p:sp>
      <p:pic>
        <p:nvPicPr>
          <p:cNvPr id="285" name="Google Shape;285;p39"/>
          <p:cNvPicPr preferRelativeResize="0"/>
          <p:nvPr/>
        </p:nvPicPr>
        <p:blipFill>
          <a:blip r:embed="rId3">
            <a:alphaModFix amt="45000"/>
          </a:blip>
          <a:stretch>
            <a:fillRect/>
          </a:stretch>
        </p:blipFill>
        <p:spPr>
          <a:xfrm>
            <a:off x="6743050" y="2683000"/>
            <a:ext cx="2013051" cy="201305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0"/>
          <p:cNvSpPr txBox="1"/>
          <p:nvPr>
            <p:ph type="title"/>
          </p:nvPr>
        </p:nvSpPr>
        <p:spPr>
          <a:xfrm>
            <a:off x="387900" y="4580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spcBef>
                <a:spcPts val="0"/>
              </a:spcBef>
              <a:spcAft>
                <a:spcPts val="0"/>
              </a:spcAft>
              <a:buNone/>
            </a:pPr>
            <a:r>
              <a:rPr b="1" lang="en" sz="2700">
                <a:latin typeface="Source Sans Pro"/>
                <a:ea typeface="Source Sans Pro"/>
                <a:cs typeface="Source Sans Pro"/>
                <a:sym typeface="Source Sans Pro"/>
              </a:rPr>
              <a:t>Student Survey Questions</a:t>
            </a:r>
            <a:endParaRPr b="1" sz="2700">
              <a:latin typeface="Source Sans Pro"/>
              <a:ea typeface="Source Sans Pro"/>
              <a:cs typeface="Source Sans Pro"/>
              <a:sym typeface="Source Sans Pro"/>
            </a:endParaRPr>
          </a:p>
        </p:txBody>
      </p:sp>
      <p:sp>
        <p:nvSpPr>
          <p:cNvPr id="291" name="Google Shape;291;p40"/>
          <p:cNvSpPr txBox="1"/>
          <p:nvPr>
            <p:ph idx="1" type="body"/>
          </p:nvPr>
        </p:nvSpPr>
        <p:spPr>
          <a:xfrm>
            <a:off x="387900" y="1295900"/>
            <a:ext cx="7594800" cy="32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25">
                <a:latin typeface="Source Sans Pro SemiBold"/>
                <a:ea typeface="Source Sans Pro SemiBold"/>
                <a:cs typeface="Source Sans Pro SemiBold"/>
                <a:sym typeface="Source Sans Pro SemiBold"/>
              </a:rPr>
              <a:t>The students were are asked:</a:t>
            </a:r>
            <a:endParaRPr sz="1825">
              <a:latin typeface="Source Sans Pro SemiBold"/>
              <a:ea typeface="Source Sans Pro SemiBold"/>
              <a:cs typeface="Source Sans Pro SemiBold"/>
              <a:sym typeface="Source Sans Pro SemiBold"/>
            </a:endParaRPr>
          </a:p>
          <a:p>
            <a:pPr indent="0" lvl="0" marL="0" rtl="0" algn="l">
              <a:spcBef>
                <a:spcPts val="0"/>
              </a:spcBef>
              <a:spcAft>
                <a:spcPts val="0"/>
              </a:spcAft>
              <a:buClr>
                <a:srgbClr val="000000"/>
              </a:buClr>
              <a:buSzPts val="688"/>
              <a:buFont typeface="Arial"/>
              <a:buNone/>
            </a:pPr>
            <a:r>
              <a:t/>
            </a:r>
            <a:endParaRPr sz="1425"/>
          </a:p>
          <a:p>
            <a:pPr indent="-319087" lvl="0" marL="457200" rtl="0" algn="l">
              <a:lnSpc>
                <a:spcPct val="150000"/>
              </a:lnSpc>
              <a:spcBef>
                <a:spcPts val="0"/>
              </a:spcBef>
              <a:spcAft>
                <a:spcPts val="0"/>
              </a:spcAft>
              <a:buSzPts val="1425"/>
              <a:buFont typeface="Source Sans Pro"/>
              <a:buAutoNum type="arabicPeriod"/>
            </a:pPr>
            <a:r>
              <a:rPr lang="en" sz="1425">
                <a:latin typeface="Source Sans Pro"/>
                <a:ea typeface="Source Sans Pro"/>
                <a:cs typeface="Source Sans Pro"/>
                <a:sym typeface="Source Sans Pro"/>
              </a:rPr>
              <a:t>Was the Heritage Hunt activity fun and enjoyable? </a:t>
            </a:r>
            <a:endParaRPr sz="1425">
              <a:latin typeface="Source Sans Pro"/>
              <a:ea typeface="Source Sans Pro"/>
              <a:cs typeface="Source Sans Pro"/>
              <a:sym typeface="Source Sans Pro"/>
            </a:endParaRPr>
          </a:p>
          <a:p>
            <a:pPr indent="-319087" lvl="0" marL="457200" rtl="0" algn="l">
              <a:lnSpc>
                <a:spcPct val="150000"/>
              </a:lnSpc>
              <a:spcBef>
                <a:spcPts val="0"/>
              </a:spcBef>
              <a:spcAft>
                <a:spcPts val="0"/>
              </a:spcAft>
              <a:buSzPts val="1425"/>
              <a:buFont typeface="Source Sans Pro"/>
              <a:buAutoNum type="arabicPeriod"/>
            </a:pPr>
            <a:r>
              <a:rPr lang="en" sz="1425">
                <a:latin typeface="Source Sans Pro"/>
                <a:ea typeface="Source Sans Pro"/>
                <a:cs typeface="Source Sans Pro"/>
                <a:sym typeface="Source Sans Pro"/>
              </a:rPr>
              <a:t>Name one service offered by the Weinberg Memorial Library that you found out about by participating in the Heritage Hunt activity. </a:t>
            </a:r>
            <a:endParaRPr sz="1425">
              <a:latin typeface="Source Sans Pro"/>
              <a:ea typeface="Source Sans Pro"/>
              <a:cs typeface="Source Sans Pro"/>
              <a:sym typeface="Source Sans Pro"/>
            </a:endParaRPr>
          </a:p>
          <a:p>
            <a:pPr indent="-319087" lvl="0" marL="457200" rtl="0" algn="l">
              <a:lnSpc>
                <a:spcPct val="150000"/>
              </a:lnSpc>
              <a:spcBef>
                <a:spcPts val="0"/>
              </a:spcBef>
              <a:spcAft>
                <a:spcPts val="0"/>
              </a:spcAft>
              <a:buSzPts val="1425"/>
              <a:buFont typeface="Source Sans Pro"/>
              <a:buAutoNum type="arabicPeriod"/>
            </a:pPr>
            <a:r>
              <a:rPr lang="en" sz="1425">
                <a:latin typeface="Source Sans Pro"/>
                <a:ea typeface="Source Sans Pro"/>
                <a:cs typeface="Source Sans Pro"/>
                <a:sym typeface="Source Sans Pro"/>
              </a:rPr>
              <a:t>Do you feel comfortable asking a Library staff member a question after participating in the Heritage Hunt? </a:t>
            </a:r>
            <a:endParaRPr sz="1425">
              <a:latin typeface="Source Sans Pro"/>
              <a:ea typeface="Source Sans Pro"/>
              <a:cs typeface="Source Sans Pro"/>
              <a:sym typeface="Source Sans Pro"/>
            </a:endParaRPr>
          </a:p>
          <a:p>
            <a:pPr indent="-319087" lvl="0" marL="457200" rtl="0" algn="l">
              <a:lnSpc>
                <a:spcPct val="150000"/>
              </a:lnSpc>
              <a:spcBef>
                <a:spcPts val="0"/>
              </a:spcBef>
              <a:spcAft>
                <a:spcPts val="0"/>
              </a:spcAft>
              <a:buSzPts val="1425"/>
              <a:buFont typeface="Source Sans Pro"/>
              <a:buAutoNum type="arabicPeriod"/>
            </a:pPr>
            <a:r>
              <a:rPr lang="en" sz="1425">
                <a:latin typeface="Source Sans Pro"/>
                <a:ea typeface="Source Sans Pro"/>
                <a:cs typeface="Source Sans Pro"/>
                <a:sym typeface="Source Sans Pro"/>
              </a:rPr>
              <a:t>How valuable was the Heritage Hunt activity in orienting you to the physical layout of the Weinberg Memorial Library? </a:t>
            </a:r>
            <a:endParaRPr sz="1425">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AutoNum type="arabicPeriod"/>
            </a:pPr>
            <a:r>
              <a:rPr lang="en" sz="1400">
                <a:latin typeface="Source Sans Pro"/>
                <a:ea typeface="Source Sans Pro"/>
                <a:cs typeface="Source Sans Pro"/>
                <a:sym typeface="Source Sans Pro"/>
              </a:rPr>
              <a:t>How do you think the Heritage Hunt activity could be improved?</a:t>
            </a:r>
            <a:endParaRPr sz="1400">
              <a:latin typeface="Source Sans Pro"/>
              <a:ea typeface="Source Sans Pro"/>
              <a:cs typeface="Source Sans Pro"/>
              <a:sym typeface="Source Sans Pr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1"/>
          <p:cNvSpPr txBox="1"/>
          <p:nvPr>
            <p:ph type="title"/>
          </p:nvPr>
        </p:nvSpPr>
        <p:spPr>
          <a:xfrm>
            <a:off x="387900" y="4580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lnSpc>
                <a:spcPct val="115000"/>
              </a:lnSpc>
              <a:spcBef>
                <a:spcPts val="0"/>
              </a:spcBef>
              <a:spcAft>
                <a:spcPts val="0"/>
              </a:spcAft>
              <a:buNone/>
            </a:pPr>
            <a:r>
              <a:rPr b="1" lang="en" sz="2700">
                <a:latin typeface="Source Sans Pro"/>
                <a:ea typeface="Source Sans Pro"/>
                <a:cs typeface="Source Sans Pro"/>
                <a:sym typeface="Source Sans Pro"/>
              </a:rPr>
              <a:t>Analyzing student data</a:t>
            </a:r>
            <a:endParaRPr b="1" sz="2700">
              <a:latin typeface="Source Sans Pro"/>
              <a:ea typeface="Source Sans Pro"/>
              <a:cs typeface="Source Sans Pro"/>
              <a:sym typeface="Source Sans Pro"/>
            </a:endParaRPr>
          </a:p>
        </p:txBody>
      </p:sp>
      <p:sp>
        <p:nvSpPr>
          <p:cNvPr id="297" name="Google Shape;297;p41"/>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400">
                <a:latin typeface="Source Sans Pro"/>
                <a:ea typeface="Source Sans Pro"/>
                <a:cs typeface="Source Sans Pro"/>
                <a:sym typeface="Source Sans Pro"/>
              </a:rPr>
              <a:t>WML analyzes student survey data internally </a:t>
            </a:r>
            <a:r>
              <a:rPr lang="en" sz="1400">
                <a:latin typeface="Source Sans Pro"/>
                <a:ea typeface="Source Sans Pro"/>
                <a:cs typeface="Source Sans Pro"/>
                <a:sym typeface="Source Sans Pro"/>
              </a:rPr>
              <a:t>each year to make improvements to the Heritage Hunt. We take our student feedback into account when planning for the next year.</a:t>
            </a:r>
            <a:endParaRPr sz="1400">
              <a:latin typeface="Source Sans Pro"/>
              <a:ea typeface="Source Sans Pro"/>
              <a:cs typeface="Source Sans Pro"/>
              <a:sym typeface="Source Sans Pro"/>
            </a:endParaRPr>
          </a:p>
          <a:p>
            <a:pPr indent="0" lvl="0" marL="0" rtl="0" algn="l">
              <a:spcBef>
                <a:spcPts val="0"/>
              </a:spcBef>
              <a:spcAft>
                <a:spcPts val="0"/>
              </a:spcAft>
              <a:buNone/>
            </a:pPr>
            <a:r>
              <a:t/>
            </a:r>
            <a:endParaRPr sz="1400">
              <a:latin typeface="Source Sans Pro"/>
              <a:ea typeface="Source Sans Pro"/>
              <a:cs typeface="Source Sans Pro"/>
              <a:sym typeface="Source Sans Pro"/>
            </a:endParaRPr>
          </a:p>
          <a:p>
            <a:pPr indent="0" lvl="0" marL="0" rtl="0" algn="l">
              <a:spcBef>
                <a:spcPts val="0"/>
              </a:spcBef>
              <a:spcAft>
                <a:spcPts val="0"/>
              </a:spcAft>
              <a:buNone/>
            </a:pPr>
            <a:r>
              <a:rPr lang="en" sz="1400">
                <a:latin typeface="Source Sans Pro"/>
                <a:ea typeface="Source Sans Pro"/>
                <a:cs typeface="Source Sans Pro"/>
                <a:sym typeface="Source Sans Pro"/>
              </a:rPr>
              <a:t>At the end of the sessions we gather the attendance data and survey results into a “wrap up” that we share internally and track year to year</a:t>
            </a:r>
            <a:endParaRPr sz="1400">
              <a:latin typeface="Source Sans Pro"/>
              <a:ea typeface="Source Sans Pro"/>
              <a:cs typeface="Source Sans Pro"/>
              <a:sym typeface="Source Sans Pro"/>
            </a:endParaRPr>
          </a:p>
          <a:p>
            <a:pPr indent="0" lvl="0" marL="0" rtl="0" algn="l">
              <a:spcBef>
                <a:spcPts val="0"/>
              </a:spcBef>
              <a:spcAft>
                <a:spcPts val="0"/>
              </a:spcAft>
              <a:buNone/>
            </a:pPr>
            <a:r>
              <a:t/>
            </a:r>
            <a:endParaRPr sz="1400">
              <a:latin typeface="Source Sans Pro"/>
              <a:ea typeface="Source Sans Pro"/>
              <a:cs typeface="Source Sans Pro"/>
              <a:sym typeface="Source Sans Pro"/>
            </a:endParaRPr>
          </a:p>
          <a:p>
            <a:pPr indent="0" lvl="0" marL="0" rtl="0" algn="l">
              <a:spcBef>
                <a:spcPts val="0"/>
              </a:spcBef>
              <a:spcAft>
                <a:spcPts val="0"/>
              </a:spcAft>
              <a:buNone/>
            </a:pPr>
            <a:r>
              <a:rPr lang="en" sz="1400">
                <a:latin typeface="Source Sans Pro"/>
                <a:ea typeface="Source Sans Pro"/>
                <a:cs typeface="Source Sans Pro"/>
                <a:sym typeface="Source Sans Pro"/>
              </a:rPr>
              <a:t>Responses to the survey questions are used to help</a:t>
            </a:r>
            <a:endParaRPr sz="1400">
              <a:latin typeface="Source Sans Pro"/>
              <a:ea typeface="Source Sans Pro"/>
              <a:cs typeface="Source Sans Pro"/>
              <a:sym typeface="Source Sans Pro"/>
            </a:endParaRPr>
          </a:p>
          <a:p>
            <a:pPr indent="0" lvl="0" marL="0" rtl="0" algn="l">
              <a:spcBef>
                <a:spcPts val="0"/>
              </a:spcBef>
              <a:spcAft>
                <a:spcPts val="0"/>
              </a:spcAft>
              <a:buNone/>
            </a:pPr>
            <a:r>
              <a:t/>
            </a:r>
            <a:endParaRPr sz="1400">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lang="en" sz="1400">
                <a:latin typeface="Source Sans Pro"/>
                <a:ea typeface="Source Sans Pro"/>
                <a:cs typeface="Source Sans Pro"/>
                <a:sym typeface="Source Sans Pro"/>
              </a:rPr>
              <a:t>Generate new questions</a:t>
            </a:r>
            <a:endParaRPr sz="1400">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lang="en" sz="1400">
                <a:latin typeface="Source Sans Pro"/>
                <a:ea typeface="Source Sans Pro"/>
                <a:cs typeface="Source Sans Pro"/>
                <a:sym typeface="Source Sans Pro"/>
              </a:rPr>
              <a:t>Edit existing questions</a:t>
            </a:r>
            <a:endParaRPr sz="1400">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lang="en" sz="1400">
                <a:latin typeface="Source Sans Pro"/>
                <a:ea typeface="Source Sans Pro"/>
                <a:cs typeface="Source Sans Pro"/>
                <a:sym typeface="Source Sans Pro"/>
              </a:rPr>
              <a:t>Adjust timing or routing</a:t>
            </a:r>
            <a:endParaRPr sz="1400">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lang="en" sz="1400">
                <a:latin typeface="Source Sans Pro"/>
                <a:ea typeface="Source Sans Pro"/>
                <a:cs typeface="Source Sans Pro"/>
                <a:sym typeface="Source Sans Pro"/>
              </a:rPr>
              <a:t>Identify areas where students are not understanding content </a:t>
            </a:r>
            <a:endParaRPr sz="14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Roboto Slab"/>
              <a:ea typeface="Roboto Slab"/>
              <a:cs typeface="Roboto Slab"/>
              <a:sym typeface="Roboto Slab"/>
            </a:endParaRPr>
          </a:p>
        </p:txBody>
      </p:sp>
      <p:pic>
        <p:nvPicPr>
          <p:cNvPr id="298" name="Google Shape;298;p41"/>
          <p:cNvPicPr preferRelativeResize="0"/>
          <p:nvPr/>
        </p:nvPicPr>
        <p:blipFill>
          <a:blip r:embed="rId3">
            <a:alphaModFix amt="45000"/>
          </a:blip>
          <a:stretch>
            <a:fillRect/>
          </a:stretch>
        </p:blipFill>
        <p:spPr>
          <a:xfrm>
            <a:off x="6353275" y="2886100"/>
            <a:ext cx="1682625" cy="1682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idx="1" type="body"/>
          </p:nvPr>
        </p:nvSpPr>
        <p:spPr>
          <a:xfrm>
            <a:off x="537600" y="1334250"/>
            <a:ext cx="4540800" cy="3354300"/>
          </a:xfrm>
          <a:prstGeom prst="rect">
            <a:avLst/>
          </a:prstGeom>
        </p:spPr>
        <p:txBody>
          <a:bodyPr anchorCtr="0" anchor="t" bIns="91425" lIns="91425" spcFirstLastPara="1" rIns="91425" wrap="square" tIns="91425">
            <a:normAutofit fontScale="62500" lnSpcReduction="20000"/>
          </a:bodyPr>
          <a:lstStyle/>
          <a:p>
            <a:pPr indent="-341709" lvl="0" marL="457200" rtl="0" algn="l">
              <a:spcBef>
                <a:spcPts val="0"/>
              </a:spcBef>
              <a:spcAft>
                <a:spcPts val="0"/>
              </a:spcAft>
              <a:buClr>
                <a:schemeClr val="dk1"/>
              </a:buClr>
              <a:buSzPct val="100000"/>
              <a:buFont typeface="Source Sans Pro SemiBold"/>
              <a:buChar char="●"/>
            </a:pPr>
            <a:r>
              <a:rPr lang="en" sz="2850">
                <a:latin typeface="Source Sans Pro SemiBold"/>
                <a:ea typeface="Source Sans Pro SemiBold"/>
                <a:cs typeface="Source Sans Pro SemiBold"/>
                <a:sym typeface="Source Sans Pro SemiBold"/>
              </a:rPr>
              <a:t>Catholic and Jesuit University</a:t>
            </a:r>
            <a:endParaRPr sz="2850">
              <a:latin typeface="Source Sans Pro SemiBold"/>
              <a:ea typeface="Source Sans Pro SemiBold"/>
              <a:cs typeface="Source Sans Pro SemiBold"/>
              <a:sym typeface="Source Sans Pro SemiBold"/>
            </a:endParaRPr>
          </a:p>
          <a:p>
            <a:pPr indent="-341709" lvl="0" marL="457200" rtl="0" algn="l">
              <a:spcBef>
                <a:spcPts val="0"/>
              </a:spcBef>
              <a:spcAft>
                <a:spcPts val="0"/>
              </a:spcAft>
              <a:buClr>
                <a:schemeClr val="dk1"/>
              </a:buClr>
              <a:buSzPct val="100000"/>
              <a:buFont typeface="Source Sans Pro SemiBold"/>
              <a:buChar char="●"/>
            </a:pPr>
            <a:r>
              <a:rPr lang="en" sz="2850">
                <a:latin typeface="Source Sans Pro SemiBold"/>
                <a:ea typeface="Source Sans Pro SemiBold"/>
                <a:cs typeface="Source Sans Pro SemiBold"/>
                <a:sym typeface="Source Sans Pro SemiBold"/>
              </a:rPr>
              <a:t>Located in Scranton, PA</a:t>
            </a:r>
            <a:endParaRPr sz="2850">
              <a:latin typeface="Source Sans Pro SemiBold"/>
              <a:ea typeface="Source Sans Pro SemiBold"/>
              <a:cs typeface="Source Sans Pro SemiBold"/>
              <a:sym typeface="Source Sans Pro SemiBold"/>
            </a:endParaRPr>
          </a:p>
          <a:p>
            <a:pPr indent="-341709" lvl="0" marL="457200" rtl="0" algn="l">
              <a:spcBef>
                <a:spcPts val="0"/>
              </a:spcBef>
              <a:spcAft>
                <a:spcPts val="0"/>
              </a:spcAft>
              <a:buClr>
                <a:schemeClr val="dk1"/>
              </a:buClr>
              <a:buSzPct val="100000"/>
              <a:buFont typeface="Source Sans Pro SemiBold"/>
              <a:buChar char="●"/>
            </a:pPr>
            <a:r>
              <a:rPr lang="en" sz="2850">
                <a:latin typeface="Source Sans Pro SemiBold"/>
                <a:ea typeface="Source Sans Pro SemiBold"/>
                <a:cs typeface="Source Sans Pro SemiBold"/>
                <a:sym typeface="Source Sans Pro SemiBold"/>
              </a:rPr>
              <a:t>Fall Enrollment 2021</a:t>
            </a:r>
            <a:endParaRPr sz="2850">
              <a:latin typeface="Source Sans Pro SemiBold"/>
              <a:ea typeface="Source Sans Pro SemiBold"/>
              <a:cs typeface="Source Sans Pro SemiBold"/>
              <a:sym typeface="Source Sans Pro SemiBold"/>
            </a:endParaRPr>
          </a:p>
          <a:p>
            <a:pPr indent="-341709" lvl="1" marL="914400" rtl="0" algn="l">
              <a:spcBef>
                <a:spcPts val="0"/>
              </a:spcBef>
              <a:spcAft>
                <a:spcPts val="0"/>
              </a:spcAft>
              <a:buClr>
                <a:schemeClr val="dk1"/>
              </a:buClr>
              <a:buSzPct val="100000"/>
              <a:buFont typeface="Source Sans Pro SemiBold"/>
              <a:buChar char="○"/>
            </a:pPr>
            <a:r>
              <a:rPr lang="en" sz="2850">
                <a:latin typeface="Source Sans Pro SemiBold"/>
                <a:ea typeface="Source Sans Pro SemiBold"/>
                <a:cs typeface="Source Sans Pro SemiBold"/>
                <a:sym typeface="Source Sans Pro SemiBold"/>
              </a:rPr>
              <a:t>4,692 total</a:t>
            </a:r>
            <a:endParaRPr sz="2850">
              <a:latin typeface="Source Sans Pro SemiBold"/>
              <a:ea typeface="Source Sans Pro SemiBold"/>
              <a:cs typeface="Source Sans Pro SemiBold"/>
              <a:sym typeface="Source Sans Pro SemiBold"/>
            </a:endParaRPr>
          </a:p>
          <a:p>
            <a:pPr indent="-341709" lvl="1" marL="914400" rtl="0" algn="l">
              <a:spcBef>
                <a:spcPts val="0"/>
              </a:spcBef>
              <a:spcAft>
                <a:spcPts val="0"/>
              </a:spcAft>
              <a:buClr>
                <a:schemeClr val="dk1"/>
              </a:buClr>
              <a:buSzPct val="100000"/>
              <a:buFont typeface="Source Sans Pro SemiBold"/>
              <a:buChar char="○"/>
            </a:pPr>
            <a:r>
              <a:rPr lang="en" sz="2850">
                <a:latin typeface="Source Sans Pro SemiBold"/>
                <a:ea typeface="Source Sans Pro SemiBold"/>
                <a:cs typeface="Source Sans Pro SemiBold"/>
                <a:sym typeface="Source Sans Pro SemiBold"/>
              </a:rPr>
              <a:t>3,487 undergraduate</a:t>
            </a:r>
            <a:endParaRPr sz="2850">
              <a:latin typeface="Source Sans Pro SemiBold"/>
              <a:ea typeface="Source Sans Pro SemiBold"/>
              <a:cs typeface="Source Sans Pro SemiBold"/>
              <a:sym typeface="Source Sans Pro SemiBold"/>
            </a:endParaRPr>
          </a:p>
          <a:p>
            <a:pPr indent="-341709" lvl="1" marL="914400" rtl="0" algn="l">
              <a:spcBef>
                <a:spcPts val="0"/>
              </a:spcBef>
              <a:spcAft>
                <a:spcPts val="0"/>
              </a:spcAft>
              <a:buClr>
                <a:schemeClr val="dk1"/>
              </a:buClr>
              <a:buSzPct val="100000"/>
              <a:buFont typeface="Source Sans Pro SemiBold"/>
              <a:buChar char="○"/>
            </a:pPr>
            <a:r>
              <a:rPr lang="en" sz="2850">
                <a:latin typeface="Source Sans Pro SemiBold"/>
                <a:ea typeface="Source Sans Pro SemiBold"/>
                <a:cs typeface="Source Sans Pro SemiBold"/>
                <a:sym typeface="Source Sans Pro SemiBold"/>
              </a:rPr>
              <a:t>685 graduate (on-campus - full-time)</a:t>
            </a:r>
            <a:endParaRPr sz="2850">
              <a:latin typeface="Source Sans Pro SemiBold"/>
              <a:ea typeface="Source Sans Pro SemiBold"/>
              <a:cs typeface="Source Sans Pro SemiBold"/>
              <a:sym typeface="Source Sans Pro SemiBold"/>
            </a:endParaRPr>
          </a:p>
          <a:p>
            <a:pPr indent="-341709" lvl="0" marL="457200" rtl="0" algn="l">
              <a:spcBef>
                <a:spcPts val="0"/>
              </a:spcBef>
              <a:spcAft>
                <a:spcPts val="0"/>
              </a:spcAft>
              <a:buClr>
                <a:schemeClr val="dk1"/>
              </a:buClr>
              <a:buSzPct val="100000"/>
              <a:buFont typeface="Source Sans Pro SemiBold"/>
              <a:buChar char="●"/>
            </a:pPr>
            <a:r>
              <a:rPr lang="en" sz="2850">
                <a:latin typeface="Source Sans Pro SemiBold"/>
                <a:ea typeface="Source Sans Pro SemiBold"/>
                <a:cs typeface="Source Sans Pro SemiBold"/>
                <a:sym typeface="Source Sans Pro SemiBold"/>
              </a:rPr>
              <a:t>281 Full-time Faculty</a:t>
            </a:r>
            <a:endParaRPr sz="2850">
              <a:latin typeface="Source Sans Pro SemiBold"/>
              <a:ea typeface="Source Sans Pro SemiBold"/>
              <a:cs typeface="Source Sans Pro SemiBold"/>
              <a:sym typeface="Source Sans Pro SemiBold"/>
            </a:endParaRPr>
          </a:p>
          <a:p>
            <a:pPr indent="-341709" lvl="0" marL="457200" rtl="0" algn="l">
              <a:spcBef>
                <a:spcPts val="0"/>
              </a:spcBef>
              <a:spcAft>
                <a:spcPts val="0"/>
              </a:spcAft>
              <a:buClr>
                <a:schemeClr val="dk1"/>
              </a:buClr>
              <a:buSzPct val="100000"/>
              <a:buFont typeface="Source Sans Pro SemiBold"/>
              <a:buChar char="●"/>
            </a:pPr>
            <a:r>
              <a:rPr lang="en" sz="2850">
                <a:latin typeface="Source Sans Pro SemiBold"/>
                <a:ea typeface="Source Sans Pro SemiBold"/>
                <a:cs typeface="Source Sans Pro SemiBold"/>
                <a:sym typeface="Source Sans Pro SemiBold"/>
              </a:rPr>
              <a:t>8 Full-time Faculty Librarians</a:t>
            </a:r>
            <a:endParaRPr sz="2850">
              <a:latin typeface="Source Sans Pro SemiBold"/>
              <a:ea typeface="Source Sans Pro SemiBold"/>
              <a:cs typeface="Source Sans Pro SemiBold"/>
              <a:sym typeface="Source Sans Pro SemiBold"/>
            </a:endParaRPr>
          </a:p>
          <a:p>
            <a:pPr indent="-341709" lvl="0" marL="457200" rtl="0" algn="l">
              <a:spcBef>
                <a:spcPts val="0"/>
              </a:spcBef>
              <a:spcAft>
                <a:spcPts val="0"/>
              </a:spcAft>
              <a:buClr>
                <a:schemeClr val="dk1"/>
              </a:buClr>
              <a:buSzPct val="100000"/>
              <a:buFont typeface="Source Sans Pro SemiBold"/>
              <a:buChar char="●"/>
            </a:pPr>
            <a:r>
              <a:rPr lang="en" sz="2850">
                <a:latin typeface="Source Sans Pro SemiBold"/>
                <a:ea typeface="Source Sans Pro SemiBold"/>
                <a:cs typeface="Source Sans Pro SemiBold"/>
                <a:sym typeface="Source Sans Pro SemiBold"/>
              </a:rPr>
              <a:t>80,000 s.f. facility includes five floors of accessible collections and study spaces </a:t>
            </a:r>
            <a:endParaRPr sz="2850">
              <a:latin typeface="Source Sans Pro SemiBold"/>
              <a:ea typeface="Source Sans Pro SemiBold"/>
              <a:cs typeface="Source Sans Pro SemiBold"/>
              <a:sym typeface="Source Sans Pro SemiBold"/>
            </a:endParaRPr>
          </a:p>
          <a:p>
            <a:pPr indent="0" lvl="0" marL="0" rtl="0" algn="l">
              <a:spcBef>
                <a:spcPts val="1200"/>
              </a:spcBef>
              <a:spcAft>
                <a:spcPts val="1200"/>
              </a:spcAft>
              <a:buNone/>
            </a:pPr>
            <a:r>
              <a:t/>
            </a:r>
            <a:endParaRPr sz="1700">
              <a:latin typeface="Source Sans Pro SemiBold"/>
              <a:ea typeface="Source Sans Pro SemiBold"/>
              <a:cs typeface="Source Sans Pro SemiBold"/>
              <a:sym typeface="Source Sans Pro SemiBold"/>
            </a:endParaRPr>
          </a:p>
        </p:txBody>
      </p:sp>
      <p:pic>
        <p:nvPicPr>
          <p:cNvPr id="83" name="Google Shape;83;p15"/>
          <p:cNvPicPr preferRelativeResize="0"/>
          <p:nvPr/>
        </p:nvPicPr>
        <p:blipFill>
          <a:blip r:embed="rId3">
            <a:alphaModFix/>
          </a:blip>
          <a:stretch>
            <a:fillRect/>
          </a:stretch>
        </p:blipFill>
        <p:spPr>
          <a:xfrm>
            <a:off x="6594275" y="3994975"/>
            <a:ext cx="2002650" cy="599474"/>
          </a:xfrm>
          <a:prstGeom prst="rect">
            <a:avLst/>
          </a:prstGeom>
          <a:noFill/>
          <a:ln>
            <a:noFill/>
          </a:ln>
        </p:spPr>
      </p:pic>
      <p:sp>
        <p:nvSpPr>
          <p:cNvPr id="84" name="Google Shape;84;p15"/>
          <p:cNvSpPr txBox="1"/>
          <p:nvPr/>
        </p:nvSpPr>
        <p:spPr>
          <a:xfrm>
            <a:off x="394075" y="266700"/>
            <a:ext cx="4387800" cy="10158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chemeClr val="dk1"/>
                </a:solidFill>
                <a:latin typeface="Source Sans Pro"/>
                <a:ea typeface="Source Sans Pro"/>
                <a:cs typeface="Source Sans Pro"/>
                <a:sym typeface="Source Sans Pro"/>
              </a:rPr>
              <a:t>Weinberg Memorial Library (WML)</a:t>
            </a:r>
            <a:endParaRPr sz="1100"/>
          </a:p>
        </p:txBody>
      </p:sp>
      <p:sp>
        <p:nvSpPr>
          <p:cNvPr id="85" name="Google Shape;85;p15"/>
          <p:cNvSpPr/>
          <p:nvPr/>
        </p:nvSpPr>
        <p:spPr>
          <a:xfrm>
            <a:off x="5152825" y="358800"/>
            <a:ext cx="3633900" cy="44259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6" name="Google Shape;86;p15"/>
          <p:cNvPicPr preferRelativeResize="0"/>
          <p:nvPr/>
        </p:nvPicPr>
        <p:blipFill rotWithShape="1">
          <a:blip r:embed="rId4">
            <a:alphaModFix amt="68000"/>
          </a:blip>
          <a:srcRect b="0" l="26389" r="19667" t="0"/>
          <a:stretch/>
        </p:blipFill>
        <p:spPr>
          <a:xfrm>
            <a:off x="5255850" y="464413"/>
            <a:ext cx="3418200" cy="4224125"/>
          </a:xfrm>
          <a:prstGeom prst="rect">
            <a:avLst/>
          </a:prstGeom>
          <a:noFill/>
          <a:ln>
            <a:noFill/>
          </a:ln>
        </p:spPr>
      </p:pic>
      <p:pic>
        <p:nvPicPr>
          <p:cNvPr id="87" name="Google Shape;87;p15"/>
          <p:cNvPicPr preferRelativeResize="0"/>
          <p:nvPr/>
        </p:nvPicPr>
        <p:blipFill>
          <a:blip r:embed="rId3">
            <a:alphaModFix/>
          </a:blip>
          <a:stretch>
            <a:fillRect/>
          </a:stretch>
        </p:blipFill>
        <p:spPr>
          <a:xfrm>
            <a:off x="6435875" y="3999700"/>
            <a:ext cx="2002650" cy="5994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2"/>
          <p:cNvSpPr txBox="1"/>
          <p:nvPr>
            <p:ph type="title"/>
          </p:nvPr>
        </p:nvSpPr>
        <p:spPr>
          <a:xfrm>
            <a:off x="387900" y="4580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sz="2700">
                <a:latin typeface="Source Sans Pro"/>
                <a:ea typeface="Source Sans Pro"/>
                <a:cs typeface="Source Sans Pro"/>
                <a:sym typeface="Source Sans Pro"/>
              </a:rPr>
              <a:t>Evidence of Student </a:t>
            </a:r>
            <a:r>
              <a:rPr b="1" lang="en" sz="2700">
                <a:latin typeface="Source Sans Pro"/>
                <a:ea typeface="Source Sans Pro"/>
                <a:cs typeface="Source Sans Pro"/>
                <a:sym typeface="Source Sans Pro"/>
              </a:rPr>
              <a:t>Participation</a:t>
            </a:r>
            <a:endParaRPr b="1" sz="2700">
              <a:latin typeface="Source Sans Pro"/>
              <a:ea typeface="Source Sans Pro"/>
              <a:cs typeface="Source Sans Pro"/>
              <a:sym typeface="Source Sans Pro"/>
            </a:endParaRPr>
          </a:p>
        </p:txBody>
      </p:sp>
      <p:sp>
        <p:nvSpPr>
          <p:cNvPr id="304" name="Google Shape;304;p42"/>
          <p:cNvSpPr txBox="1"/>
          <p:nvPr>
            <p:ph idx="1" type="body"/>
          </p:nvPr>
        </p:nvSpPr>
        <p:spPr>
          <a:xfrm>
            <a:off x="387900" y="1489825"/>
            <a:ext cx="3048900" cy="3078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1400">
                <a:latin typeface="Source Sans Pro"/>
                <a:ea typeface="Source Sans Pro"/>
                <a:cs typeface="Source Sans Pro"/>
                <a:sym typeface="Source Sans Pro"/>
              </a:rPr>
              <a:t>Initially</a:t>
            </a:r>
            <a:r>
              <a:rPr lang="en" sz="1400">
                <a:latin typeface="Source Sans Pro"/>
                <a:ea typeface="Source Sans Pro"/>
                <a:cs typeface="Source Sans Pro"/>
                <a:sym typeface="Source Sans Pro"/>
              </a:rPr>
              <a:t> student participation and results from the Heritage Hunt were tracked on paper slips that were handed in at the end of a session. Seeing the responses helped to guide us to make changes. </a:t>
            </a:r>
            <a:endParaRPr sz="1400">
              <a:latin typeface="Source Sans Pro"/>
              <a:ea typeface="Source Sans Pro"/>
              <a:cs typeface="Source Sans Pro"/>
              <a:sym typeface="Source Sans Pro"/>
            </a:endParaRPr>
          </a:p>
          <a:p>
            <a:pPr indent="0" lvl="0" marL="0" rtl="0" algn="l">
              <a:spcBef>
                <a:spcPts val="0"/>
              </a:spcBef>
              <a:spcAft>
                <a:spcPts val="0"/>
              </a:spcAft>
              <a:buNone/>
            </a:pPr>
            <a:r>
              <a:t/>
            </a:r>
            <a:endParaRPr sz="1400">
              <a:latin typeface="Source Sans Pro"/>
              <a:ea typeface="Source Sans Pro"/>
              <a:cs typeface="Source Sans Pro"/>
              <a:sym typeface="Source Sans Pro"/>
            </a:endParaRPr>
          </a:p>
          <a:p>
            <a:pPr indent="0" lvl="0" marL="0" rtl="0" algn="l">
              <a:spcBef>
                <a:spcPts val="0"/>
              </a:spcBef>
              <a:spcAft>
                <a:spcPts val="0"/>
              </a:spcAft>
              <a:buNone/>
            </a:pPr>
            <a:r>
              <a:rPr lang="en" sz="1400">
                <a:latin typeface="Source Sans Pro"/>
                <a:ea typeface="Source Sans Pro"/>
                <a:cs typeface="Source Sans Pro"/>
                <a:sym typeface="Source Sans Pro"/>
              </a:rPr>
              <a:t>Example: S</a:t>
            </a:r>
            <a:r>
              <a:rPr lang="en" sz="1400">
                <a:latin typeface="Source Sans Pro"/>
                <a:ea typeface="Source Sans Pro"/>
                <a:cs typeface="Source Sans Pro"/>
                <a:sym typeface="Source Sans Pro"/>
              </a:rPr>
              <a:t>tudents were writing down ISBN and Barcode Numbers instead of Call Numbers for one of our questions. In response we created a quick call number tutorial in PowerPoint that instructors presented the next year before sending the students out.</a:t>
            </a:r>
            <a:endParaRPr sz="1100">
              <a:latin typeface="Roboto Slab"/>
              <a:ea typeface="Roboto Slab"/>
              <a:cs typeface="Roboto Slab"/>
              <a:sym typeface="Roboto Slab"/>
            </a:endParaRPr>
          </a:p>
        </p:txBody>
      </p:sp>
      <p:pic>
        <p:nvPicPr>
          <p:cNvPr id="305" name="Google Shape;305;p42"/>
          <p:cNvPicPr preferRelativeResize="0"/>
          <p:nvPr/>
        </p:nvPicPr>
        <p:blipFill>
          <a:blip r:embed="rId3">
            <a:alphaModFix/>
          </a:blip>
          <a:stretch>
            <a:fillRect/>
          </a:stretch>
        </p:blipFill>
        <p:spPr>
          <a:xfrm>
            <a:off x="3612475" y="1604888"/>
            <a:ext cx="5143625" cy="28487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3"/>
          <p:cNvSpPr txBox="1"/>
          <p:nvPr>
            <p:ph type="title"/>
          </p:nvPr>
        </p:nvSpPr>
        <p:spPr>
          <a:xfrm>
            <a:off x="387900" y="5288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spcBef>
                <a:spcPts val="0"/>
              </a:spcBef>
              <a:spcAft>
                <a:spcPts val="0"/>
              </a:spcAft>
              <a:buNone/>
            </a:pPr>
            <a:r>
              <a:rPr b="1" lang="en" sz="2700">
                <a:latin typeface="Source Sans Pro"/>
                <a:ea typeface="Source Sans Pro"/>
                <a:cs typeface="Source Sans Pro"/>
                <a:sym typeface="Source Sans Pro"/>
              </a:rPr>
              <a:t>Statistics collection</a:t>
            </a:r>
            <a:endParaRPr b="1" sz="2700">
              <a:latin typeface="Source Sans Pro"/>
              <a:ea typeface="Source Sans Pro"/>
              <a:cs typeface="Source Sans Pro"/>
              <a:sym typeface="Source Sans Pro"/>
            </a:endParaRPr>
          </a:p>
        </p:txBody>
      </p:sp>
      <p:pic>
        <p:nvPicPr>
          <p:cNvPr id="311" name="Google Shape;311;p43"/>
          <p:cNvPicPr preferRelativeResize="0"/>
          <p:nvPr/>
        </p:nvPicPr>
        <p:blipFill>
          <a:blip r:embed="rId3">
            <a:alphaModFix/>
          </a:blip>
          <a:stretch>
            <a:fillRect/>
          </a:stretch>
        </p:blipFill>
        <p:spPr>
          <a:xfrm>
            <a:off x="517675" y="3562500"/>
            <a:ext cx="7527900" cy="1148875"/>
          </a:xfrm>
          <a:prstGeom prst="rect">
            <a:avLst/>
          </a:prstGeom>
          <a:noFill/>
          <a:ln>
            <a:noFill/>
          </a:ln>
        </p:spPr>
      </p:pic>
      <p:pic>
        <p:nvPicPr>
          <p:cNvPr id="312" name="Google Shape;312;p43"/>
          <p:cNvPicPr preferRelativeResize="0"/>
          <p:nvPr/>
        </p:nvPicPr>
        <p:blipFill>
          <a:blip r:embed="rId4">
            <a:alphaModFix/>
          </a:blip>
          <a:stretch>
            <a:fillRect/>
          </a:stretch>
        </p:blipFill>
        <p:spPr>
          <a:xfrm>
            <a:off x="517675" y="1708263"/>
            <a:ext cx="5791576" cy="1726975"/>
          </a:xfrm>
          <a:prstGeom prst="rect">
            <a:avLst/>
          </a:prstGeom>
          <a:noFill/>
          <a:ln>
            <a:noFill/>
          </a:ln>
        </p:spPr>
      </p:pic>
      <p:pic>
        <p:nvPicPr>
          <p:cNvPr id="313" name="Google Shape;313;p43"/>
          <p:cNvPicPr preferRelativeResize="0"/>
          <p:nvPr/>
        </p:nvPicPr>
        <p:blipFill>
          <a:blip r:embed="rId5">
            <a:alphaModFix/>
          </a:blip>
          <a:stretch>
            <a:fillRect/>
          </a:stretch>
        </p:blipFill>
        <p:spPr>
          <a:xfrm>
            <a:off x="6463900" y="2509670"/>
            <a:ext cx="1581676" cy="925580"/>
          </a:xfrm>
          <a:prstGeom prst="rect">
            <a:avLst/>
          </a:prstGeom>
          <a:noFill/>
          <a:ln>
            <a:noFill/>
          </a:ln>
        </p:spPr>
      </p:pic>
      <p:sp>
        <p:nvSpPr>
          <p:cNvPr id="314" name="Google Shape;314;p43"/>
          <p:cNvSpPr txBox="1"/>
          <p:nvPr/>
        </p:nvSpPr>
        <p:spPr>
          <a:xfrm>
            <a:off x="458700" y="1309675"/>
            <a:ext cx="84246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1"/>
                </a:solidFill>
                <a:latin typeface="Source Sans Pro"/>
                <a:ea typeface="Source Sans Pro"/>
                <a:cs typeface="Source Sans Pro"/>
                <a:sym typeface="Source Sans Pro"/>
              </a:rPr>
              <a:t>Moving to the Survey Monkey platform now allowed us to track completion rates and responses more efficiently</a:t>
            </a:r>
            <a:endParaRPr>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4"/>
          <p:cNvSpPr txBox="1"/>
          <p:nvPr>
            <p:ph type="title"/>
          </p:nvPr>
        </p:nvSpPr>
        <p:spPr>
          <a:xfrm>
            <a:off x="387900" y="4580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spcBef>
                <a:spcPts val="0"/>
              </a:spcBef>
              <a:spcAft>
                <a:spcPts val="0"/>
              </a:spcAft>
              <a:buNone/>
            </a:pPr>
            <a:r>
              <a:rPr b="1" lang="en" sz="2700">
                <a:latin typeface="Source Sans Pro"/>
                <a:ea typeface="Source Sans Pro"/>
                <a:cs typeface="Source Sans Pro"/>
                <a:sym typeface="Source Sans Pro"/>
              </a:rPr>
              <a:t>Adaptive Reuse</a:t>
            </a:r>
            <a:endParaRPr b="1" sz="2700">
              <a:latin typeface="Source Sans Pro"/>
              <a:ea typeface="Source Sans Pro"/>
              <a:cs typeface="Source Sans Pro"/>
              <a:sym typeface="Source Sans Pro"/>
            </a:endParaRPr>
          </a:p>
        </p:txBody>
      </p:sp>
      <p:sp>
        <p:nvSpPr>
          <p:cNvPr id="320" name="Google Shape;320;p44"/>
          <p:cNvSpPr txBox="1"/>
          <p:nvPr>
            <p:ph idx="1" type="body"/>
          </p:nvPr>
        </p:nvSpPr>
        <p:spPr>
          <a:xfrm>
            <a:off x="387900" y="1664375"/>
            <a:ext cx="82467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Source Sans Pro SemiBold"/>
                <a:ea typeface="Source Sans Pro SemiBold"/>
                <a:cs typeface="Source Sans Pro SemiBold"/>
                <a:sym typeface="Source Sans Pro SemiBold"/>
              </a:rPr>
              <a:t>Videos developed for the Heritage Hunt were utilized broadly</a:t>
            </a:r>
            <a:endParaRPr>
              <a:latin typeface="Source Sans Pro SemiBold"/>
              <a:ea typeface="Source Sans Pro SemiBold"/>
              <a:cs typeface="Source Sans Pro SemiBold"/>
              <a:sym typeface="Source Sans Pro SemiBold"/>
            </a:endParaRPr>
          </a:p>
          <a:p>
            <a:pPr indent="-317500" lvl="0" marL="457200" rtl="0" algn="l">
              <a:spcBef>
                <a:spcPts val="1200"/>
              </a:spcBef>
              <a:spcAft>
                <a:spcPts val="0"/>
              </a:spcAft>
              <a:buSzPts val="1400"/>
              <a:buFont typeface="Source Sans Pro"/>
              <a:buChar char="-"/>
            </a:pPr>
            <a:r>
              <a:rPr lang="en" sz="1400">
                <a:latin typeface="Source Sans Pro"/>
                <a:ea typeface="Source Sans Pro"/>
                <a:cs typeface="Source Sans Pro"/>
                <a:sym typeface="Source Sans Pro"/>
              </a:rPr>
              <a:t>WML recorded the videos using Zoom then added music post recording</a:t>
            </a:r>
            <a:endParaRPr sz="1400">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lang="en" sz="1400">
                <a:latin typeface="Source Sans Pro"/>
                <a:ea typeface="Source Sans Pro"/>
                <a:cs typeface="Source Sans Pro"/>
                <a:sym typeface="Source Sans Pro"/>
              </a:rPr>
              <a:t>Videos were posted on YouTube with a transcript and captioning</a:t>
            </a:r>
            <a:r>
              <a:rPr lang="en" sz="1400">
                <a:latin typeface="Source Sans Pro"/>
                <a:ea typeface="Source Sans Pro"/>
                <a:cs typeface="Source Sans Pro"/>
                <a:sym typeface="Source Sans Pro"/>
              </a:rPr>
              <a:t> for accessibility</a:t>
            </a:r>
            <a:endParaRPr sz="1400">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lang="en" sz="1400">
                <a:latin typeface="Source Sans Pro"/>
                <a:ea typeface="Source Sans Pro"/>
                <a:cs typeface="Source Sans Pro"/>
                <a:sym typeface="Source Sans Pro"/>
              </a:rPr>
              <a:t>The Welcome video continues to be utilized for Orientation, the Heritage Hunt, and blog posts welcoming students at the </a:t>
            </a:r>
            <a:r>
              <a:rPr lang="en" sz="1400">
                <a:latin typeface="Source Sans Pro"/>
                <a:ea typeface="Source Sans Pro"/>
                <a:cs typeface="Source Sans Pro"/>
                <a:sym typeface="Source Sans Pro"/>
              </a:rPr>
              <a:t>beginning</a:t>
            </a:r>
            <a:r>
              <a:rPr lang="en" sz="1400">
                <a:latin typeface="Source Sans Pro"/>
                <a:ea typeface="Source Sans Pro"/>
                <a:cs typeface="Source Sans Pro"/>
                <a:sym typeface="Source Sans Pro"/>
              </a:rPr>
              <a:t> of the semesters</a:t>
            </a:r>
            <a:endParaRPr sz="1400">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lang="en" sz="1400">
                <a:latin typeface="Source Sans Pro"/>
                <a:ea typeface="Source Sans Pro"/>
                <a:cs typeface="Source Sans Pro"/>
                <a:sym typeface="Source Sans Pro"/>
              </a:rPr>
              <a:t>The printing video is shared through our Libguides </a:t>
            </a:r>
            <a:endParaRPr sz="1400">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lang="en" sz="1400">
                <a:latin typeface="Source Sans Pro"/>
                <a:ea typeface="Source Sans Pro"/>
                <a:cs typeface="Source Sans Pro"/>
                <a:sym typeface="Source Sans Pro"/>
              </a:rPr>
              <a:t>The printing video is also shared via QR Codes on </a:t>
            </a:r>
            <a:r>
              <a:rPr lang="en" sz="1400">
                <a:latin typeface="Source Sans Pro"/>
                <a:ea typeface="Source Sans Pro"/>
                <a:cs typeface="Source Sans Pro"/>
                <a:sym typeface="Source Sans Pro"/>
              </a:rPr>
              <a:t>paper handouts </a:t>
            </a:r>
            <a:r>
              <a:rPr lang="en" sz="1400">
                <a:latin typeface="Source Sans Pro"/>
                <a:ea typeface="Source Sans Pro"/>
                <a:cs typeface="Source Sans Pro"/>
                <a:sym typeface="Source Sans Pro"/>
              </a:rPr>
              <a:t>posted near the printers and with copies for distribution at all the service desks</a:t>
            </a:r>
            <a:endParaRPr sz="1400">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lang="en" sz="1400">
                <a:latin typeface="Source Sans Pro"/>
                <a:ea typeface="Source Sans Pro"/>
                <a:cs typeface="Source Sans Pro"/>
                <a:sym typeface="Source Sans Pro"/>
              </a:rPr>
              <a:t>Videos need to be revisited yearly to ensure they stay current with changes within the building and with printing services</a:t>
            </a:r>
            <a:endParaRPr sz="1400">
              <a:latin typeface="Source Sans Pro"/>
              <a:ea typeface="Source Sans Pro"/>
              <a:cs typeface="Source Sans Pro"/>
              <a:sym typeface="Source Sans Pro"/>
            </a:endParaRPr>
          </a:p>
        </p:txBody>
      </p:sp>
      <p:pic>
        <p:nvPicPr>
          <p:cNvPr id="321" name="Google Shape;321;p44"/>
          <p:cNvPicPr preferRelativeResize="0"/>
          <p:nvPr/>
        </p:nvPicPr>
        <p:blipFill>
          <a:blip r:embed="rId3">
            <a:alphaModFix/>
          </a:blip>
          <a:stretch>
            <a:fillRect/>
          </a:stretch>
        </p:blipFill>
        <p:spPr>
          <a:xfrm>
            <a:off x="7086850" y="271900"/>
            <a:ext cx="1762325" cy="17623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5"/>
          <p:cNvSpPr txBox="1"/>
          <p:nvPr>
            <p:ph type="title"/>
          </p:nvPr>
        </p:nvSpPr>
        <p:spPr>
          <a:xfrm>
            <a:off x="387900" y="4580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spcBef>
                <a:spcPts val="0"/>
              </a:spcBef>
              <a:spcAft>
                <a:spcPts val="0"/>
              </a:spcAft>
              <a:buNone/>
            </a:pPr>
            <a:r>
              <a:rPr b="1" lang="en" sz="2700">
                <a:latin typeface="Source Sans Pro"/>
                <a:ea typeface="Source Sans Pro"/>
                <a:cs typeface="Source Sans Pro"/>
                <a:sym typeface="Source Sans Pro"/>
              </a:rPr>
              <a:t>Evolving uses for the Need Help Poster</a:t>
            </a:r>
            <a:endParaRPr b="1" sz="2700">
              <a:latin typeface="Source Sans Pro"/>
              <a:ea typeface="Source Sans Pro"/>
              <a:cs typeface="Source Sans Pro"/>
              <a:sym typeface="Source Sans Pro"/>
            </a:endParaRPr>
          </a:p>
        </p:txBody>
      </p:sp>
      <p:sp>
        <p:nvSpPr>
          <p:cNvPr id="327" name="Google Shape;327;p45"/>
          <p:cNvSpPr txBox="1"/>
          <p:nvPr>
            <p:ph idx="1" type="body"/>
          </p:nvPr>
        </p:nvSpPr>
        <p:spPr>
          <a:xfrm>
            <a:off x="2685300" y="1489825"/>
            <a:ext cx="5838300" cy="3078900"/>
          </a:xfrm>
          <a:prstGeom prst="rect">
            <a:avLst/>
          </a:prstGeom>
        </p:spPr>
        <p:txBody>
          <a:bodyPr anchorCtr="0" anchor="t" bIns="91425" lIns="91425" spcFirstLastPara="1" rIns="91425" wrap="square" tIns="91425">
            <a:normAutofit/>
          </a:bodyPr>
          <a:lstStyle/>
          <a:p>
            <a:pPr indent="0" lvl="0" marL="0" rtl="0" algn="l">
              <a:lnSpc>
                <a:spcPct val="105000"/>
              </a:lnSpc>
              <a:spcBef>
                <a:spcPts val="0"/>
              </a:spcBef>
              <a:spcAft>
                <a:spcPts val="0"/>
              </a:spcAft>
              <a:buSzPts val="1018"/>
              <a:buNone/>
            </a:pPr>
            <a:r>
              <a:rPr lang="en">
                <a:latin typeface="Source Sans Pro SemiBold"/>
                <a:ea typeface="Source Sans Pro SemiBold"/>
                <a:cs typeface="Source Sans Pro SemiBold"/>
                <a:sym typeface="Source Sans Pro SemiBold"/>
              </a:rPr>
              <a:t>Need Help Poster expansion</a:t>
            </a:r>
            <a:endParaRPr>
              <a:latin typeface="Source Sans Pro SemiBold"/>
              <a:ea typeface="Source Sans Pro SemiBold"/>
              <a:cs typeface="Source Sans Pro SemiBold"/>
              <a:sym typeface="Source Sans Pro SemiBold"/>
            </a:endParaRPr>
          </a:p>
          <a:p>
            <a:pPr indent="-317500" lvl="0" marL="457200" rtl="0" algn="l">
              <a:lnSpc>
                <a:spcPct val="105000"/>
              </a:lnSpc>
              <a:spcBef>
                <a:spcPts val="1200"/>
              </a:spcBef>
              <a:spcAft>
                <a:spcPts val="0"/>
              </a:spcAft>
              <a:buSzPts val="1400"/>
              <a:buFont typeface="Source Sans Pro"/>
              <a:buChar char="-"/>
            </a:pPr>
            <a:r>
              <a:rPr lang="en" sz="1400">
                <a:latin typeface="Source Sans Pro"/>
                <a:ea typeface="Source Sans Pro"/>
                <a:cs typeface="Source Sans Pro"/>
                <a:sym typeface="Source Sans Pro"/>
              </a:rPr>
              <a:t>Expanded within the building (on every floor)</a:t>
            </a:r>
            <a:endParaRPr sz="1400">
              <a:latin typeface="Source Sans Pro"/>
              <a:ea typeface="Source Sans Pro"/>
              <a:cs typeface="Source Sans Pro"/>
              <a:sym typeface="Source Sans Pro"/>
            </a:endParaRPr>
          </a:p>
          <a:p>
            <a:pPr indent="-317500" lvl="0" marL="457200" rtl="0" algn="l">
              <a:lnSpc>
                <a:spcPct val="105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Expanded to campus buildings outside of the library</a:t>
            </a:r>
            <a:endParaRPr sz="1400">
              <a:latin typeface="Source Sans Pro"/>
              <a:ea typeface="Source Sans Pro"/>
              <a:cs typeface="Source Sans Pro"/>
              <a:sym typeface="Source Sans Pro"/>
            </a:endParaRPr>
          </a:p>
          <a:p>
            <a:pPr indent="0" lvl="0" marL="0" rtl="0" algn="l">
              <a:lnSpc>
                <a:spcPct val="105000"/>
              </a:lnSpc>
              <a:spcBef>
                <a:spcPts val="1200"/>
              </a:spcBef>
              <a:spcAft>
                <a:spcPts val="0"/>
              </a:spcAft>
              <a:buSzPts val="1018"/>
              <a:buNone/>
            </a:pPr>
            <a:r>
              <a:rPr lang="en">
                <a:latin typeface="Source Sans Pro SemiBold"/>
                <a:ea typeface="Source Sans Pro SemiBold"/>
                <a:cs typeface="Source Sans Pro SemiBold"/>
                <a:sym typeface="Source Sans Pro SemiBold"/>
              </a:rPr>
              <a:t>Need Help Bookmarks </a:t>
            </a:r>
            <a:endParaRPr>
              <a:latin typeface="Source Sans Pro SemiBold"/>
              <a:ea typeface="Source Sans Pro SemiBold"/>
              <a:cs typeface="Source Sans Pro SemiBold"/>
              <a:sym typeface="Source Sans Pro SemiBold"/>
            </a:endParaRPr>
          </a:p>
          <a:p>
            <a:pPr indent="-317500" lvl="0" marL="457200" rtl="0" algn="l">
              <a:lnSpc>
                <a:spcPct val="105000"/>
              </a:lnSpc>
              <a:spcBef>
                <a:spcPts val="1200"/>
              </a:spcBef>
              <a:spcAft>
                <a:spcPts val="0"/>
              </a:spcAft>
              <a:buSzPts val="1400"/>
              <a:buFont typeface="Source Sans Pro"/>
              <a:buChar char="-"/>
            </a:pPr>
            <a:r>
              <a:rPr lang="en" sz="1400">
                <a:latin typeface="Source Sans Pro"/>
                <a:ea typeface="Source Sans Pro"/>
                <a:cs typeface="Source Sans Pro"/>
                <a:sym typeface="Source Sans Pro"/>
              </a:rPr>
              <a:t>Based off of the Need Help Posters</a:t>
            </a:r>
            <a:endParaRPr sz="1400">
              <a:latin typeface="Source Sans Pro"/>
              <a:ea typeface="Source Sans Pro"/>
              <a:cs typeface="Source Sans Pro"/>
              <a:sym typeface="Source Sans Pro"/>
            </a:endParaRPr>
          </a:p>
          <a:p>
            <a:pPr indent="-317500" lvl="0" marL="457200" rtl="0" algn="l">
              <a:lnSpc>
                <a:spcPct val="105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Developed as a take-away for orientation</a:t>
            </a:r>
            <a:endParaRPr sz="1400">
              <a:latin typeface="Source Sans Pro"/>
              <a:ea typeface="Source Sans Pro"/>
              <a:cs typeface="Source Sans Pro"/>
              <a:sym typeface="Source Sans Pro"/>
            </a:endParaRPr>
          </a:p>
          <a:p>
            <a:pPr indent="-317500" lvl="0" marL="457200" rtl="0" algn="l">
              <a:lnSpc>
                <a:spcPct val="105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Currently used as a take-away at information literacy sessions</a:t>
            </a:r>
            <a:endParaRPr sz="1400">
              <a:latin typeface="Source Sans Pro"/>
              <a:ea typeface="Source Sans Pro"/>
              <a:cs typeface="Source Sans Pro"/>
              <a:sym typeface="Source Sans Pro"/>
            </a:endParaRPr>
          </a:p>
          <a:p>
            <a:pPr indent="-317500" lvl="0" marL="457200" rtl="0" algn="l">
              <a:lnSpc>
                <a:spcPct val="105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Will be used as a take-away at the 2022 Heritage Hunt</a:t>
            </a:r>
            <a:endParaRPr sz="1400">
              <a:latin typeface="Source Sans Pro"/>
              <a:ea typeface="Source Sans Pro"/>
              <a:cs typeface="Source Sans Pro"/>
              <a:sym typeface="Source Sans Pro"/>
            </a:endParaRPr>
          </a:p>
        </p:txBody>
      </p:sp>
      <p:pic>
        <p:nvPicPr>
          <p:cNvPr id="328" name="Google Shape;328;p45"/>
          <p:cNvPicPr preferRelativeResize="0"/>
          <p:nvPr/>
        </p:nvPicPr>
        <p:blipFill>
          <a:blip r:embed="rId3">
            <a:alphaModFix/>
          </a:blip>
          <a:stretch>
            <a:fillRect/>
          </a:stretch>
        </p:blipFill>
        <p:spPr>
          <a:xfrm>
            <a:off x="494775" y="1603800"/>
            <a:ext cx="1991551" cy="26554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6"/>
          <p:cNvSpPr txBox="1"/>
          <p:nvPr>
            <p:ph type="title"/>
          </p:nvPr>
        </p:nvSpPr>
        <p:spPr>
          <a:xfrm>
            <a:off x="387900" y="4580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spcBef>
                <a:spcPts val="0"/>
              </a:spcBef>
              <a:spcAft>
                <a:spcPts val="0"/>
              </a:spcAft>
              <a:buNone/>
            </a:pPr>
            <a:r>
              <a:rPr b="1" lang="en" sz="2700">
                <a:latin typeface="Source Sans Pro"/>
                <a:ea typeface="Source Sans Pro"/>
                <a:cs typeface="Source Sans Pro"/>
                <a:sym typeface="Source Sans Pro"/>
              </a:rPr>
              <a:t>Adaptation - Self-Guided Library Tour</a:t>
            </a:r>
            <a:endParaRPr b="1" sz="2700">
              <a:latin typeface="Source Sans Pro"/>
              <a:ea typeface="Source Sans Pro"/>
              <a:cs typeface="Source Sans Pro"/>
              <a:sym typeface="Source Sans Pro"/>
            </a:endParaRPr>
          </a:p>
        </p:txBody>
      </p:sp>
      <p:pic>
        <p:nvPicPr>
          <p:cNvPr id="334" name="Google Shape;334;p46"/>
          <p:cNvPicPr preferRelativeResize="0"/>
          <p:nvPr/>
        </p:nvPicPr>
        <p:blipFill>
          <a:blip r:embed="rId3">
            <a:alphaModFix/>
          </a:blip>
          <a:stretch>
            <a:fillRect/>
          </a:stretch>
        </p:blipFill>
        <p:spPr>
          <a:xfrm>
            <a:off x="6457725" y="1378825"/>
            <a:ext cx="2298375" cy="3043250"/>
          </a:xfrm>
          <a:prstGeom prst="rect">
            <a:avLst/>
          </a:prstGeom>
          <a:noFill/>
          <a:ln>
            <a:noFill/>
          </a:ln>
        </p:spPr>
      </p:pic>
      <p:sp>
        <p:nvSpPr>
          <p:cNvPr id="335" name="Google Shape;335;p46"/>
          <p:cNvSpPr txBox="1"/>
          <p:nvPr>
            <p:ph idx="1" type="body"/>
          </p:nvPr>
        </p:nvSpPr>
        <p:spPr>
          <a:xfrm>
            <a:off x="387900" y="1257925"/>
            <a:ext cx="5931300" cy="34041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SzPts val="523"/>
              <a:buNone/>
            </a:pPr>
            <a:r>
              <a:rPr lang="en" sz="1436">
                <a:latin typeface="Source Sans Pro"/>
                <a:ea typeface="Source Sans Pro"/>
                <a:cs typeface="Source Sans Pro"/>
                <a:sym typeface="Source Sans Pro"/>
              </a:rPr>
              <a:t>The self-guided tour takes visitors on a tour of the building, </a:t>
            </a:r>
            <a:r>
              <a:rPr lang="en" sz="1436">
                <a:latin typeface="Source Sans Pro"/>
                <a:ea typeface="Source Sans Pro"/>
                <a:cs typeface="Source Sans Pro"/>
                <a:sym typeface="Source Sans Pro"/>
              </a:rPr>
              <a:t>describing library spaces and services. Visitors scan the QR Code on posters displayed at the Library’s entry to begin the tour. </a:t>
            </a:r>
            <a:endParaRPr sz="1436">
              <a:latin typeface="Source Sans Pro"/>
              <a:ea typeface="Source Sans Pro"/>
              <a:cs typeface="Source Sans Pro"/>
              <a:sym typeface="Source Sans Pro"/>
            </a:endParaRPr>
          </a:p>
          <a:p>
            <a:pPr indent="0" lvl="0" marL="0" rtl="0" algn="l">
              <a:lnSpc>
                <a:spcPct val="130000"/>
              </a:lnSpc>
              <a:spcBef>
                <a:spcPts val="1200"/>
              </a:spcBef>
              <a:spcAft>
                <a:spcPts val="0"/>
              </a:spcAft>
              <a:buSzPts val="523"/>
              <a:buNone/>
            </a:pPr>
            <a:r>
              <a:rPr lang="en" sz="1436">
                <a:latin typeface="Source Sans Pro"/>
                <a:ea typeface="Source Sans Pro"/>
                <a:cs typeface="Source Sans Pro"/>
                <a:sym typeface="Source Sans Pro"/>
              </a:rPr>
              <a:t>Elements created for the Heritage Hunt and Orientation were repurposed or adapted to create the self-guided tour including: </a:t>
            </a:r>
            <a:endParaRPr sz="1436">
              <a:latin typeface="Source Sans Pro"/>
              <a:ea typeface="Source Sans Pro"/>
              <a:cs typeface="Source Sans Pro"/>
              <a:sym typeface="Source Sans Pro"/>
            </a:endParaRPr>
          </a:p>
          <a:p>
            <a:pPr indent="-319792" lvl="0" marL="457200" rtl="0" algn="l">
              <a:lnSpc>
                <a:spcPct val="130000"/>
              </a:lnSpc>
              <a:spcBef>
                <a:spcPts val="1200"/>
              </a:spcBef>
              <a:spcAft>
                <a:spcPts val="0"/>
              </a:spcAft>
              <a:buSzPts val="1436"/>
              <a:buFont typeface="Source Sans Pro"/>
              <a:buChar char="⎼"/>
            </a:pPr>
            <a:r>
              <a:rPr lang="en" sz="1436">
                <a:latin typeface="Source Sans Pro"/>
                <a:ea typeface="Source Sans Pro"/>
                <a:cs typeface="Source Sans Pro"/>
                <a:sym typeface="Source Sans Pro"/>
              </a:rPr>
              <a:t>Utilizing the Survey Monkey platform &amp; QR Code Technology</a:t>
            </a:r>
            <a:endParaRPr sz="1436">
              <a:latin typeface="Source Sans Pro"/>
              <a:ea typeface="Source Sans Pro"/>
              <a:cs typeface="Source Sans Pro"/>
              <a:sym typeface="Source Sans Pro"/>
            </a:endParaRPr>
          </a:p>
          <a:p>
            <a:pPr indent="-319792" lvl="0" marL="457200" rtl="0" algn="l">
              <a:lnSpc>
                <a:spcPct val="130000"/>
              </a:lnSpc>
              <a:spcBef>
                <a:spcPts val="0"/>
              </a:spcBef>
              <a:spcAft>
                <a:spcPts val="0"/>
              </a:spcAft>
              <a:buSzPts val="1436"/>
              <a:buFont typeface="Source Sans Pro"/>
              <a:buChar char="⎼"/>
            </a:pPr>
            <a:r>
              <a:rPr lang="en" sz="1436">
                <a:latin typeface="Source Sans Pro"/>
                <a:ea typeface="Source Sans Pro"/>
                <a:cs typeface="Source Sans Pro"/>
                <a:sym typeface="Source Sans Pro"/>
              </a:rPr>
              <a:t>Content descriptions created for the Heritage Hunt and the Library website were repurposed into the descriptions for the tour</a:t>
            </a:r>
            <a:endParaRPr sz="1436">
              <a:latin typeface="Source Sans Pro"/>
              <a:ea typeface="Source Sans Pro"/>
              <a:cs typeface="Source Sans Pro"/>
              <a:sym typeface="Source Sans Pro"/>
            </a:endParaRPr>
          </a:p>
          <a:p>
            <a:pPr indent="-319792" lvl="0" marL="457200" rtl="0" algn="l">
              <a:lnSpc>
                <a:spcPct val="130000"/>
              </a:lnSpc>
              <a:spcBef>
                <a:spcPts val="0"/>
              </a:spcBef>
              <a:spcAft>
                <a:spcPts val="0"/>
              </a:spcAft>
              <a:buSzPts val="1436"/>
              <a:buFont typeface="Source Sans Pro"/>
              <a:buChar char="⎼"/>
            </a:pPr>
            <a:r>
              <a:rPr lang="en" sz="1436">
                <a:latin typeface="Source Sans Pro"/>
                <a:ea typeface="Source Sans Pro"/>
                <a:cs typeface="Source Sans Pro"/>
                <a:sym typeface="Source Sans Pro"/>
              </a:rPr>
              <a:t>Utilizing the Library Welcome Video</a:t>
            </a:r>
            <a:endParaRPr sz="1436">
              <a:latin typeface="Source Sans Pro"/>
              <a:ea typeface="Source Sans Pro"/>
              <a:cs typeface="Source Sans Pro"/>
              <a:sym typeface="Source Sans Pro"/>
            </a:endParaRPr>
          </a:p>
          <a:p>
            <a:pPr indent="-319792" lvl="1" marL="914400" rtl="0" algn="l">
              <a:lnSpc>
                <a:spcPct val="130000"/>
              </a:lnSpc>
              <a:spcBef>
                <a:spcPts val="0"/>
              </a:spcBef>
              <a:spcAft>
                <a:spcPts val="0"/>
              </a:spcAft>
              <a:buSzPts val="1436"/>
              <a:buFont typeface="Source Sans Pro"/>
              <a:buChar char="⎽"/>
            </a:pPr>
            <a:r>
              <a:rPr lang="en" sz="1436">
                <a:latin typeface="Source Sans Pro"/>
                <a:ea typeface="Source Sans Pro"/>
                <a:cs typeface="Source Sans Pro"/>
                <a:sym typeface="Source Sans Pro"/>
              </a:rPr>
              <a:t>Users were given the choice to take the tour or just watch the library video</a:t>
            </a:r>
            <a:endParaRPr sz="1436">
              <a:latin typeface="Source Sans Pro"/>
              <a:ea typeface="Source Sans Pro"/>
              <a:cs typeface="Source Sans Pro"/>
              <a:sym typeface="Source Sans Pr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7"/>
          <p:cNvSpPr txBox="1"/>
          <p:nvPr>
            <p:ph type="title"/>
          </p:nvPr>
        </p:nvSpPr>
        <p:spPr>
          <a:xfrm>
            <a:off x="387900" y="4580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b="1" lang="en" sz="2700">
                <a:latin typeface="Source Sans Pro"/>
                <a:ea typeface="Source Sans Pro"/>
                <a:cs typeface="Source Sans Pro"/>
                <a:sym typeface="Source Sans Pro"/>
              </a:rPr>
              <a:t>Possible f</a:t>
            </a:r>
            <a:r>
              <a:rPr b="1" lang="en" sz="2700">
                <a:latin typeface="Source Sans Pro"/>
                <a:ea typeface="Source Sans Pro"/>
                <a:cs typeface="Source Sans Pro"/>
                <a:sym typeface="Source Sans Pro"/>
              </a:rPr>
              <a:t>uture directions</a:t>
            </a:r>
            <a:endParaRPr b="1" sz="2700">
              <a:latin typeface="Source Sans Pro"/>
              <a:ea typeface="Source Sans Pro"/>
              <a:cs typeface="Source Sans Pro"/>
              <a:sym typeface="Source Sans Pro"/>
            </a:endParaRPr>
          </a:p>
        </p:txBody>
      </p:sp>
      <p:sp>
        <p:nvSpPr>
          <p:cNvPr id="341" name="Google Shape;341;p47"/>
          <p:cNvSpPr txBox="1"/>
          <p:nvPr>
            <p:ph idx="1" type="body"/>
          </p:nvPr>
        </p:nvSpPr>
        <p:spPr>
          <a:xfrm>
            <a:off x="3377275" y="1231175"/>
            <a:ext cx="5219400" cy="37635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Em</a:t>
            </a:r>
            <a:r>
              <a:rPr lang="en" sz="1400">
                <a:solidFill>
                  <a:schemeClr val="dk1"/>
                </a:solidFill>
                <a:latin typeface="Source Sans Pro"/>
                <a:ea typeface="Source Sans Pro"/>
                <a:cs typeface="Source Sans Pro"/>
                <a:sym typeface="Source Sans Pro"/>
              </a:rPr>
              <a:t>ail reminders of session times</a:t>
            </a:r>
            <a:endParaRPr sz="1400">
              <a:solidFill>
                <a:schemeClr val="dk1"/>
              </a:solidFill>
              <a:latin typeface="Source Sans Pro"/>
              <a:ea typeface="Source Sans Pro"/>
              <a:cs typeface="Source Sans Pro"/>
              <a:sym typeface="Source Sans Pro"/>
            </a:endParaRPr>
          </a:p>
          <a:p>
            <a:pPr indent="-317500" lvl="0" marL="457200" rtl="0" algn="l">
              <a:lnSpc>
                <a:spcPct val="150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Offering access to the Heritage Hunt beyond the Fall Semester </a:t>
            </a:r>
            <a:endParaRPr sz="1400">
              <a:latin typeface="Source Sans Pro"/>
              <a:ea typeface="Source Sans Pro"/>
              <a:cs typeface="Source Sans Pro"/>
              <a:sym typeface="Source Sans Pro"/>
            </a:endParaRPr>
          </a:p>
          <a:p>
            <a:pPr indent="-317500" lvl="0" marL="457200" rtl="0" algn="l">
              <a:lnSpc>
                <a:spcPct val="150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I</a:t>
            </a:r>
            <a:r>
              <a:rPr lang="en" sz="1400">
                <a:solidFill>
                  <a:schemeClr val="dk1"/>
                </a:solidFill>
                <a:latin typeface="Source Sans Pro"/>
                <a:ea typeface="Source Sans Pro"/>
                <a:cs typeface="Source Sans Pro"/>
                <a:sym typeface="Source Sans Pro"/>
              </a:rPr>
              <a:t>nclusion of additional students </a:t>
            </a:r>
            <a:endParaRPr sz="1400">
              <a:solidFill>
                <a:schemeClr val="dk1"/>
              </a:solidFill>
              <a:latin typeface="Source Sans Pro"/>
              <a:ea typeface="Source Sans Pro"/>
              <a:cs typeface="Source Sans Pro"/>
              <a:sym typeface="Source Sans Pro"/>
            </a:endParaRPr>
          </a:p>
          <a:p>
            <a:pPr indent="-317500" lvl="1" marL="914400" rtl="0" algn="l">
              <a:lnSpc>
                <a:spcPct val="150000"/>
              </a:lnSpc>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Transfer students</a:t>
            </a:r>
            <a:endParaRPr>
              <a:latin typeface="Source Sans Pro"/>
              <a:ea typeface="Source Sans Pro"/>
              <a:cs typeface="Source Sans Pro"/>
              <a:sym typeface="Source Sans Pro"/>
            </a:endParaRPr>
          </a:p>
          <a:p>
            <a:pPr indent="-317500" lvl="1" marL="914400" rtl="0" algn="l">
              <a:lnSpc>
                <a:spcPct val="150000"/>
              </a:lnSpc>
              <a:spcBef>
                <a:spcPts val="0"/>
              </a:spcBef>
              <a:spcAft>
                <a:spcPts val="0"/>
              </a:spcAft>
              <a:buSzPts val="1400"/>
              <a:buFont typeface="Source Sans Pro"/>
              <a:buChar char="⎼"/>
            </a:pPr>
            <a:r>
              <a:rPr lang="en">
                <a:latin typeface="Source Sans Pro"/>
                <a:ea typeface="Source Sans Pro"/>
                <a:cs typeface="Source Sans Pro"/>
                <a:sym typeface="Source Sans Pro"/>
              </a:rPr>
              <a:t>S</a:t>
            </a:r>
            <a:r>
              <a:rPr lang="en">
                <a:solidFill>
                  <a:schemeClr val="dk1"/>
                </a:solidFill>
                <a:latin typeface="Source Sans Pro"/>
                <a:ea typeface="Source Sans Pro"/>
                <a:cs typeface="Source Sans Pro"/>
                <a:sym typeface="Source Sans Pro"/>
              </a:rPr>
              <a:t>tudents who missed the Heritage </a:t>
            </a:r>
            <a:r>
              <a:rPr lang="en">
                <a:latin typeface="Source Sans Pro"/>
                <a:ea typeface="Source Sans Pro"/>
                <a:cs typeface="Source Sans Pro"/>
                <a:sym typeface="Source Sans Pro"/>
              </a:rPr>
              <a:t>H</a:t>
            </a:r>
            <a:r>
              <a:rPr lang="en">
                <a:solidFill>
                  <a:schemeClr val="dk1"/>
                </a:solidFill>
                <a:latin typeface="Source Sans Pro"/>
                <a:ea typeface="Source Sans Pro"/>
                <a:cs typeface="Source Sans Pro"/>
                <a:sym typeface="Source Sans Pro"/>
              </a:rPr>
              <a:t>unt due to campus closure/restrictions in 2020</a:t>
            </a:r>
            <a:endParaRPr>
              <a:solidFill>
                <a:schemeClr val="dk1"/>
              </a:solidFill>
              <a:latin typeface="Source Sans Pro"/>
              <a:ea typeface="Source Sans Pro"/>
              <a:cs typeface="Source Sans Pro"/>
              <a:sym typeface="Source Sans Pro"/>
            </a:endParaRPr>
          </a:p>
          <a:p>
            <a:pPr indent="-317500" lvl="1" marL="914400" rtl="0" algn="l">
              <a:lnSpc>
                <a:spcPct val="150000"/>
              </a:lnSpc>
              <a:spcBef>
                <a:spcPts val="0"/>
              </a:spcBef>
              <a:spcAft>
                <a:spcPts val="0"/>
              </a:spcAft>
              <a:buSzPts val="1400"/>
              <a:buFont typeface="Source Sans Pro"/>
              <a:buChar char="⎼"/>
            </a:pPr>
            <a:r>
              <a:rPr lang="en">
                <a:latin typeface="Source Sans Pro"/>
                <a:ea typeface="Source Sans Pro"/>
                <a:cs typeface="Source Sans Pro"/>
                <a:sym typeface="Source Sans Pro"/>
              </a:rPr>
              <a:t>Graduate students</a:t>
            </a:r>
            <a:endParaRPr>
              <a:latin typeface="Source Sans Pro"/>
              <a:ea typeface="Source Sans Pro"/>
              <a:cs typeface="Source Sans Pro"/>
              <a:sym typeface="Source Sans Pro"/>
            </a:endParaRPr>
          </a:p>
          <a:p>
            <a:pPr indent="-317500" lvl="0" marL="457200" rtl="0" algn="l">
              <a:lnSpc>
                <a:spcPct val="150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Follow-up document sent to students after completing the Heritage Hunt (identified through comments from HH 2021)</a:t>
            </a:r>
            <a:endParaRPr sz="1400">
              <a:latin typeface="Source Sans Pro"/>
              <a:ea typeface="Source Sans Pro"/>
              <a:cs typeface="Source Sans Pro"/>
              <a:sym typeface="Source Sans Pro"/>
            </a:endParaRPr>
          </a:p>
          <a:p>
            <a:pPr indent="-317500" lvl="0" marL="457200" rtl="0" algn="l">
              <a:lnSpc>
                <a:spcPct val="150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Adding more tasks and elements to discover</a:t>
            </a:r>
            <a:endParaRPr sz="1400">
              <a:latin typeface="Source Sans Pro"/>
              <a:ea typeface="Source Sans Pro"/>
              <a:cs typeface="Source Sans Pro"/>
              <a:sym typeface="Source Sans Pro"/>
            </a:endParaRPr>
          </a:p>
          <a:p>
            <a:pPr indent="-317500" lvl="0" marL="457200" rtl="0" algn="l">
              <a:lnSpc>
                <a:spcPct val="150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Rewards for completion</a:t>
            </a:r>
            <a:endParaRPr sz="1400">
              <a:latin typeface="Source Sans Pro"/>
              <a:ea typeface="Source Sans Pro"/>
              <a:cs typeface="Source Sans Pro"/>
              <a:sym typeface="Source Sans Pro"/>
            </a:endParaRPr>
          </a:p>
        </p:txBody>
      </p:sp>
      <p:pic>
        <p:nvPicPr>
          <p:cNvPr id="342" name="Google Shape;342;p47"/>
          <p:cNvPicPr preferRelativeResize="0"/>
          <p:nvPr/>
        </p:nvPicPr>
        <p:blipFill>
          <a:blip r:embed="rId3">
            <a:alphaModFix amt="50000"/>
          </a:blip>
          <a:stretch>
            <a:fillRect/>
          </a:stretch>
        </p:blipFill>
        <p:spPr>
          <a:xfrm>
            <a:off x="466125" y="1522599"/>
            <a:ext cx="3078921" cy="30789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8"/>
          <p:cNvSpPr txBox="1"/>
          <p:nvPr>
            <p:ph type="title"/>
          </p:nvPr>
        </p:nvSpPr>
        <p:spPr>
          <a:xfrm>
            <a:off x="387900" y="555600"/>
            <a:ext cx="2808000" cy="755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spcBef>
                <a:spcPts val="0"/>
              </a:spcBef>
              <a:spcAft>
                <a:spcPts val="0"/>
              </a:spcAft>
              <a:buNone/>
            </a:pPr>
            <a:r>
              <a:rPr b="1" lang="en">
                <a:latin typeface="Source Sans Pro"/>
                <a:ea typeface="Source Sans Pro"/>
                <a:cs typeface="Source Sans Pro"/>
                <a:sym typeface="Source Sans Pro"/>
              </a:rPr>
              <a:t>Thank you</a:t>
            </a:r>
            <a:endParaRPr b="1">
              <a:latin typeface="Source Sans Pro"/>
              <a:ea typeface="Source Sans Pro"/>
              <a:cs typeface="Source Sans Pro"/>
              <a:sym typeface="Source Sans Pro"/>
            </a:endParaRPr>
          </a:p>
        </p:txBody>
      </p:sp>
      <p:sp>
        <p:nvSpPr>
          <p:cNvPr id="348" name="Google Shape;348;p48"/>
          <p:cNvSpPr txBox="1"/>
          <p:nvPr>
            <p:ph idx="1" type="body"/>
          </p:nvPr>
        </p:nvSpPr>
        <p:spPr>
          <a:xfrm>
            <a:off x="576650" y="1564025"/>
            <a:ext cx="3261300" cy="2988600"/>
          </a:xfrm>
          <a:prstGeom prst="rect">
            <a:avLst/>
          </a:prstGeom>
        </p:spPr>
        <p:txBody>
          <a:bodyPr anchorCtr="0" anchor="t" bIns="91425" lIns="91425" spcFirstLastPara="1" rIns="91425" wrap="square" tIns="91425">
            <a:normAutofit fontScale="32500" lnSpcReduction="20000"/>
          </a:bodyPr>
          <a:lstStyle/>
          <a:p>
            <a:pPr indent="0" lvl="0" marL="0" rtl="0" algn="l">
              <a:spcBef>
                <a:spcPts val="0"/>
              </a:spcBef>
              <a:spcAft>
                <a:spcPts val="0"/>
              </a:spcAft>
              <a:buNone/>
            </a:pPr>
            <a:r>
              <a:rPr b="1" lang="en" sz="4500">
                <a:latin typeface="Source Sans Pro"/>
                <a:ea typeface="Source Sans Pro"/>
                <a:cs typeface="Source Sans Pro"/>
                <a:sym typeface="Source Sans Pro"/>
              </a:rPr>
              <a:t>If you have additional questions or would like more information contact:</a:t>
            </a:r>
            <a:endParaRPr sz="2184"/>
          </a:p>
          <a:p>
            <a:pPr indent="0" lvl="0" marL="0" rtl="0" algn="l">
              <a:spcBef>
                <a:spcPts val="1200"/>
              </a:spcBef>
              <a:spcAft>
                <a:spcPts val="0"/>
              </a:spcAft>
              <a:buNone/>
            </a:pPr>
            <a:r>
              <a:rPr lang="en" sz="4315">
                <a:latin typeface="Source Sans Pro SemiBold"/>
                <a:ea typeface="Source Sans Pro SemiBold"/>
                <a:cs typeface="Source Sans Pro SemiBold"/>
                <a:sym typeface="Source Sans Pro SemiBold"/>
              </a:rPr>
              <a:t>Kelly Banyas</a:t>
            </a:r>
            <a:endParaRPr sz="4315">
              <a:latin typeface="Source Sans Pro SemiBold"/>
              <a:ea typeface="Source Sans Pro SemiBold"/>
              <a:cs typeface="Source Sans Pro SemiBold"/>
              <a:sym typeface="Source Sans Pro SemiBold"/>
            </a:endParaRPr>
          </a:p>
          <a:p>
            <a:pPr indent="0" lvl="0" marL="0" rtl="0" algn="l">
              <a:spcBef>
                <a:spcPts val="1200"/>
              </a:spcBef>
              <a:spcAft>
                <a:spcPts val="0"/>
              </a:spcAft>
              <a:buNone/>
            </a:pPr>
            <a:r>
              <a:rPr lang="en" sz="4315" u="sng">
                <a:solidFill>
                  <a:schemeClr val="hlink"/>
                </a:solidFill>
                <a:latin typeface="Source Sans Pro SemiBold"/>
                <a:ea typeface="Source Sans Pro SemiBold"/>
                <a:cs typeface="Source Sans Pro SemiBold"/>
                <a:sym typeface="Source Sans Pro SemiBold"/>
                <a:hlinkClick r:id="rId3"/>
              </a:rPr>
              <a:t>kbanyas3@washcol.edu</a:t>
            </a:r>
            <a:endParaRPr sz="4315">
              <a:latin typeface="Source Sans Pro SemiBold"/>
              <a:ea typeface="Source Sans Pro SemiBold"/>
              <a:cs typeface="Source Sans Pro SemiBold"/>
              <a:sym typeface="Source Sans Pro SemiBold"/>
            </a:endParaRPr>
          </a:p>
          <a:p>
            <a:pPr indent="0" lvl="0" marL="0" rtl="0" algn="l">
              <a:spcBef>
                <a:spcPts val="1200"/>
              </a:spcBef>
              <a:spcAft>
                <a:spcPts val="0"/>
              </a:spcAft>
              <a:buNone/>
            </a:pPr>
            <a:r>
              <a:rPr lang="en" sz="4315">
                <a:latin typeface="Source Sans Pro SemiBold"/>
                <a:ea typeface="Source Sans Pro SemiBold"/>
                <a:cs typeface="Source Sans Pro SemiBold"/>
                <a:sym typeface="Source Sans Pro SemiBold"/>
              </a:rPr>
              <a:t>Marleen Cloutier</a:t>
            </a:r>
            <a:endParaRPr sz="4315">
              <a:latin typeface="Source Sans Pro SemiBold"/>
              <a:ea typeface="Source Sans Pro SemiBold"/>
              <a:cs typeface="Source Sans Pro SemiBold"/>
              <a:sym typeface="Source Sans Pro SemiBold"/>
            </a:endParaRPr>
          </a:p>
          <a:p>
            <a:pPr indent="0" lvl="0" marL="0" rtl="0" algn="l">
              <a:spcBef>
                <a:spcPts val="1200"/>
              </a:spcBef>
              <a:spcAft>
                <a:spcPts val="0"/>
              </a:spcAft>
              <a:buNone/>
            </a:pPr>
            <a:r>
              <a:rPr lang="en" sz="4315" u="sng">
                <a:solidFill>
                  <a:schemeClr val="hlink"/>
                </a:solidFill>
                <a:latin typeface="Source Sans Pro SemiBold"/>
                <a:ea typeface="Source Sans Pro SemiBold"/>
                <a:cs typeface="Source Sans Pro SemiBold"/>
                <a:sym typeface="Source Sans Pro SemiBold"/>
                <a:hlinkClick r:id="rId4"/>
              </a:rPr>
              <a:t>marleen.cloutier@scranton.edu</a:t>
            </a:r>
            <a:endParaRPr sz="4315">
              <a:latin typeface="Source Sans Pro SemiBold"/>
              <a:ea typeface="Source Sans Pro SemiBold"/>
              <a:cs typeface="Source Sans Pro SemiBold"/>
              <a:sym typeface="Source Sans Pro SemiBold"/>
            </a:endParaRPr>
          </a:p>
          <a:p>
            <a:pPr indent="0" lvl="0" marL="0" rtl="0" algn="l">
              <a:spcBef>
                <a:spcPts val="1200"/>
              </a:spcBef>
              <a:spcAft>
                <a:spcPts val="0"/>
              </a:spcAft>
              <a:buNone/>
            </a:pPr>
            <a:r>
              <a:rPr lang="en" sz="4315">
                <a:latin typeface="Source Sans Pro SemiBold"/>
                <a:ea typeface="Source Sans Pro SemiBold"/>
                <a:cs typeface="Source Sans Pro SemiBold"/>
                <a:sym typeface="Source Sans Pro SemiBold"/>
              </a:rPr>
              <a:t>Jennifer Galas</a:t>
            </a:r>
            <a:endParaRPr sz="4315">
              <a:latin typeface="Source Sans Pro SemiBold"/>
              <a:ea typeface="Source Sans Pro SemiBold"/>
              <a:cs typeface="Source Sans Pro SemiBold"/>
              <a:sym typeface="Source Sans Pro SemiBold"/>
            </a:endParaRPr>
          </a:p>
          <a:p>
            <a:pPr indent="0" lvl="0" marL="0" rtl="0" algn="l">
              <a:spcBef>
                <a:spcPts val="1200"/>
              </a:spcBef>
              <a:spcAft>
                <a:spcPts val="0"/>
              </a:spcAft>
              <a:buNone/>
            </a:pPr>
            <a:r>
              <a:rPr lang="en" sz="4315" u="sng">
                <a:solidFill>
                  <a:schemeClr val="hlink"/>
                </a:solidFill>
                <a:latin typeface="Source Sans Pro SemiBold"/>
                <a:ea typeface="Source Sans Pro SemiBold"/>
                <a:cs typeface="Source Sans Pro SemiBold"/>
                <a:sym typeface="Source Sans Pro SemiBold"/>
                <a:hlinkClick r:id="rId5"/>
              </a:rPr>
              <a:t>jennifer.galas@scranton.edu</a:t>
            </a:r>
            <a:endParaRPr sz="4315">
              <a:latin typeface="Source Sans Pro SemiBold"/>
              <a:ea typeface="Source Sans Pro SemiBold"/>
              <a:cs typeface="Source Sans Pro SemiBold"/>
              <a:sym typeface="Source Sans Pro SemiBold"/>
            </a:endParaRPr>
          </a:p>
          <a:p>
            <a:pPr indent="0" lvl="0" marL="0" rtl="0" algn="l">
              <a:spcBef>
                <a:spcPts val="1200"/>
              </a:spcBef>
              <a:spcAft>
                <a:spcPts val="1200"/>
              </a:spcAft>
              <a:buNone/>
            </a:pPr>
            <a:r>
              <a:t/>
            </a:r>
            <a:endParaRPr/>
          </a:p>
        </p:txBody>
      </p:sp>
      <p:pic>
        <p:nvPicPr>
          <p:cNvPr id="349" name="Google Shape;349;p48"/>
          <p:cNvPicPr preferRelativeResize="0"/>
          <p:nvPr/>
        </p:nvPicPr>
        <p:blipFill>
          <a:blip r:embed="rId6">
            <a:alphaModFix amt="9000"/>
          </a:blip>
          <a:stretch>
            <a:fillRect/>
          </a:stretch>
        </p:blipFill>
        <p:spPr>
          <a:xfrm>
            <a:off x="5000900" y="-210062"/>
            <a:ext cx="5972775" cy="59727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9"/>
          <p:cNvSpPr txBox="1"/>
          <p:nvPr>
            <p:ph type="title"/>
          </p:nvPr>
        </p:nvSpPr>
        <p:spPr>
          <a:xfrm>
            <a:off x="387900" y="4580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spcBef>
                <a:spcPts val="0"/>
              </a:spcBef>
              <a:spcAft>
                <a:spcPts val="0"/>
              </a:spcAft>
              <a:buNone/>
            </a:pPr>
            <a:r>
              <a:rPr b="1" lang="en" sz="2700">
                <a:latin typeface="Source Sans Pro"/>
                <a:ea typeface="Source Sans Pro"/>
                <a:cs typeface="Source Sans Pro"/>
                <a:sym typeface="Source Sans Pro"/>
              </a:rPr>
              <a:t>References</a:t>
            </a:r>
            <a:endParaRPr b="1" sz="2700">
              <a:latin typeface="Source Sans Pro"/>
              <a:ea typeface="Source Sans Pro"/>
              <a:cs typeface="Source Sans Pro"/>
              <a:sym typeface="Source Sans Pro"/>
            </a:endParaRPr>
          </a:p>
        </p:txBody>
      </p:sp>
      <p:sp>
        <p:nvSpPr>
          <p:cNvPr id="355" name="Google Shape;355;p49"/>
          <p:cNvSpPr txBox="1"/>
          <p:nvPr>
            <p:ph idx="1" type="body"/>
          </p:nvPr>
        </p:nvSpPr>
        <p:spPr>
          <a:xfrm>
            <a:off x="387900" y="1489825"/>
            <a:ext cx="8289000" cy="3078900"/>
          </a:xfrm>
          <a:prstGeom prst="rect">
            <a:avLst/>
          </a:prstGeom>
        </p:spPr>
        <p:txBody>
          <a:bodyPr anchorCtr="0" anchor="t" bIns="91425" lIns="91425" spcFirstLastPara="1" rIns="91425" wrap="square" tIns="91425">
            <a:normAutofit/>
          </a:bodyPr>
          <a:lstStyle/>
          <a:p>
            <a:pPr indent="-457200" lvl="0" marL="457200" rtl="0" algn="l">
              <a:spcBef>
                <a:spcPts val="0"/>
              </a:spcBef>
              <a:spcAft>
                <a:spcPts val="0"/>
              </a:spcAft>
              <a:buNone/>
            </a:pPr>
            <a:r>
              <a:rPr lang="en" sz="1400">
                <a:latin typeface="Source Sans Pro"/>
                <a:ea typeface="Source Sans Pro"/>
                <a:cs typeface="Source Sans Pro"/>
                <a:sym typeface="Source Sans Pro"/>
              </a:rPr>
              <a:t>Aulisio, G.J. (2013). The Heritage Hunt: From start to update. </a:t>
            </a:r>
            <a:r>
              <a:rPr i="1" lang="en" sz="1400">
                <a:latin typeface="Source Sans Pro"/>
                <a:ea typeface="Source Sans Pro"/>
                <a:cs typeface="Source Sans Pro"/>
                <a:sym typeface="Source Sans Pro"/>
              </a:rPr>
              <a:t>Pennsylvania Libraries: Research &amp; Practice</a:t>
            </a:r>
            <a:r>
              <a:rPr lang="en" sz="1400">
                <a:latin typeface="Source Sans Pro"/>
                <a:ea typeface="Source Sans Pro"/>
                <a:cs typeface="Source Sans Pro"/>
                <a:sym typeface="Source Sans Pro"/>
              </a:rPr>
              <a:t>, 1(1), 35-52. </a:t>
            </a:r>
            <a:r>
              <a:rPr lang="en" sz="1400" u="sng">
                <a:solidFill>
                  <a:schemeClr val="hlink"/>
                </a:solidFill>
                <a:latin typeface="Source Sans Pro"/>
                <a:ea typeface="Source Sans Pro"/>
                <a:cs typeface="Source Sans Pro"/>
                <a:sym typeface="Source Sans Pro"/>
                <a:hlinkClick r:id="rId3"/>
              </a:rPr>
              <a:t>https://doi.org/10.5195/palrap.2013.3</a:t>
            </a:r>
            <a:endParaRPr sz="1400">
              <a:latin typeface="Source Sans Pro"/>
              <a:ea typeface="Source Sans Pro"/>
              <a:cs typeface="Source Sans Pro"/>
              <a:sym typeface="Source Sans Pro"/>
            </a:endParaRPr>
          </a:p>
          <a:p>
            <a:pPr indent="-457200" lvl="0" marL="457200" rtl="0" algn="l">
              <a:spcBef>
                <a:spcPts val="1200"/>
              </a:spcBef>
              <a:spcAft>
                <a:spcPts val="0"/>
              </a:spcAft>
              <a:buNone/>
            </a:pPr>
            <a:r>
              <a:rPr lang="en" sz="1400">
                <a:latin typeface="Source Sans Pro"/>
                <a:ea typeface="Source Sans Pro"/>
                <a:cs typeface="Source Sans Pro"/>
                <a:sym typeface="Source Sans Pro"/>
              </a:rPr>
              <a:t>Eshbach, B.E. (2020). Supporting and engaging students through academic library programming. </a:t>
            </a:r>
            <a:r>
              <a:rPr i="1" lang="en" sz="1400">
                <a:latin typeface="Source Sans Pro"/>
                <a:ea typeface="Source Sans Pro"/>
                <a:cs typeface="Source Sans Pro"/>
                <a:sym typeface="Source Sans Pro"/>
              </a:rPr>
              <a:t>The Journal of Academic Librarianship,</a:t>
            </a:r>
            <a:r>
              <a:rPr lang="en" sz="1400">
                <a:latin typeface="Source Sans Pro"/>
                <a:ea typeface="Source Sans Pro"/>
                <a:cs typeface="Source Sans Pro"/>
                <a:sym typeface="Source Sans Pro"/>
              </a:rPr>
              <a:t> 46(3), 1-11. </a:t>
            </a:r>
            <a:r>
              <a:rPr lang="en" sz="1400" u="sng">
                <a:solidFill>
                  <a:schemeClr val="hlink"/>
                </a:solidFill>
                <a:latin typeface="Source Sans Pro"/>
                <a:ea typeface="Source Sans Pro"/>
                <a:cs typeface="Source Sans Pro"/>
                <a:sym typeface="Source Sans Pro"/>
                <a:hlinkClick r:id="rId4"/>
              </a:rPr>
              <a:t>https://doi.org/10.1016/j.acalib.2020.102129</a:t>
            </a:r>
            <a:endParaRPr sz="1400">
              <a:latin typeface="Source Sans Pro"/>
              <a:ea typeface="Source Sans Pro"/>
              <a:cs typeface="Source Sans Pro"/>
              <a:sym typeface="Source Sans Pro"/>
            </a:endParaRPr>
          </a:p>
          <a:p>
            <a:pPr indent="-457200" lvl="0" marL="457200" rtl="0" algn="l">
              <a:spcBef>
                <a:spcPts val="1200"/>
              </a:spcBef>
              <a:spcAft>
                <a:spcPts val="0"/>
              </a:spcAft>
              <a:buNone/>
            </a:pPr>
            <a:r>
              <a:rPr lang="en" sz="1400">
                <a:latin typeface="Source Sans Pro"/>
                <a:ea typeface="Source Sans Pro"/>
                <a:cs typeface="Source Sans Pro"/>
                <a:sym typeface="Source Sans Pro"/>
              </a:rPr>
              <a:t>Goldman, C. et al. (2016). Creating an engaging library orientation: First year experience courses at UC San Diego, </a:t>
            </a:r>
            <a:r>
              <a:rPr i="1" lang="en" sz="1400">
                <a:latin typeface="Source Sans Pro"/>
                <a:ea typeface="Source Sans Pro"/>
                <a:cs typeface="Source Sans Pro"/>
                <a:sym typeface="Source Sans Pro"/>
              </a:rPr>
              <a:t>Communications in Information Literacy,</a:t>
            </a:r>
            <a:r>
              <a:rPr lang="en" sz="1400">
                <a:latin typeface="Source Sans Pro"/>
                <a:ea typeface="Source Sans Pro"/>
                <a:cs typeface="Source Sans Pro"/>
                <a:sym typeface="Source Sans Pro"/>
              </a:rPr>
              <a:t> 10(1), 81-98. </a:t>
            </a:r>
            <a:r>
              <a:rPr lang="en" sz="1400" u="sng">
                <a:solidFill>
                  <a:schemeClr val="hlink"/>
                </a:solidFill>
                <a:latin typeface="Source Sans Pro"/>
                <a:ea typeface="Source Sans Pro"/>
                <a:cs typeface="Source Sans Pro"/>
                <a:sym typeface="Source Sans Pro"/>
                <a:hlinkClick r:id="rId5"/>
              </a:rPr>
              <a:t>https://files.eric.ed.gov/fulltext/EJ1103401.pdf</a:t>
            </a:r>
            <a:endParaRPr sz="1400">
              <a:latin typeface="Source Sans Pro"/>
              <a:ea typeface="Source Sans Pro"/>
              <a:cs typeface="Source Sans Pro"/>
              <a:sym typeface="Source Sans Pro"/>
            </a:endParaRPr>
          </a:p>
          <a:p>
            <a:pPr indent="-457200" lvl="0" marL="457200" rtl="0" algn="l">
              <a:spcBef>
                <a:spcPts val="1200"/>
              </a:spcBef>
              <a:spcAft>
                <a:spcPts val="1200"/>
              </a:spcAft>
              <a:buNone/>
            </a:pPr>
            <a:r>
              <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ctrTitle"/>
          </p:nvPr>
        </p:nvSpPr>
        <p:spPr>
          <a:xfrm>
            <a:off x="1759325" y="779175"/>
            <a:ext cx="5747400" cy="19146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lang="en" sz="2200">
                <a:latin typeface="Open Sans ExtraBold"/>
                <a:ea typeface="Open Sans ExtraBold"/>
                <a:cs typeface="Open Sans ExtraBold"/>
                <a:sym typeface="Open Sans ExtraBold"/>
              </a:rPr>
              <a:t>“The library is in a unique position to bridge the academic and social pieces </a:t>
            </a:r>
            <a:endParaRPr sz="2200">
              <a:latin typeface="Open Sans ExtraBold"/>
              <a:ea typeface="Open Sans ExtraBold"/>
              <a:cs typeface="Open Sans ExtraBold"/>
              <a:sym typeface="Open Sans ExtraBold"/>
            </a:endParaRPr>
          </a:p>
          <a:p>
            <a:pPr indent="0" lvl="0" marL="0" rtl="0" algn="l">
              <a:spcBef>
                <a:spcPts val="0"/>
              </a:spcBef>
              <a:spcAft>
                <a:spcPts val="0"/>
              </a:spcAft>
              <a:buNone/>
            </a:pPr>
            <a:r>
              <a:rPr lang="en" sz="2200">
                <a:latin typeface="Open Sans ExtraBold"/>
                <a:ea typeface="Open Sans ExtraBold"/>
                <a:cs typeface="Open Sans ExtraBold"/>
                <a:sym typeface="Open Sans ExtraBold"/>
              </a:rPr>
              <a:t>of the college experience”</a:t>
            </a:r>
            <a:endParaRPr sz="2200">
              <a:latin typeface="Open Sans ExtraBold"/>
              <a:ea typeface="Open Sans ExtraBold"/>
              <a:cs typeface="Open Sans ExtraBold"/>
              <a:sym typeface="Open Sans ExtraBold"/>
            </a:endParaRPr>
          </a:p>
          <a:p>
            <a:pPr indent="0" lvl="0" marL="0" rtl="0" algn="l">
              <a:spcBef>
                <a:spcPts val="0"/>
              </a:spcBef>
              <a:spcAft>
                <a:spcPts val="0"/>
              </a:spcAft>
              <a:buNone/>
            </a:pPr>
            <a:r>
              <a:t/>
            </a:r>
            <a:endParaRPr sz="2000">
              <a:latin typeface="Open Sans ExtraBold"/>
              <a:ea typeface="Open Sans ExtraBold"/>
              <a:cs typeface="Open Sans ExtraBold"/>
              <a:sym typeface="Open Sans ExtraBold"/>
            </a:endParaRPr>
          </a:p>
        </p:txBody>
      </p:sp>
      <p:sp>
        <p:nvSpPr>
          <p:cNvPr id="93" name="Google Shape;93;p16"/>
          <p:cNvSpPr txBox="1"/>
          <p:nvPr>
            <p:ph idx="1" type="subTitle"/>
          </p:nvPr>
        </p:nvSpPr>
        <p:spPr>
          <a:xfrm>
            <a:off x="4450925" y="3870725"/>
            <a:ext cx="3055800" cy="5919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r>
              <a:rPr lang="en" sz="2000">
                <a:latin typeface="Open Sans ExtraBold"/>
                <a:ea typeface="Open Sans ExtraBold"/>
                <a:cs typeface="Open Sans ExtraBold"/>
                <a:sym typeface="Open Sans ExtraBold"/>
              </a:rPr>
              <a:t> - Barbara Eshbach </a:t>
            </a:r>
            <a:endParaRPr/>
          </a:p>
        </p:txBody>
      </p:sp>
      <p:pic>
        <p:nvPicPr>
          <p:cNvPr id="94" name="Google Shape;94;p16"/>
          <p:cNvPicPr preferRelativeResize="0"/>
          <p:nvPr/>
        </p:nvPicPr>
        <p:blipFill>
          <a:blip r:embed="rId3">
            <a:alphaModFix amt="30000"/>
          </a:blip>
          <a:stretch>
            <a:fillRect/>
          </a:stretch>
        </p:blipFill>
        <p:spPr>
          <a:xfrm>
            <a:off x="-2773925" y="1985188"/>
            <a:ext cx="5972775" cy="5972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387900" y="4580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spcBef>
                <a:spcPts val="0"/>
              </a:spcBef>
              <a:spcAft>
                <a:spcPts val="0"/>
              </a:spcAft>
              <a:buSzPts val="990"/>
              <a:buNone/>
            </a:pPr>
            <a:r>
              <a:rPr b="1" lang="en" sz="2700">
                <a:latin typeface="Source Sans Pro"/>
                <a:ea typeface="Source Sans Pro"/>
                <a:cs typeface="Source Sans Pro"/>
                <a:sym typeface="Source Sans Pro"/>
              </a:rPr>
              <a:t>Academic Library Orientation Programming </a:t>
            </a:r>
            <a:endParaRPr b="1" sz="2700">
              <a:latin typeface="Source Sans Pro"/>
              <a:ea typeface="Source Sans Pro"/>
              <a:cs typeface="Source Sans Pro"/>
              <a:sym typeface="Source Sans Pro"/>
            </a:endParaRPr>
          </a:p>
        </p:txBody>
      </p:sp>
      <p:sp>
        <p:nvSpPr>
          <p:cNvPr id="100" name="Google Shape;100;p17"/>
          <p:cNvSpPr txBox="1"/>
          <p:nvPr/>
        </p:nvSpPr>
        <p:spPr>
          <a:xfrm>
            <a:off x="3495825" y="1370825"/>
            <a:ext cx="49170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Academic library orientation programming is one of the first </a:t>
            </a:r>
            <a:r>
              <a:rPr lang="en">
                <a:solidFill>
                  <a:schemeClr val="dk1"/>
                </a:solidFill>
                <a:latin typeface="Source Sans Pro"/>
                <a:ea typeface="Source Sans Pro"/>
                <a:cs typeface="Source Sans Pro"/>
                <a:sym typeface="Source Sans Pro"/>
              </a:rPr>
              <a:t>opportunities</a:t>
            </a:r>
            <a:r>
              <a:rPr lang="en">
                <a:solidFill>
                  <a:schemeClr val="dk1"/>
                </a:solidFill>
                <a:latin typeface="Source Sans Pro"/>
                <a:ea typeface="Source Sans Pro"/>
                <a:cs typeface="Source Sans Pro"/>
                <a:sym typeface="Source Sans Pro"/>
              </a:rPr>
              <a:t> for students to be introduced to the library. This type of programming plays a significant role in student </a:t>
            </a:r>
            <a:r>
              <a:rPr lang="en">
                <a:solidFill>
                  <a:schemeClr val="dk1"/>
                </a:solidFill>
                <a:latin typeface="Source Sans Pro"/>
                <a:ea typeface="Source Sans Pro"/>
                <a:cs typeface="Source Sans Pro"/>
                <a:sym typeface="Source Sans Pro"/>
              </a:rPr>
              <a:t>learning and development </a:t>
            </a:r>
            <a:r>
              <a:rPr lang="en">
                <a:solidFill>
                  <a:schemeClr val="dk1"/>
                </a:solidFill>
                <a:latin typeface="Source Sans Pro"/>
                <a:ea typeface="Source Sans Pro"/>
                <a:cs typeface="Source Sans Pro"/>
                <a:sym typeface="Source Sans Pro"/>
              </a:rPr>
              <a:t>by</a:t>
            </a:r>
            <a:endParaRPr>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chemeClr val="dk1"/>
              </a:solidFill>
              <a:latin typeface="Source Sans Pro"/>
              <a:ea typeface="Source Sans Pro"/>
              <a:cs typeface="Source Sans Pro"/>
              <a:sym typeface="Source Sans Pro"/>
            </a:endParaRPr>
          </a:p>
          <a:p>
            <a:pPr indent="-317500" lvl="0" marL="457200" rtl="0" algn="l">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Engaging student both academically and socially</a:t>
            </a:r>
            <a:endParaRPr>
              <a:solidFill>
                <a:schemeClr val="dk1"/>
              </a:solidFill>
              <a:latin typeface="Source Sans Pro"/>
              <a:ea typeface="Source Sans Pro"/>
              <a:cs typeface="Source Sans Pro"/>
              <a:sym typeface="Source Sans Pro"/>
            </a:endParaRPr>
          </a:p>
          <a:p>
            <a:pPr indent="0" lvl="0" marL="457200" rtl="0" algn="l">
              <a:spcBef>
                <a:spcPts val="0"/>
              </a:spcBef>
              <a:spcAft>
                <a:spcPts val="0"/>
              </a:spcAft>
              <a:buNone/>
            </a:pPr>
            <a:r>
              <a:t/>
            </a:r>
            <a:endParaRPr>
              <a:solidFill>
                <a:schemeClr val="dk1"/>
              </a:solidFill>
              <a:latin typeface="Source Sans Pro"/>
              <a:ea typeface="Source Sans Pro"/>
              <a:cs typeface="Source Sans Pro"/>
              <a:sym typeface="Source Sans Pro"/>
            </a:endParaRPr>
          </a:p>
          <a:p>
            <a:pPr indent="-317500" lvl="0" marL="457200" rtl="0" algn="l">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Introducing students to library spaces and functions</a:t>
            </a:r>
            <a:endParaRPr>
              <a:solidFill>
                <a:schemeClr val="dk1"/>
              </a:solidFill>
              <a:latin typeface="Source Sans Pro"/>
              <a:ea typeface="Source Sans Pro"/>
              <a:cs typeface="Source Sans Pro"/>
              <a:sym typeface="Source Sans Pro"/>
            </a:endParaRPr>
          </a:p>
          <a:p>
            <a:pPr indent="0" lvl="0" marL="457200" rtl="0" algn="l">
              <a:spcBef>
                <a:spcPts val="0"/>
              </a:spcBef>
              <a:spcAft>
                <a:spcPts val="0"/>
              </a:spcAft>
              <a:buNone/>
            </a:pPr>
            <a:r>
              <a:t/>
            </a:r>
            <a:endParaRPr>
              <a:solidFill>
                <a:schemeClr val="dk1"/>
              </a:solidFill>
              <a:latin typeface="Source Sans Pro"/>
              <a:ea typeface="Source Sans Pro"/>
              <a:cs typeface="Source Sans Pro"/>
              <a:sym typeface="Source Sans Pro"/>
            </a:endParaRPr>
          </a:p>
          <a:p>
            <a:pPr indent="-317500" lvl="0" marL="457200" rtl="0" algn="l">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Identifying library services available to students</a:t>
            </a:r>
            <a:endParaRPr>
              <a:solidFill>
                <a:schemeClr val="dk1"/>
              </a:solidFill>
              <a:latin typeface="Source Sans Pro"/>
              <a:ea typeface="Source Sans Pro"/>
              <a:cs typeface="Source Sans Pro"/>
              <a:sym typeface="Source Sans Pro"/>
            </a:endParaRPr>
          </a:p>
          <a:p>
            <a:pPr indent="0" lvl="0" marL="457200" rtl="0" algn="l">
              <a:spcBef>
                <a:spcPts val="0"/>
              </a:spcBef>
              <a:spcAft>
                <a:spcPts val="0"/>
              </a:spcAft>
              <a:buNone/>
            </a:pPr>
            <a:r>
              <a:t/>
            </a:r>
            <a:endParaRPr>
              <a:solidFill>
                <a:schemeClr val="dk1"/>
              </a:solidFill>
              <a:latin typeface="Source Sans Pro"/>
              <a:ea typeface="Source Sans Pro"/>
              <a:cs typeface="Source Sans Pro"/>
              <a:sym typeface="Source Sans Pro"/>
            </a:endParaRPr>
          </a:p>
          <a:p>
            <a:pPr indent="-317500" lvl="0" marL="457200" rtl="0" algn="l">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Connecting students with library faculty and staff</a:t>
            </a:r>
            <a:endParaRPr>
              <a:solidFill>
                <a:schemeClr val="dk1"/>
              </a:solidFill>
              <a:latin typeface="Source Sans Pro"/>
              <a:ea typeface="Source Sans Pro"/>
              <a:cs typeface="Source Sans Pro"/>
              <a:sym typeface="Source Sans Pro"/>
            </a:endParaRPr>
          </a:p>
          <a:p>
            <a:pPr indent="0" lvl="0" marL="457200" rtl="0" algn="l">
              <a:spcBef>
                <a:spcPts val="0"/>
              </a:spcBef>
              <a:spcAft>
                <a:spcPts val="0"/>
              </a:spcAft>
              <a:buNone/>
            </a:pPr>
            <a:r>
              <a:t/>
            </a:r>
            <a:endParaRPr>
              <a:solidFill>
                <a:schemeClr val="dk1"/>
              </a:solidFill>
              <a:latin typeface="Source Sans Pro"/>
              <a:ea typeface="Source Sans Pro"/>
              <a:cs typeface="Source Sans Pro"/>
              <a:sym typeface="Source Sans Pro"/>
            </a:endParaRPr>
          </a:p>
          <a:p>
            <a:pPr indent="-317500" lvl="0" marL="457200" rtl="0" algn="l">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Providing an opportunity for students to make connections with other students</a:t>
            </a:r>
            <a:endParaRPr>
              <a:solidFill>
                <a:schemeClr val="dk1"/>
              </a:solidFill>
              <a:latin typeface="Source Sans Pro"/>
              <a:ea typeface="Source Sans Pro"/>
              <a:cs typeface="Source Sans Pro"/>
              <a:sym typeface="Source Sans Pro"/>
            </a:endParaRPr>
          </a:p>
        </p:txBody>
      </p:sp>
      <p:pic>
        <p:nvPicPr>
          <p:cNvPr id="101" name="Google Shape;101;p17"/>
          <p:cNvPicPr preferRelativeResize="0"/>
          <p:nvPr/>
        </p:nvPicPr>
        <p:blipFill>
          <a:blip r:embed="rId3">
            <a:alphaModFix amt="56000"/>
          </a:blip>
          <a:stretch>
            <a:fillRect/>
          </a:stretch>
        </p:blipFill>
        <p:spPr>
          <a:xfrm>
            <a:off x="496925" y="1620500"/>
            <a:ext cx="2757600" cy="2917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387900" y="4580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spcBef>
                <a:spcPts val="0"/>
              </a:spcBef>
              <a:spcAft>
                <a:spcPts val="0"/>
              </a:spcAft>
              <a:buNone/>
            </a:pPr>
            <a:r>
              <a:rPr b="1" lang="en" sz="2700">
                <a:latin typeface="Source Sans Pro"/>
                <a:ea typeface="Source Sans Pro"/>
                <a:cs typeface="Source Sans Pro"/>
                <a:sym typeface="Source Sans Pro"/>
              </a:rPr>
              <a:t>Early Orientation Programming at WML</a:t>
            </a:r>
            <a:endParaRPr b="1" sz="2700">
              <a:latin typeface="Source Sans Pro"/>
              <a:ea typeface="Source Sans Pro"/>
              <a:cs typeface="Source Sans Pro"/>
              <a:sym typeface="Source Sans Pro"/>
            </a:endParaRPr>
          </a:p>
        </p:txBody>
      </p:sp>
      <p:sp>
        <p:nvSpPr>
          <p:cNvPr id="107" name="Google Shape;107;p18"/>
          <p:cNvSpPr txBox="1"/>
          <p:nvPr>
            <p:ph idx="1" type="body"/>
          </p:nvPr>
        </p:nvSpPr>
        <p:spPr>
          <a:xfrm>
            <a:off x="387950" y="1295900"/>
            <a:ext cx="8255700" cy="2698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SzPts val="795"/>
              <a:buNone/>
            </a:pPr>
            <a:r>
              <a:rPr lang="en" sz="1415">
                <a:latin typeface="Source Sans Pro"/>
                <a:ea typeface="Source Sans Pro"/>
                <a:cs typeface="Source Sans Pro"/>
                <a:sym typeface="Source Sans Pro"/>
              </a:rPr>
              <a:t>Early library orientation programming efforts included as part of a one-credit </a:t>
            </a:r>
            <a:endParaRPr sz="1415">
              <a:latin typeface="Source Sans Pro"/>
              <a:ea typeface="Source Sans Pro"/>
              <a:cs typeface="Source Sans Pro"/>
              <a:sym typeface="Source Sans Pro"/>
            </a:endParaRPr>
          </a:p>
          <a:p>
            <a:pPr indent="0" lvl="0" marL="0" rtl="0" algn="l">
              <a:lnSpc>
                <a:spcPct val="130000"/>
              </a:lnSpc>
              <a:spcBef>
                <a:spcPts val="0"/>
              </a:spcBef>
              <a:spcAft>
                <a:spcPts val="0"/>
              </a:spcAft>
              <a:buSzPts val="795"/>
              <a:buNone/>
            </a:pPr>
            <a:r>
              <a:rPr lang="en" sz="1415">
                <a:latin typeface="Source Sans Pro"/>
                <a:ea typeface="Source Sans Pro"/>
                <a:cs typeface="Source Sans Pro"/>
                <a:sym typeface="Source Sans Pro"/>
              </a:rPr>
              <a:t>freshman seminar course were not a good fit and lacked student engagement</a:t>
            </a:r>
            <a:endParaRPr sz="1415">
              <a:latin typeface="Source Sans Pro"/>
              <a:ea typeface="Source Sans Pro"/>
              <a:cs typeface="Source Sans Pro"/>
              <a:sym typeface="Source Sans Pro"/>
            </a:endParaRPr>
          </a:p>
          <a:p>
            <a:pPr indent="-318484" lvl="0" marL="457200" rtl="0" algn="l">
              <a:lnSpc>
                <a:spcPct val="130000"/>
              </a:lnSpc>
              <a:spcBef>
                <a:spcPts val="0"/>
              </a:spcBef>
              <a:spcAft>
                <a:spcPts val="0"/>
              </a:spcAft>
              <a:buSzPts val="1416"/>
              <a:buFont typeface="Source Sans Pro"/>
              <a:buChar char="-"/>
            </a:pPr>
            <a:r>
              <a:rPr lang="en" sz="1415">
                <a:latin typeface="Source Sans Pro"/>
                <a:ea typeface="Source Sans Pro"/>
                <a:cs typeface="Source Sans Pro"/>
                <a:sym typeface="Source Sans Pro"/>
              </a:rPr>
              <a:t>Repetitive content</a:t>
            </a:r>
            <a:endParaRPr sz="1415">
              <a:latin typeface="Source Sans Pro"/>
              <a:ea typeface="Source Sans Pro"/>
              <a:cs typeface="Source Sans Pro"/>
              <a:sym typeface="Source Sans Pro"/>
            </a:endParaRPr>
          </a:p>
          <a:p>
            <a:pPr indent="-318484" lvl="0" marL="457200" rtl="0" algn="l">
              <a:lnSpc>
                <a:spcPct val="130000"/>
              </a:lnSpc>
              <a:spcBef>
                <a:spcPts val="0"/>
              </a:spcBef>
              <a:spcAft>
                <a:spcPts val="0"/>
              </a:spcAft>
              <a:buSzPts val="1416"/>
              <a:buFont typeface="Source Sans Pro"/>
              <a:buChar char="-"/>
            </a:pPr>
            <a:r>
              <a:rPr lang="en" sz="1415">
                <a:latin typeface="Source Sans Pro"/>
                <a:ea typeface="Source Sans Pro"/>
                <a:cs typeface="Source Sans Pro"/>
                <a:sym typeface="Source Sans Pro"/>
              </a:rPr>
              <a:t>Time consuming for Library staff</a:t>
            </a:r>
            <a:endParaRPr sz="1415">
              <a:latin typeface="Source Sans Pro"/>
              <a:ea typeface="Source Sans Pro"/>
              <a:cs typeface="Source Sans Pro"/>
              <a:sym typeface="Source Sans Pro"/>
            </a:endParaRPr>
          </a:p>
          <a:p>
            <a:pPr indent="-318484" lvl="0" marL="457200" rtl="0" algn="l">
              <a:lnSpc>
                <a:spcPct val="130000"/>
              </a:lnSpc>
              <a:spcBef>
                <a:spcPts val="0"/>
              </a:spcBef>
              <a:spcAft>
                <a:spcPts val="0"/>
              </a:spcAft>
              <a:buSzPts val="1416"/>
              <a:buFont typeface="Source Sans Pro"/>
              <a:buChar char="-"/>
            </a:pPr>
            <a:r>
              <a:rPr lang="en" sz="1415">
                <a:latin typeface="Source Sans Pro"/>
                <a:ea typeface="Source Sans Pro"/>
                <a:cs typeface="Source Sans Pro"/>
                <a:sym typeface="Source Sans Pro"/>
              </a:rPr>
              <a:t>Lacking </a:t>
            </a:r>
            <a:r>
              <a:rPr lang="en" sz="1415">
                <a:latin typeface="Source Sans Pro"/>
                <a:ea typeface="Source Sans Pro"/>
                <a:cs typeface="Source Sans Pro"/>
                <a:sym typeface="Source Sans Pro"/>
              </a:rPr>
              <a:t>timeliness</a:t>
            </a:r>
            <a:r>
              <a:rPr lang="en" sz="1415">
                <a:latin typeface="Source Sans Pro"/>
                <a:ea typeface="Source Sans Pro"/>
                <a:cs typeface="Source Sans Pro"/>
                <a:sym typeface="Source Sans Pro"/>
              </a:rPr>
              <a:t> to be useful for students</a:t>
            </a:r>
            <a:endParaRPr sz="1415">
              <a:latin typeface="Source Sans Pro"/>
              <a:ea typeface="Source Sans Pro"/>
              <a:cs typeface="Source Sans Pro"/>
              <a:sym typeface="Source Sans Pro"/>
            </a:endParaRPr>
          </a:p>
          <a:p>
            <a:pPr indent="-318484" lvl="0" marL="457200" rtl="0" algn="l">
              <a:lnSpc>
                <a:spcPct val="130000"/>
              </a:lnSpc>
              <a:spcBef>
                <a:spcPts val="0"/>
              </a:spcBef>
              <a:spcAft>
                <a:spcPts val="0"/>
              </a:spcAft>
              <a:buSzPts val="1416"/>
              <a:buFont typeface="Source Sans Pro"/>
              <a:buChar char="-"/>
            </a:pPr>
            <a:r>
              <a:rPr lang="en" sz="1415">
                <a:latin typeface="Source Sans Pro"/>
                <a:ea typeface="Source Sans Pro"/>
                <a:cs typeface="Source Sans Pro"/>
                <a:sym typeface="Source Sans Pro"/>
              </a:rPr>
              <a:t>Students were not </a:t>
            </a:r>
            <a:r>
              <a:rPr lang="en" sz="1415">
                <a:latin typeface="Source Sans Pro"/>
                <a:ea typeface="Source Sans Pro"/>
                <a:cs typeface="Source Sans Pro"/>
                <a:sym typeface="Source Sans Pro"/>
              </a:rPr>
              <a:t>retaining</a:t>
            </a:r>
            <a:r>
              <a:rPr lang="en" sz="1415">
                <a:latin typeface="Source Sans Pro"/>
                <a:ea typeface="Source Sans Pro"/>
                <a:cs typeface="Source Sans Pro"/>
                <a:sym typeface="Source Sans Pro"/>
              </a:rPr>
              <a:t> the information taught</a:t>
            </a:r>
            <a:endParaRPr sz="1415">
              <a:latin typeface="Source Sans Pro"/>
              <a:ea typeface="Source Sans Pro"/>
              <a:cs typeface="Source Sans Pro"/>
              <a:sym typeface="Source Sans Pro"/>
            </a:endParaRPr>
          </a:p>
          <a:p>
            <a:pPr indent="0" lvl="0" marL="0" rtl="0" algn="l">
              <a:lnSpc>
                <a:spcPct val="130000"/>
              </a:lnSpc>
              <a:spcBef>
                <a:spcPts val="1200"/>
              </a:spcBef>
              <a:spcAft>
                <a:spcPts val="1200"/>
              </a:spcAft>
              <a:buSzPts val="795"/>
              <a:buNone/>
            </a:pPr>
            <a:r>
              <a:rPr lang="en" sz="1415">
                <a:latin typeface="Source Sans Pro"/>
                <a:ea typeface="Source Sans Pro"/>
                <a:cs typeface="Source Sans Pro"/>
                <a:sym typeface="Source Sans Pro"/>
              </a:rPr>
              <a:t>A </a:t>
            </a:r>
            <a:r>
              <a:rPr lang="en" sz="1415">
                <a:latin typeface="Source Sans Pro"/>
                <a:ea typeface="Source Sans Pro"/>
                <a:cs typeface="Source Sans Pro"/>
                <a:sym typeface="Source Sans Pro"/>
              </a:rPr>
              <a:t>2012 curriculum overhaul and the discontinuation of the one-credit freshman seminar course led to reevaluation of Library's orientation program.</a:t>
            </a:r>
            <a:endParaRPr sz="1415">
              <a:latin typeface="Source Sans Pro"/>
              <a:ea typeface="Source Sans Pro"/>
              <a:cs typeface="Source Sans Pro"/>
              <a:sym typeface="Source Sans Pro"/>
            </a:endParaRPr>
          </a:p>
        </p:txBody>
      </p:sp>
      <p:pic>
        <p:nvPicPr>
          <p:cNvPr id="108" name="Google Shape;108;p18"/>
          <p:cNvPicPr preferRelativeResize="0"/>
          <p:nvPr/>
        </p:nvPicPr>
        <p:blipFill>
          <a:blip r:embed="rId3">
            <a:alphaModFix amt="45000"/>
          </a:blip>
          <a:stretch>
            <a:fillRect/>
          </a:stretch>
        </p:blipFill>
        <p:spPr>
          <a:xfrm>
            <a:off x="6621925" y="1355900"/>
            <a:ext cx="1649601" cy="1649601"/>
          </a:xfrm>
          <a:prstGeom prst="rect">
            <a:avLst/>
          </a:prstGeom>
          <a:noFill/>
          <a:ln>
            <a:noFill/>
          </a:ln>
        </p:spPr>
      </p:pic>
      <p:sp>
        <p:nvSpPr>
          <p:cNvPr id="109" name="Google Shape;109;p18"/>
          <p:cNvSpPr txBox="1"/>
          <p:nvPr/>
        </p:nvSpPr>
        <p:spPr>
          <a:xfrm>
            <a:off x="387900" y="3845575"/>
            <a:ext cx="8255700" cy="1202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935"/>
              <a:buFont typeface="Arial"/>
              <a:buNone/>
            </a:pPr>
            <a:r>
              <a:rPr lang="en" sz="1829">
                <a:solidFill>
                  <a:schemeClr val="dk1"/>
                </a:solidFill>
                <a:latin typeface="Source Sans Pro SemiBold"/>
                <a:ea typeface="Source Sans Pro SemiBold"/>
                <a:cs typeface="Source Sans Pro SemiBold"/>
                <a:sym typeface="Source Sans Pro SemiBold"/>
              </a:rPr>
              <a:t>WML needed to develop a new orientation program to match new curriculum format and address issues with the previous orientation programming!</a:t>
            </a:r>
            <a:endParaRPr sz="1829">
              <a:solidFill>
                <a:schemeClr val="dk1"/>
              </a:solidFill>
              <a:latin typeface="Source Sans Pro SemiBold"/>
              <a:ea typeface="Source Sans Pro SemiBold"/>
              <a:cs typeface="Source Sans Pro SemiBold"/>
              <a:sym typeface="Source Sans Pro SemiBold"/>
            </a:endParaRPr>
          </a:p>
          <a:p>
            <a:pPr indent="0" lvl="0" marL="0" rtl="0" algn="l">
              <a:spcBef>
                <a:spcPts val="1200"/>
              </a:spcBef>
              <a:spcAft>
                <a:spcPts val="0"/>
              </a:spcAft>
              <a:buNone/>
            </a:pPr>
            <a:r>
              <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type="title"/>
          </p:nvPr>
        </p:nvSpPr>
        <p:spPr>
          <a:xfrm>
            <a:off x="387900" y="4580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t/>
            </a:r>
            <a:endParaRPr/>
          </a:p>
          <a:p>
            <a:pPr indent="0" lvl="0" marL="0" rtl="0" algn="l">
              <a:spcBef>
                <a:spcPts val="0"/>
              </a:spcBef>
              <a:spcAft>
                <a:spcPts val="0"/>
              </a:spcAft>
              <a:buNone/>
            </a:pPr>
            <a:r>
              <a:rPr b="1" lang="en">
                <a:latin typeface="Source Sans Pro"/>
                <a:ea typeface="Source Sans Pro"/>
                <a:cs typeface="Source Sans Pro"/>
                <a:sym typeface="Source Sans Pro"/>
              </a:rPr>
              <a:t>New Orientation Criteria</a:t>
            </a:r>
            <a:endParaRPr b="1">
              <a:latin typeface="Source Sans Pro"/>
              <a:ea typeface="Source Sans Pro"/>
              <a:cs typeface="Source Sans Pro"/>
              <a:sym typeface="Source Sans Pro"/>
            </a:endParaRPr>
          </a:p>
        </p:txBody>
      </p:sp>
      <p:sp>
        <p:nvSpPr>
          <p:cNvPr id="115" name="Google Shape;115;p19"/>
          <p:cNvSpPr txBox="1"/>
          <p:nvPr>
            <p:ph idx="1" type="body"/>
          </p:nvPr>
        </p:nvSpPr>
        <p:spPr>
          <a:xfrm>
            <a:off x="468000" y="1421150"/>
            <a:ext cx="8222100" cy="706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latin typeface="Source Sans Pro"/>
                <a:ea typeface="Source Sans Pro"/>
                <a:cs typeface="Source Sans Pro"/>
                <a:sym typeface="Source Sans Pro"/>
              </a:rPr>
              <a:t>A </a:t>
            </a:r>
            <a:r>
              <a:rPr lang="en">
                <a:latin typeface="Source Sans Pro"/>
                <a:ea typeface="Source Sans Pro"/>
                <a:cs typeface="Source Sans Pro"/>
                <a:sym typeface="Source Sans Pro"/>
              </a:rPr>
              <a:t>Library committee was formed to </a:t>
            </a:r>
            <a:r>
              <a:rPr lang="en">
                <a:latin typeface="Source Sans Pro"/>
                <a:ea typeface="Source Sans Pro"/>
                <a:cs typeface="Source Sans Pro"/>
                <a:sym typeface="Source Sans Pro"/>
              </a:rPr>
              <a:t>develop</a:t>
            </a:r>
            <a:r>
              <a:rPr lang="en">
                <a:latin typeface="Source Sans Pro"/>
                <a:ea typeface="Source Sans Pro"/>
                <a:cs typeface="Source Sans Pro"/>
                <a:sym typeface="Source Sans Pro"/>
              </a:rPr>
              <a:t> a new orientation format that would meet curriculum goals while providing a more engaging experience for students</a:t>
            </a:r>
            <a:endParaRPr>
              <a:latin typeface="Source Sans Pro"/>
              <a:ea typeface="Source Sans Pro"/>
              <a:cs typeface="Source Sans Pro"/>
              <a:sym typeface="Source Sans Pro"/>
            </a:endParaRPr>
          </a:p>
        </p:txBody>
      </p:sp>
      <p:pic>
        <p:nvPicPr>
          <p:cNvPr id="116" name="Google Shape;116;p19"/>
          <p:cNvPicPr preferRelativeResize="0"/>
          <p:nvPr/>
        </p:nvPicPr>
        <p:blipFill rotWithShape="1">
          <a:blip r:embed="rId3">
            <a:alphaModFix amt="46000"/>
          </a:blip>
          <a:srcRect b="-13929" l="0" r="0" t="13930"/>
          <a:stretch/>
        </p:blipFill>
        <p:spPr>
          <a:xfrm>
            <a:off x="312625" y="2635800"/>
            <a:ext cx="2442726" cy="2442726"/>
          </a:xfrm>
          <a:prstGeom prst="rect">
            <a:avLst/>
          </a:prstGeom>
          <a:noFill/>
          <a:ln>
            <a:noFill/>
          </a:ln>
          <a:effectLst>
            <a:outerShdw blurRad="57150" rotWithShape="0" algn="bl" dir="5400000" dist="19050">
              <a:srgbClr val="000000">
                <a:alpha val="50000"/>
              </a:srgbClr>
            </a:outerShdw>
          </a:effectLst>
        </p:spPr>
      </p:pic>
      <p:sp>
        <p:nvSpPr>
          <p:cNvPr id="117" name="Google Shape;117;p19"/>
          <p:cNvSpPr txBox="1"/>
          <p:nvPr/>
        </p:nvSpPr>
        <p:spPr>
          <a:xfrm>
            <a:off x="2993275" y="2404700"/>
            <a:ext cx="5158200" cy="209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1"/>
                </a:solidFill>
                <a:latin typeface="Source Sans Pro"/>
                <a:ea typeface="Source Sans Pro"/>
                <a:cs typeface="Source Sans Pro"/>
                <a:sym typeface="Source Sans Pro"/>
              </a:rPr>
              <a:t>Requirements:</a:t>
            </a:r>
            <a:endParaRPr>
              <a:solidFill>
                <a:schemeClr val="dk1"/>
              </a:solidFill>
              <a:latin typeface="Source Sans Pro"/>
              <a:ea typeface="Source Sans Pro"/>
              <a:cs typeface="Source Sans Pro"/>
              <a:sym typeface="Source Sans Pro"/>
            </a:endParaRPr>
          </a:p>
          <a:p>
            <a:pPr indent="-317500" lvl="0" marL="457200" rtl="0" algn="l">
              <a:spcBef>
                <a:spcPts val="120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Reach 70+% of freshman class</a:t>
            </a:r>
            <a:endParaRPr>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chemeClr val="dk1"/>
              </a:solidFill>
              <a:latin typeface="Source Sans Pro"/>
              <a:ea typeface="Source Sans Pro"/>
              <a:cs typeface="Source Sans Pro"/>
              <a:sym typeface="Source Sans Pro"/>
            </a:endParaRPr>
          </a:p>
          <a:p>
            <a:pPr indent="-317500" lvl="0" marL="457200" rtl="0" algn="l">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Take place during the first two weeks of the semester </a:t>
            </a:r>
            <a:endParaRPr>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chemeClr val="dk1"/>
              </a:solidFill>
              <a:latin typeface="Source Sans Pro"/>
              <a:ea typeface="Source Sans Pro"/>
              <a:cs typeface="Source Sans Pro"/>
              <a:sym typeface="Source Sans Pro"/>
            </a:endParaRPr>
          </a:p>
          <a:p>
            <a:pPr indent="-317500" lvl="0" marL="457200" rtl="0" algn="l">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Reduce burden on library faculty</a:t>
            </a:r>
            <a:endParaRPr>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chemeClr val="dk1"/>
              </a:solidFill>
              <a:latin typeface="Source Sans Pro"/>
              <a:ea typeface="Source Sans Pro"/>
              <a:cs typeface="Source Sans Pro"/>
              <a:sym typeface="Source Sans Pro"/>
            </a:endParaRPr>
          </a:p>
          <a:p>
            <a:pPr indent="-317500" lvl="0" marL="457200" rtl="0" algn="l">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Increase motivation and engagement</a:t>
            </a:r>
            <a:endParaRPr>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ph type="title"/>
          </p:nvPr>
        </p:nvSpPr>
        <p:spPr>
          <a:xfrm>
            <a:off x="387900" y="4580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spcBef>
                <a:spcPts val="0"/>
              </a:spcBef>
              <a:spcAft>
                <a:spcPts val="0"/>
              </a:spcAft>
              <a:buSzPts val="990"/>
              <a:buNone/>
            </a:pPr>
            <a:r>
              <a:rPr b="1" lang="en" sz="2700">
                <a:latin typeface="Source Sans Pro"/>
                <a:ea typeface="Source Sans Pro"/>
                <a:cs typeface="Source Sans Pro"/>
                <a:sym typeface="Source Sans Pro"/>
              </a:rPr>
              <a:t>WML presents… The Heritage Hunt</a:t>
            </a:r>
            <a:endParaRPr sz="2700"/>
          </a:p>
        </p:txBody>
      </p:sp>
      <p:sp>
        <p:nvSpPr>
          <p:cNvPr id="123" name="Google Shape;123;p20"/>
          <p:cNvSpPr txBox="1"/>
          <p:nvPr>
            <p:ph idx="1" type="body"/>
          </p:nvPr>
        </p:nvSpPr>
        <p:spPr>
          <a:xfrm>
            <a:off x="4372075" y="1300275"/>
            <a:ext cx="4332900" cy="3657000"/>
          </a:xfrm>
          <a:prstGeom prst="rect">
            <a:avLst/>
          </a:prstGeom>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Utilizes a scavenger hunt as a vehicle for orientation content delivery</a:t>
            </a:r>
            <a:endParaRPr sz="1400">
              <a:latin typeface="Source Sans Pro"/>
              <a:ea typeface="Source Sans Pro"/>
              <a:cs typeface="Source Sans Pro"/>
              <a:sym typeface="Source Sans Pro"/>
            </a:endParaRPr>
          </a:p>
          <a:p>
            <a:pPr indent="-317500" lvl="1" marL="914400" marR="0" rtl="0" algn="l">
              <a:lnSpc>
                <a:spcPct val="100000"/>
              </a:lnSpc>
              <a:spcBef>
                <a:spcPts val="0"/>
              </a:spcBef>
              <a:spcAft>
                <a:spcPts val="0"/>
              </a:spcAft>
              <a:buSzPts val="1400"/>
              <a:buFont typeface="Source Sans Pro"/>
              <a:buChar char="⎼"/>
            </a:pPr>
            <a:r>
              <a:rPr lang="en">
                <a:latin typeface="Source Sans Pro"/>
                <a:ea typeface="Source Sans Pro"/>
                <a:cs typeface="Source Sans Pro"/>
                <a:sym typeface="Source Sans Pro"/>
              </a:rPr>
              <a:t>A</a:t>
            </a:r>
            <a:r>
              <a:rPr lang="en" sz="1400">
                <a:latin typeface="Source Sans Pro"/>
                <a:ea typeface="Source Sans Pro"/>
                <a:cs typeface="Source Sans Pro"/>
                <a:sym typeface="Source Sans Pro"/>
              </a:rPr>
              <a:t>ugmented reality was considered</a:t>
            </a:r>
            <a:endParaRPr sz="1400">
              <a:latin typeface="Source Sans Pro"/>
              <a:ea typeface="Source Sans Pro"/>
              <a:cs typeface="Source Sans Pro"/>
              <a:sym typeface="Source Sans Pro"/>
            </a:endParaRPr>
          </a:p>
          <a:p>
            <a:pPr indent="0" lvl="0" marL="457200" marR="0" rtl="0" algn="l">
              <a:lnSpc>
                <a:spcPct val="100000"/>
              </a:lnSpc>
              <a:spcBef>
                <a:spcPts val="0"/>
              </a:spcBef>
              <a:spcAft>
                <a:spcPts val="0"/>
              </a:spcAft>
              <a:buNone/>
            </a:pPr>
            <a:r>
              <a:t/>
            </a:r>
            <a:endParaRPr sz="1400">
              <a:latin typeface="Source Sans Pro"/>
              <a:ea typeface="Source Sans Pro"/>
              <a:cs typeface="Source Sans Pro"/>
              <a:sym typeface="Source Sans Pro"/>
            </a:endParaRPr>
          </a:p>
          <a:p>
            <a:pPr indent="-317500" lvl="0" marL="457200" marR="0" rtl="0" algn="l">
              <a:lnSpc>
                <a:spcPct val="100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Relies</a:t>
            </a:r>
            <a:r>
              <a:rPr lang="en" sz="1400">
                <a:latin typeface="Source Sans Pro"/>
                <a:ea typeface="Source Sans Pro"/>
                <a:cs typeface="Source Sans Pro"/>
                <a:sym typeface="Source Sans Pro"/>
              </a:rPr>
              <a:t> on questions accessed from a mobile website using </a:t>
            </a:r>
            <a:r>
              <a:rPr lang="en" sz="1400">
                <a:latin typeface="Source Sans Pro"/>
                <a:ea typeface="Source Sans Pro"/>
                <a:cs typeface="Source Sans Pro"/>
                <a:sym typeface="Source Sans Pro"/>
              </a:rPr>
              <a:t>student-owned phones and tablets</a:t>
            </a:r>
            <a:endParaRPr sz="1400">
              <a:latin typeface="Source Sans Pro"/>
              <a:ea typeface="Source Sans Pro"/>
              <a:cs typeface="Source Sans Pro"/>
              <a:sym typeface="Source Sans Pro"/>
            </a:endParaRPr>
          </a:p>
          <a:p>
            <a:pPr indent="0" lvl="0" marL="457200" marR="0" rtl="0" algn="l">
              <a:lnSpc>
                <a:spcPct val="100000"/>
              </a:lnSpc>
              <a:spcBef>
                <a:spcPts val="0"/>
              </a:spcBef>
              <a:spcAft>
                <a:spcPts val="0"/>
              </a:spcAft>
              <a:buNone/>
            </a:pPr>
            <a:r>
              <a:t/>
            </a:r>
            <a:endParaRPr sz="1400">
              <a:latin typeface="Source Sans Pro"/>
              <a:ea typeface="Source Sans Pro"/>
              <a:cs typeface="Source Sans Pro"/>
              <a:sym typeface="Source Sans Pro"/>
            </a:endParaRPr>
          </a:p>
          <a:p>
            <a:pPr indent="-317500" lvl="0" marL="457200" marR="0" rtl="0" algn="l">
              <a:lnSpc>
                <a:spcPct val="100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Requires that each group of </a:t>
            </a:r>
            <a:r>
              <a:rPr lang="en" sz="1400">
                <a:latin typeface="Source Sans Pro"/>
                <a:ea typeface="Source Sans Pro"/>
                <a:cs typeface="Source Sans Pro"/>
                <a:sym typeface="Source Sans Pro"/>
              </a:rPr>
              <a:t>students would need to have at least one Internet-connected device</a:t>
            </a:r>
            <a:endParaRPr sz="1400">
              <a:latin typeface="Source Sans Pro"/>
              <a:ea typeface="Source Sans Pro"/>
              <a:cs typeface="Source Sans Pro"/>
              <a:sym typeface="Source Sans Pro"/>
            </a:endParaRPr>
          </a:p>
          <a:p>
            <a:pPr indent="0" lvl="0" marL="457200" marR="0" rtl="0" algn="l">
              <a:lnSpc>
                <a:spcPct val="100000"/>
              </a:lnSpc>
              <a:spcBef>
                <a:spcPts val="0"/>
              </a:spcBef>
              <a:spcAft>
                <a:spcPts val="0"/>
              </a:spcAft>
              <a:buNone/>
            </a:pPr>
            <a:r>
              <a:t/>
            </a:r>
            <a:endParaRPr sz="1400">
              <a:latin typeface="Source Sans Pro"/>
              <a:ea typeface="Source Sans Pro"/>
              <a:cs typeface="Source Sans Pro"/>
              <a:sym typeface="Source Sans Pro"/>
            </a:endParaRPr>
          </a:p>
          <a:p>
            <a:pPr indent="-317500" lvl="0" marL="457200" marR="0" rtl="0" algn="l">
              <a:lnSpc>
                <a:spcPct val="100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"Routes" to send each group on a different path through the building</a:t>
            </a:r>
            <a:endParaRPr sz="1400">
              <a:latin typeface="Source Sans Pro"/>
              <a:ea typeface="Source Sans Pro"/>
              <a:cs typeface="Source Sans Pro"/>
              <a:sym typeface="Source Sans Pro"/>
            </a:endParaRPr>
          </a:p>
          <a:p>
            <a:pPr indent="0" lvl="0" marL="457200" marR="0" rtl="0" algn="l">
              <a:lnSpc>
                <a:spcPct val="100000"/>
              </a:lnSpc>
              <a:spcBef>
                <a:spcPts val="0"/>
              </a:spcBef>
              <a:spcAft>
                <a:spcPts val="0"/>
              </a:spcAft>
              <a:buNone/>
            </a:pPr>
            <a:r>
              <a:t/>
            </a:r>
            <a:endParaRPr sz="1400">
              <a:latin typeface="Source Sans Pro"/>
              <a:ea typeface="Source Sans Pro"/>
              <a:cs typeface="Source Sans Pro"/>
              <a:sym typeface="Source Sans Pro"/>
            </a:endParaRPr>
          </a:p>
          <a:p>
            <a:pPr indent="-317500" lvl="0" marL="457200" marR="0" rtl="0" algn="l">
              <a:lnSpc>
                <a:spcPct val="100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Collaborated with the </a:t>
            </a:r>
            <a:r>
              <a:rPr lang="en" sz="1400">
                <a:latin typeface="Source Sans Pro"/>
                <a:ea typeface="Source Sans Pro"/>
                <a:cs typeface="Source Sans Pro"/>
                <a:sym typeface="Source Sans Pro"/>
              </a:rPr>
              <a:t>University</a:t>
            </a:r>
            <a:r>
              <a:rPr lang="en" sz="1400">
                <a:latin typeface="Source Sans Pro"/>
                <a:ea typeface="Source Sans Pro"/>
                <a:cs typeface="Source Sans Pro"/>
                <a:sym typeface="Source Sans Pro"/>
              </a:rPr>
              <a:t> IT department to create a signup form to assist in the scheduling and grouping of students</a:t>
            </a:r>
            <a:endParaRPr sz="1400"/>
          </a:p>
        </p:txBody>
      </p:sp>
      <p:pic>
        <p:nvPicPr>
          <p:cNvPr id="124" name="Google Shape;124;p20"/>
          <p:cNvPicPr preferRelativeResize="0"/>
          <p:nvPr/>
        </p:nvPicPr>
        <p:blipFill>
          <a:blip r:embed="rId3">
            <a:alphaModFix/>
          </a:blip>
          <a:stretch>
            <a:fillRect/>
          </a:stretch>
        </p:blipFill>
        <p:spPr>
          <a:xfrm>
            <a:off x="483750" y="1918126"/>
            <a:ext cx="3650852" cy="2738124"/>
          </a:xfrm>
          <a:prstGeom prst="rect">
            <a:avLst/>
          </a:prstGeom>
          <a:noFill/>
          <a:ln>
            <a:noFill/>
          </a:ln>
        </p:spPr>
      </p:pic>
      <p:sp>
        <p:nvSpPr>
          <p:cNvPr id="125" name="Google Shape;125;p20"/>
          <p:cNvSpPr txBox="1"/>
          <p:nvPr/>
        </p:nvSpPr>
        <p:spPr>
          <a:xfrm>
            <a:off x="439975" y="1300275"/>
            <a:ext cx="3932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800">
                <a:solidFill>
                  <a:schemeClr val="dk1"/>
                </a:solidFill>
                <a:latin typeface="Source Sans Pro SemiBold"/>
                <a:ea typeface="Source Sans Pro SemiBold"/>
                <a:cs typeface="Source Sans Pro SemiBold"/>
                <a:sym typeface="Source Sans Pro SemiBold"/>
              </a:rPr>
              <a:t>The orientation program developed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ph type="title"/>
          </p:nvPr>
        </p:nvSpPr>
        <p:spPr>
          <a:xfrm>
            <a:off x="387900" y="458025"/>
            <a:ext cx="8368200" cy="686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lnSpc>
                <a:spcPct val="115000"/>
              </a:lnSpc>
              <a:spcBef>
                <a:spcPts val="0"/>
              </a:spcBef>
              <a:spcAft>
                <a:spcPts val="1200"/>
              </a:spcAft>
              <a:buNone/>
            </a:pPr>
            <a:r>
              <a:rPr b="1" lang="en" sz="2700">
                <a:latin typeface="Source Sans Pro"/>
                <a:ea typeface="Source Sans Pro"/>
                <a:cs typeface="Source Sans Pro"/>
                <a:sym typeface="Source Sans Pro"/>
              </a:rPr>
              <a:t>The i</a:t>
            </a:r>
            <a:r>
              <a:rPr b="1" lang="en" sz="2700">
                <a:latin typeface="Source Sans Pro"/>
                <a:ea typeface="Source Sans Pro"/>
                <a:cs typeface="Source Sans Pro"/>
                <a:sym typeface="Source Sans Pro"/>
              </a:rPr>
              <a:t>mportance of remaining flexible</a:t>
            </a:r>
            <a:endParaRPr b="1" sz="3900">
              <a:latin typeface="Source Sans Pro"/>
              <a:ea typeface="Source Sans Pro"/>
              <a:cs typeface="Source Sans Pro"/>
              <a:sym typeface="Source Sans Pro"/>
            </a:endParaRPr>
          </a:p>
        </p:txBody>
      </p:sp>
      <p:sp>
        <p:nvSpPr>
          <p:cNvPr id="131" name="Google Shape;131;p21"/>
          <p:cNvSpPr txBox="1"/>
          <p:nvPr>
            <p:ph idx="1" type="body"/>
          </p:nvPr>
        </p:nvSpPr>
        <p:spPr>
          <a:xfrm>
            <a:off x="387900" y="1489825"/>
            <a:ext cx="53646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Source Sans Pro SemiBold"/>
                <a:ea typeface="Source Sans Pro SemiBold"/>
                <a:cs typeface="Source Sans Pro SemiBold"/>
                <a:sym typeface="Source Sans Pro SemiBold"/>
              </a:rPr>
              <a:t>Unexpected roadblocks happen</a:t>
            </a:r>
            <a:endParaRPr>
              <a:latin typeface="Source Sans Pro SemiBold"/>
              <a:ea typeface="Source Sans Pro SemiBold"/>
              <a:cs typeface="Source Sans Pro SemiBold"/>
              <a:sym typeface="Source Sans Pro SemiBold"/>
            </a:endParaRPr>
          </a:p>
          <a:p>
            <a:pPr indent="-317500" lvl="0" marL="457200" marR="0" rtl="0" algn="l">
              <a:lnSpc>
                <a:spcPct val="100000"/>
              </a:lnSpc>
              <a:spcBef>
                <a:spcPts val="1200"/>
              </a:spcBef>
              <a:spcAft>
                <a:spcPts val="0"/>
              </a:spcAft>
              <a:buSzPts val="1400"/>
              <a:buFont typeface="Source Sans Pro"/>
              <a:buChar char="─"/>
            </a:pPr>
            <a:r>
              <a:rPr lang="en" sz="1400">
                <a:latin typeface="Source Sans Pro"/>
                <a:ea typeface="Source Sans Pro"/>
                <a:cs typeface="Source Sans Pro"/>
                <a:sym typeface="Source Sans Pro"/>
              </a:rPr>
              <a:t>Integration with other systems, like University websites that other departments control, can fail or change without notice</a:t>
            </a:r>
            <a:endParaRPr sz="1400">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t/>
            </a:r>
            <a:endParaRPr sz="1400">
              <a:latin typeface="Source Sans Pro"/>
              <a:ea typeface="Source Sans Pro"/>
              <a:cs typeface="Source Sans Pro"/>
              <a:sym typeface="Source Sans Pro"/>
            </a:endParaRPr>
          </a:p>
          <a:p>
            <a:pPr indent="-317500" lvl="0" marL="457200" marR="0" rtl="0" algn="l">
              <a:lnSpc>
                <a:spcPct val="100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Websites or entire networks can go down</a:t>
            </a:r>
            <a:endParaRPr sz="1400">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t/>
            </a:r>
            <a:endParaRPr sz="1400">
              <a:latin typeface="Source Sans Pro"/>
              <a:ea typeface="Source Sans Pro"/>
              <a:cs typeface="Source Sans Pro"/>
              <a:sym typeface="Source Sans Pro"/>
            </a:endParaRPr>
          </a:p>
          <a:p>
            <a:pPr indent="-317500" lvl="0" marL="457200" marR="0" rtl="0" algn="l">
              <a:lnSpc>
                <a:spcPct val="100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Devices/hardware failures</a:t>
            </a:r>
            <a:endParaRPr sz="1400">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t/>
            </a:r>
            <a:endParaRPr sz="1400">
              <a:latin typeface="Source Sans Pro"/>
              <a:ea typeface="Source Sans Pro"/>
              <a:cs typeface="Source Sans Pro"/>
              <a:sym typeface="Source Sans Pro"/>
            </a:endParaRPr>
          </a:p>
          <a:p>
            <a:pPr indent="-317500" lvl="0" marL="457200" marR="0" rtl="0" algn="l">
              <a:lnSpc>
                <a:spcPct val="100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Ease of "sharing answers"</a:t>
            </a:r>
            <a:endParaRPr sz="1400">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t/>
            </a:r>
            <a:endParaRPr sz="1400">
              <a:latin typeface="Source Sans Pro"/>
              <a:ea typeface="Source Sans Pro"/>
              <a:cs typeface="Source Sans Pro"/>
              <a:sym typeface="Source Sans Pro"/>
            </a:endParaRPr>
          </a:p>
          <a:p>
            <a:pPr indent="-317500" lvl="0" marL="457200" marR="0" rtl="0" algn="l">
              <a:lnSpc>
                <a:spcPct val="100000"/>
              </a:lnSpc>
              <a:spcBef>
                <a:spcPts val="0"/>
              </a:spcBef>
              <a:spcAft>
                <a:spcPts val="0"/>
              </a:spcAft>
              <a:buSzPts val="1400"/>
              <a:buFont typeface="Source Sans Pro"/>
              <a:buChar char="─"/>
            </a:pPr>
            <a:r>
              <a:rPr lang="en" sz="1400">
                <a:latin typeface="Source Sans Pro"/>
                <a:ea typeface="Source Sans Pro"/>
                <a:cs typeface="Source Sans Pro"/>
                <a:sym typeface="Source Sans Pro"/>
              </a:rPr>
              <a:t>Unexpected staff absences</a:t>
            </a:r>
            <a:endParaRPr/>
          </a:p>
        </p:txBody>
      </p:sp>
      <p:pic>
        <p:nvPicPr>
          <p:cNvPr id="132" name="Google Shape;132;p21"/>
          <p:cNvPicPr preferRelativeResize="0"/>
          <p:nvPr/>
        </p:nvPicPr>
        <p:blipFill>
          <a:blip r:embed="rId3">
            <a:alphaModFix amt="45000"/>
          </a:blip>
          <a:stretch>
            <a:fillRect/>
          </a:stretch>
        </p:blipFill>
        <p:spPr>
          <a:xfrm>
            <a:off x="5437900" y="1485925"/>
            <a:ext cx="3086700" cy="3086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