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30"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d910195b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d910195b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8d910195bc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8d910195b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d910195b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d910195b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c6c9f665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c6c9f665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#6</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d910195b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d910195b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d910195bc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8d910195b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#7</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8c6c9f665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8c6c9f665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#8</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d910195bc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8d910195b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8c82fa3072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8c82fa3072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69586b480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69586b480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d910195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d910195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Emily/Joanna</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8d910195bc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8d910195b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#9</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d910195bc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d910195b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#10</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d11975c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d11975c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#11</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d910195bc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d910195b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d910195b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d910195b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c82fa3072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c82fa3072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c82fa307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c82fa307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d910195b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d910195b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Emily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d910195b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d910195b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#3</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c6c9f665c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c6c9f665c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#4</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c6c9f665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c6c9f665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Joanna #5</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Supervising Student Assistants During COVID-19</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By Emily Spangler and Joanna Wiley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does Student Assistant Remote Work Look Like?</a:t>
            </a:r>
            <a:endParaRPr/>
          </a:p>
        </p:txBody>
      </p:sp>
      <p:sp>
        <p:nvSpPr>
          <p:cNvPr id="132" name="Google Shape;132;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UMD Libraries came together and volunteered projects that student assistants could perform</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Telework for students ranged from departmental projects, to LinkedIn Learning courses, to watching webinars and reflecting on them, and much more.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We used Google Forms for students to reflect on certain projects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For more complex projects, supervisors trained students via Zoom</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138" name="Google Shape;138;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SLIDE TO SHOW TELEWORK PROJECT LIST</a:t>
            </a:r>
            <a:endParaRPr/>
          </a:p>
        </p:txBody>
      </p:sp>
      <p:pic>
        <p:nvPicPr>
          <p:cNvPr id="139" name="Google Shape;139;p23"/>
          <p:cNvPicPr preferRelativeResize="0"/>
          <p:nvPr/>
        </p:nvPicPr>
        <p:blipFill>
          <a:blip r:embed="rId3">
            <a:alphaModFix/>
          </a:blip>
          <a:stretch>
            <a:fillRect/>
          </a:stretch>
        </p:blipFill>
        <p:spPr>
          <a:xfrm>
            <a:off x="0" y="0"/>
            <a:ext cx="9143999"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Major Challenges</a:t>
            </a:r>
            <a:endParaRPr/>
          </a:p>
        </p:txBody>
      </p:sp>
      <p:sp>
        <p:nvSpPr>
          <p:cNvPr id="145" name="Google Shape;145;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Students and supervisors adapting to telework in such a short span of time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Creating enough projects to keep students going</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Keeping track of which students were doing which projects</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Not being able to fully rely on our normal guidelines and procedures of student supervision </a:t>
            </a:r>
            <a:endParaRPr sz="2000">
              <a:solidFill>
                <a:srgbClr val="000000"/>
              </a:solidFill>
            </a:endParaRPr>
          </a:p>
          <a:p>
            <a:pPr marL="45720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Trends We Noticed</a:t>
            </a:r>
            <a:endParaRPr/>
          </a:p>
        </p:txBody>
      </p:sp>
      <p:sp>
        <p:nvSpPr>
          <p:cNvPr id="151" name="Google Shape;151;p25"/>
          <p:cNvSpPr txBox="1">
            <a:spLocks noGrp="1"/>
          </p:cNvSpPr>
          <p:nvPr>
            <p:ph type="body" idx="1"/>
          </p:nvPr>
        </p:nvSpPr>
        <p:spPr>
          <a:xfrm>
            <a:off x="471900" y="1919075"/>
            <a:ext cx="8222100" cy="2989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The majority of teleworking students logged far fewer hours per pay period than they typically did on-site </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Avg # Hrs Worked Per Pay Period On-Site: 514.5</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Avg # Hrs Worked Per Pay Period Remote: 208</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Students tended to underestimate the effect of losing the regular structure of their day</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Students reported feeling stressed, depressed, lack of motivation but felt telework helped offset that a little</a:t>
            </a:r>
            <a:endParaRPr sz="2000">
              <a:solidFill>
                <a:srgbClr val="000000"/>
              </a:solidFill>
            </a:endParaRPr>
          </a:p>
          <a:p>
            <a:pPr marL="457200" lvl="0" indent="0" algn="l" rtl="0">
              <a:spcBef>
                <a:spcPts val="1600"/>
              </a:spcBef>
              <a:spcAft>
                <a:spcPts val="0"/>
              </a:spcAft>
              <a:buNone/>
            </a:pPr>
            <a:endParaRPr sz="2000">
              <a:solidFill>
                <a:srgbClr val="000000"/>
              </a:solidFill>
            </a:endParaRPr>
          </a:p>
          <a:p>
            <a:pPr marL="457200" lvl="0" indent="0" algn="l" rtl="0">
              <a:spcBef>
                <a:spcPts val="1600"/>
              </a:spcBef>
              <a:spcAft>
                <a:spcPts val="0"/>
              </a:spcAft>
              <a:buNone/>
            </a:pPr>
            <a:endParaRPr sz="2000"/>
          </a:p>
          <a:p>
            <a:pPr marL="45720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Unexpected Successes </a:t>
            </a:r>
            <a:endParaRPr/>
          </a:p>
        </p:txBody>
      </p:sp>
      <p:sp>
        <p:nvSpPr>
          <p:cNvPr id="157" name="Google Shape;157;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Weekly supervisor meeting</a:t>
            </a: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Celebrating our graduating students in virtual environments, such as a send off video and e-cards</a:t>
            </a: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Being able to support our students in times of crisis </a:t>
            </a: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Teaching our students topics they would not have learned in their normal routine </a:t>
            </a: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New ideas i.e. Student Assistant Professional Development program</a:t>
            </a:r>
            <a:endParaRPr sz="19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Lessons Learned</a:t>
            </a:r>
            <a:endParaRPr/>
          </a:p>
        </p:txBody>
      </p:sp>
      <p:sp>
        <p:nvSpPr>
          <p:cNvPr id="163" name="Google Shape;163;p27"/>
          <p:cNvSpPr txBox="1">
            <a:spLocks noGrp="1"/>
          </p:cNvSpPr>
          <p:nvPr>
            <p:ph type="body" idx="1"/>
          </p:nvPr>
        </p:nvSpPr>
        <p:spPr>
          <a:xfrm>
            <a:off x="471900" y="1776550"/>
            <a:ext cx="8222100" cy="3263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b="1">
                <a:solidFill>
                  <a:srgbClr val="000000"/>
                </a:solidFill>
              </a:rPr>
              <a:t>Structure</a:t>
            </a:r>
            <a:r>
              <a:rPr lang="en" sz="1900">
                <a:solidFill>
                  <a:srgbClr val="000000"/>
                </a:solidFill>
              </a:rPr>
              <a:t> is key to maintaining success:</a:t>
            </a:r>
            <a:endParaRPr sz="1900">
              <a:solidFill>
                <a:srgbClr val="000000"/>
              </a:solidFill>
            </a:endParaRPr>
          </a:p>
          <a:p>
            <a:pPr marL="914400" lvl="1" indent="-349250" algn="l" rtl="0">
              <a:spcBef>
                <a:spcPts val="0"/>
              </a:spcBef>
              <a:spcAft>
                <a:spcPts val="0"/>
              </a:spcAft>
              <a:buClr>
                <a:srgbClr val="000000"/>
              </a:buClr>
              <a:buSzPts val="1900"/>
              <a:buChar char="○"/>
            </a:pPr>
            <a:r>
              <a:rPr lang="en" sz="1900">
                <a:solidFill>
                  <a:srgbClr val="000000"/>
                </a:solidFill>
              </a:rPr>
              <a:t>Consider setting </a:t>
            </a:r>
            <a:r>
              <a:rPr lang="en" sz="1900" b="1">
                <a:solidFill>
                  <a:srgbClr val="000000"/>
                </a:solidFill>
              </a:rPr>
              <a:t>scheduled work hours</a:t>
            </a:r>
            <a:endParaRPr sz="1900" b="1">
              <a:solidFill>
                <a:srgbClr val="000000"/>
              </a:solidFill>
            </a:endParaRPr>
          </a:p>
          <a:p>
            <a:pPr marL="914400" lvl="1" indent="-349250" algn="l" rtl="0">
              <a:spcBef>
                <a:spcPts val="0"/>
              </a:spcBef>
              <a:spcAft>
                <a:spcPts val="0"/>
              </a:spcAft>
              <a:buClr>
                <a:srgbClr val="000000"/>
              </a:buClr>
              <a:buSzPts val="1900"/>
              <a:buChar char="○"/>
            </a:pPr>
            <a:r>
              <a:rPr lang="en" sz="1900">
                <a:solidFill>
                  <a:srgbClr val="000000"/>
                </a:solidFill>
              </a:rPr>
              <a:t>Set a </a:t>
            </a:r>
            <a:r>
              <a:rPr lang="en" sz="1900" b="1">
                <a:solidFill>
                  <a:srgbClr val="000000"/>
                </a:solidFill>
              </a:rPr>
              <a:t>minimum number of hours per week</a:t>
            </a:r>
            <a:r>
              <a:rPr lang="en" sz="1900">
                <a:solidFill>
                  <a:srgbClr val="000000"/>
                </a:solidFill>
              </a:rPr>
              <a:t> to keep students engaged with work </a:t>
            </a:r>
            <a:endParaRPr sz="1900" b="1">
              <a:solidFill>
                <a:srgbClr val="000000"/>
              </a:solidFill>
            </a:endParaRPr>
          </a:p>
          <a:p>
            <a:pPr marL="914400" lvl="1" indent="-349250" algn="l" rtl="0">
              <a:spcBef>
                <a:spcPts val="0"/>
              </a:spcBef>
              <a:spcAft>
                <a:spcPts val="0"/>
              </a:spcAft>
              <a:buClr>
                <a:srgbClr val="000000"/>
              </a:buClr>
              <a:buSzPts val="1900"/>
              <a:buChar char="○"/>
            </a:pPr>
            <a:r>
              <a:rPr lang="en" sz="1900" b="1">
                <a:solidFill>
                  <a:srgbClr val="000000"/>
                </a:solidFill>
              </a:rPr>
              <a:t>Schedule</a:t>
            </a:r>
            <a:r>
              <a:rPr lang="en" sz="1900">
                <a:solidFill>
                  <a:srgbClr val="000000"/>
                </a:solidFill>
              </a:rPr>
              <a:t> regular F2F check-ins (do not just rely on email communications) Checking in with students using communication software, about both their personal and work lives, </a:t>
            </a:r>
            <a:r>
              <a:rPr lang="en" sz="1900" b="1">
                <a:solidFill>
                  <a:srgbClr val="000000"/>
                </a:solidFill>
              </a:rPr>
              <a:t>should be prioritized</a:t>
            </a:r>
            <a:r>
              <a:rPr lang="en" sz="1900">
                <a:solidFill>
                  <a:srgbClr val="000000"/>
                </a:solidFill>
              </a:rPr>
              <a:t>. Face to face time is imperative to maintaining a strong working relationship.</a:t>
            </a:r>
            <a:br>
              <a:rPr lang="en" sz="1900">
                <a:solidFill>
                  <a:srgbClr val="000000"/>
                </a:solidFill>
              </a:rPr>
            </a:br>
            <a:endParaRPr sz="1900" b="1">
              <a:solidFill>
                <a:srgbClr val="000000"/>
              </a:solidFill>
            </a:endParaRPr>
          </a:p>
          <a:p>
            <a:pPr marL="0" lvl="0" indent="0" algn="l" rtl="0">
              <a:spcBef>
                <a:spcPts val="1600"/>
              </a:spcBef>
              <a:spcAft>
                <a:spcPts val="0"/>
              </a:spcAft>
              <a:buNone/>
            </a:pPr>
            <a:endParaRPr sz="19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Lessons Learned</a:t>
            </a:r>
            <a:endParaRPr/>
          </a:p>
        </p:txBody>
      </p:sp>
      <p:sp>
        <p:nvSpPr>
          <p:cNvPr id="169" name="Google Shape;169;p28"/>
          <p:cNvSpPr txBox="1">
            <a:spLocks noGrp="1"/>
          </p:cNvSpPr>
          <p:nvPr>
            <p:ph type="body" idx="1"/>
          </p:nvPr>
        </p:nvSpPr>
        <p:spPr>
          <a:xfrm>
            <a:off x="460950" y="1802475"/>
            <a:ext cx="8222100" cy="3185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Use </a:t>
            </a:r>
            <a:r>
              <a:rPr lang="en" sz="1900" b="1">
                <a:solidFill>
                  <a:srgbClr val="000000"/>
                </a:solidFill>
              </a:rPr>
              <a:t>specific dates for responses in email communication</a:t>
            </a:r>
            <a:r>
              <a:rPr lang="en" sz="1900">
                <a:solidFill>
                  <a:srgbClr val="000000"/>
                </a:solidFill>
              </a:rPr>
              <a:t> whenever possible (Ex. Please respond by 5pm Friday) </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Not every student is able to adapt to telework, and </a:t>
            </a:r>
            <a:r>
              <a:rPr lang="en" sz="1900" b="1">
                <a:solidFill>
                  <a:srgbClr val="000000"/>
                </a:solidFill>
              </a:rPr>
              <a:t>that is okay. </a:t>
            </a:r>
            <a:r>
              <a:rPr lang="en" sz="1900">
                <a:solidFill>
                  <a:srgbClr val="000000"/>
                </a:solidFill>
              </a:rPr>
              <a:t>After the first few weeks of telework, we had 2 students</a:t>
            </a:r>
            <a:r>
              <a:rPr lang="en" sz="1900" b="1">
                <a:solidFill>
                  <a:srgbClr val="000000"/>
                </a:solidFill>
              </a:rPr>
              <a:t> </a:t>
            </a:r>
            <a:r>
              <a:rPr lang="en" sz="1900">
                <a:solidFill>
                  <a:srgbClr val="000000"/>
                </a:solidFill>
              </a:rPr>
              <a:t>ask to stop teleworking.</a:t>
            </a:r>
            <a:r>
              <a:rPr lang="en" sz="1900" b="1">
                <a:solidFill>
                  <a:srgbClr val="000000"/>
                </a:solidFill>
              </a:rPr>
              <a:t/>
            </a:r>
            <a:br>
              <a:rPr lang="en" sz="1900" b="1">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b="1">
                <a:solidFill>
                  <a:srgbClr val="000000"/>
                </a:solidFill>
              </a:rPr>
              <a:t>Screen project content</a:t>
            </a:r>
            <a:r>
              <a:rPr lang="en" sz="1900">
                <a:solidFill>
                  <a:srgbClr val="000000"/>
                </a:solidFill>
              </a:rPr>
              <a:t> before assigning them to students</a:t>
            </a:r>
            <a:endParaRPr sz="19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Student Survey</a:t>
            </a:r>
            <a:endParaRPr/>
          </a:p>
        </p:txBody>
      </p:sp>
      <p:sp>
        <p:nvSpPr>
          <p:cNvPr id="175" name="Google Shape;175;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Linear scale of 1 (strongly disagree) to 5 (strongly agree) for 2 questions, and then a space for any comments or anecdotes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10 responses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80% of students who responded strongly agreed with the statement “Communication between my primary supervisor and I during the Spring 2020 semester was consistent.”</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60% of students who responded strongly agreed with the statement “The quality of projects I was assigned during the Spring 2020 semester helped me grow professionally or taught me more about libraries.”</a:t>
            </a:r>
            <a:endParaRPr>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Student Survey (Qualitative Data)</a:t>
            </a:r>
            <a:endParaRPr/>
          </a:p>
        </p:txBody>
      </p:sp>
      <p:sp>
        <p:nvSpPr>
          <p:cNvPr id="181" name="Google Shape;181;p30"/>
          <p:cNvSpPr txBox="1">
            <a:spLocks noGrp="1"/>
          </p:cNvSpPr>
          <p:nvPr>
            <p:ph type="body" idx="1"/>
          </p:nvPr>
        </p:nvSpPr>
        <p:spPr>
          <a:xfrm>
            <a:off x="460950" y="1815425"/>
            <a:ext cx="8222100" cy="3042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sz="1400">
                <a:solidFill>
                  <a:srgbClr val="000000"/>
                </a:solidFill>
              </a:rPr>
              <a:t>“At the end of the semester when we were notified that only 7 students were staying over the summer, I wish we had been given some information as to why only those students were able to continue teleworking.</a:t>
            </a:r>
            <a:r>
              <a:rPr lang="en">
                <a:solidFill>
                  <a:srgbClr val="000000"/>
                </a:solidFill>
              </a:rPr>
              <a:t>”</a:t>
            </a:r>
            <a:endParaRPr>
              <a:solidFill>
                <a:srgbClr val="000000"/>
              </a:solidFill>
            </a:endParaRPr>
          </a:p>
          <a:p>
            <a:pPr marL="457200" lvl="0" indent="-342900" algn="l" rtl="0">
              <a:spcBef>
                <a:spcPts val="0"/>
              </a:spcBef>
              <a:spcAft>
                <a:spcPts val="0"/>
              </a:spcAft>
              <a:buClr>
                <a:srgbClr val="000000"/>
              </a:buClr>
              <a:buSzPts val="1800"/>
              <a:buChar char="●"/>
            </a:pPr>
            <a:r>
              <a:rPr lang="en" sz="1400">
                <a:solidFill>
                  <a:srgbClr val="000000"/>
                </a:solidFill>
              </a:rPr>
              <a:t>“Working from home was very difficult since I was unable to balance home responsibilities and schoolwork. The videos from Linked-In were very dry and involved information that I already knew and I struggled to finish them. One of my favourite things about working at the library was patron interaction and helping them problem solve. Perhaps incorporating more elements of that or doing activities or ‘work’ with other students at the same time may provide some sense of normalcy or community.”</a:t>
            </a:r>
            <a:br>
              <a:rPr lang="en" sz="1400">
                <a:solidFill>
                  <a:srgbClr val="000000"/>
                </a:solidFill>
              </a:rPr>
            </a:br>
            <a:endParaRPr sz="1400">
              <a:solidFill>
                <a:srgbClr val="000000"/>
              </a:solidFill>
            </a:endParaRPr>
          </a:p>
          <a:p>
            <a:pPr marL="457200" lvl="0" indent="-342900" algn="l" rtl="0">
              <a:spcBef>
                <a:spcPts val="0"/>
              </a:spcBef>
              <a:spcAft>
                <a:spcPts val="0"/>
              </a:spcAft>
              <a:buClr>
                <a:srgbClr val="000000"/>
              </a:buClr>
              <a:buSzPts val="1800"/>
              <a:buChar char="●"/>
            </a:pPr>
            <a:r>
              <a:rPr lang="en" sz="1400">
                <a:solidFill>
                  <a:srgbClr val="000000"/>
                </a:solidFill>
              </a:rPr>
              <a:t>“The biggest struggle I found was self-motivating to work from home on my own schedule.”</a:t>
            </a:r>
            <a:endParaRPr sz="14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Student Survey (Qualitative Data)</a:t>
            </a:r>
            <a:endParaRPr/>
          </a:p>
        </p:txBody>
      </p:sp>
      <p:sp>
        <p:nvSpPr>
          <p:cNvPr id="187" name="Google Shape;187;p31"/>
          <p:cNvSpPr txBox="1">
            <a:spLocks noGrp="1"/>
          </p:cNvSpPr>
          <p:nvPr>
            <p:ph type="body" idx="1"/>
          </p:nvPr>
        </p:nvSpPr>
        <p:spPr>
          <a:xfrm>
            <a:off x="471900" y="1919075"/>
            <a:ext cx="8222100" cy="3107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Char char="●"/>
            </a:pPr>
            <a:r>
              <a:rPr lang="en" sz="1400">
                <a:solidFill>
                  <a:srgbClr val="000000"/>
                </a:solidFill>
              </a:rPr>
              <a:t>“I appreciated both the library staff's and the University of Maryland's efforts in allowing UMD student workers the opportunity to still work for pay. The projects assigned helped me when I was applying for jobs and going to interviews.”</a:t>
            </a:r>
            <a:br>
              <a:rPr lang="en" sz="1400">
                <a:solidFill>
                  <a:srgbClr val="000000"/>
                </a:solidFill>
              </a:rPr>
            </a:b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“I learned a lot about the infrastructure of the libraries, as well as customer service skills through the Linkedin Learning videos. I cannot think of anything that would have made the experience better, aside from perhaps being at the library!”</a:t>
            </a:r>
            <a:br>
              <a:rPr lang="en" sz="1400">
                <a:solidFill>
                  <a:srgbClr val="000000"/>
                </a:solidFill>
              </a:rPr>
            </a:b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“The staff did a wonderful job coming up with relevant projects that allowed students to be able to work! I heard from my supervisor every week at least once and, she was always available and understanding.”</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Google Shape;73;p14"/>
          <p:cNvPicPr preferRelativeResize="0"/>
          <p:nvPr/>
        </p:nvPicPr>
        <p:blipFill rotWithShape="1">
          <a:blip r:embed="rId3">
            <a:alphaModFix/>
          </a:blip>
          <a:srcRect t="5827" b="31983"/>
          <a:stretch/>
        </p:blipFill>
        <p:spPr>
          <a:xfrm>
            <a:off x="1076300" y="932625"/>
            <a:ext cx="2416399" cy="2254700"/>
          </a:xfrm>
          <a:prstGeom prst="rect">
            <a:avLst/>
          </a:prstGeom>
          <a:noFill/>
          <a:ln>
            <a:noFill/>
          </a:ln>
        </p:spPr>
      </p:pic>
      <p:sp>
        <p:nvSpPr>
          <p:cNvPr id="74" name="Google Shape;74;p14"/>
          <p:cNvSpPr txBox="1"/>
          <p:nvPr/>
        </p:nvSpPr>
        <p:spPr>
          <a:xfrm>
            <a:off x="1016250" y="3311575"/>
            <a:ext cx="2536500" cy="835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Roboto"/>
                <a:ea typeface="Roboto"/>
                <a:cs typeface="Roboto"/>
                <a:sym typeface="Roboto"/>
              </a:rPr>
              <a:t>Emily Spangler</a:t>
            </a:r>
            <a:endParaRPr>
              <a:latin typeface="Roboto"/>
              <a:ea typeface="Roboto"/>
              <a:cs typeface="Roboto"/>
              <a:sym typeface="Roboto"/>
            </a:endParaRPr>
          </a:p>
          <a:p>
            <a:pPr marL="0" lvl="0" indent="0" algn="ctr" rtl="0">
              <a:spcBef>
                <a:spcPts val="0"/>
              </a:spcBef>
              <a:spcAft>
                <a:spcPts val="0"/>
              </a:spcAft>
              <a:buNone/>
            </a:pPr>
            <a:r>
              <a:rPr lang="en">
                <a:latin typeface="Roboto"/>
                <a:ea typeface="Roboto"/>
                <a:cs typeface="Roboto"/>
                <a:sym typeface="Roboto"/>
              </a:rPr>
              <a:t>Library Services Supervisor</a:t>
            </a:r>
            <a:endParaRPr>
              <a:latin typeface="Roboto"/>
              <a:ea typeface="Roboto"/>
              <a:cs typeface="Roboto"/>
              <a:sym typeface="Roboto"/>
            </a:endParaRPr>
          </a:p>
          <a:p>
            <a:pPr marL="0" lvl="0" indent="0" algn="ctr" rtl="0">
              <a:spcBef>
                <a:spcPts val="0"/>
              </a:spcBef>
              <a:spcAft>
                <a:spcPts val="0"/>
              </a:spcAft>
              <a:buNone/>
            </a:pPr>
            <a:r>
              <a:rPr lang="en">
                <a:latin typeface="Roboto"/>
                <a:ea typeface="Roboto"/>
                <a:cs typeface="Roboto"/>
                <a:sym typeface="Roboto"/>
              </a:rPr>
              <a:t>McKeldin Library</a:t>
            </a:r>
            <a:endParaRPr>
              <a:latin typeface="Roboto"/>
              <a:ea typeface="Roboto"/>
              <a:cs typeface="Roboto"/>
              <a:sym typeface="Roboto"/>
            </a:endParaRPr>
          </a:p>
        </p:txBody>
      </p:sp>
      <p:pic>
        <p:nvPicPr>
          <p:cNvPr id="75" name="Google Shape;75;p14"/>
          <p:cNvPicPr preferRelativeResize="0"/>
          <p:nvPr/>
        </p:nvPicPr>
        <p:blipFill>
          <a:blip r:embed="rId4">
            <a:alphaModFix/>
          </a:blip>
          <a:stretch>
            <a:fillRect/>
          </a:stretch>
        </p:blipFill>
        <p:spPr>
          <a:xfrm>
            <a:off x="5805325" y="1017775"/>
            <a:ext cx="2259650" cy="2169550"/>
          </a:xfrm>
          <a:prstGeom prst="rect">
            <a:avLst/>
          </a:prstGeom>
          <a:noFill/>
          <a:ln>
            <a:noFill/>
          </a:ln>
        </p:spPr>
      </p:pic>
      <p:sp>
        <p:nvSpPr>
          <p:cNvPr id="76" name="Google Shape;76;p14"/>
          <p:cNvSpPr txBox="1"/>
          <p:nvPr/>
        </p:nvSpPr>
        <p:spPr>
          <a:xfrm>
            <a:off x="5480750" y="3365875"/>
            <a:ext cx="2908800" cy="105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Roboto"/>
                <a:ea typeface="Roboto"/>
                <a:cs typeface="Roboto"/>
                <a:sym typeface="Roboto"/>
              </a:rPr>
              <a:t>Joanna Wiley</a:t>
            </a:r>
            <a:endParaRPr>
              <a:latin typeface="Roboto"/>
              <a:ea typeface="Roboto"/>
              <a:cs typeface="Roboto"/>
              <a:sym typeface="Roboto"/>
            </a:endParaRPr>
          </a:p>
          <a:p>
            <a:pPr marL="0" lvl="0" indent="0" algn="ctr" rtl="0">
              <a:spcBef>
                <a:spcPts val="0"/>
              </a:spcBef>
              <a:spcAft>
                <a:spcPts val="0"/>
              </a:spcAft>
              <a:buNone/>
            </a:pPr>
            <a:r>
              <a:rPr lang="en">
                <a:latin typeface="Roboto"/>
                <a:ea typeface="Roboto"/>
                <a:cs typeface="Roboto"/>
                <a:sym typeface="Roboto"/>
              </a:rPr>
              <a:t>Lead Student Supervisor- User Services</a:t>
            </a:r>
            <a:endParaRPr>
              <a:latin typeface="Roboto"/>
              <a:ea typeface="Roboto"/>
              <a:cs typeface="Roboto"/>
              <a:sym typeface="Roboto"/>
            </a:endParaRPr>
          </a:p>
          <a:p>
            <a:pPr marL="0" lvl="0" indent="0" algn="ctr" rtl="0">
              <a:spcBef>
                <a:spcPts val="0"/>
              </a:spcBef>
              <a:spcAft>
                <a:spcPts val="0"/>
              </a:spcAft>
              <a:buNone/>
            </a:pPr>
            <a:r>
              <a:rPr lang="en">
                <a:latin typeface="Roboto"/>
                <a:ea typeface="Roboto"/>
                <a:cs typeface="Roboto"/>
                <a:sym typeface="Roboto"/>
              </a:rPr>
              <a:t>McKeldin Library</a:t>
            </a:r>
            <a:endParaRPr>
              <a:latin typeface="Roboto"/>
              <a:ea typeface="Roboto"/>
              <a:cs typeface="Roboto"/>
              <a:sym typeface="Robo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Where Are We Now?</a:t>
            </a:r>
            <a:endParaRPr/>
          </a:p>
        </p:txBody>
      </p:sp>
      <p:sp>
        <p:nvSpPr>
          <p:cNvPr id="193" name="Google Shape;193;p32"/>
          <p:cNvSpPr txBox="1">
            <a:spLocks noGrp="1"/>
          </p:cNvSpPr>
          <p:nvPr>
            <p:ph type="body" idx="1"/>
          </p:nvPr>
        </p:nvSpPr>
        <p:spPr>
          <a:xfrm>
            <a:off x="460950" y="1945050"/>
            <a:ext cx="8222100" cy="3275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b="1">
                <a:solidFill>
                  <a:srgbClr val="000000"/>
                </a:solidFill>
              </a:rPr>
              <a:t>6</a:t>
            </a:r>
            <a:r>
              <a:rPr lang="en">
                <a:solidFill>
                  <a:srgbClr val="000000"/>
                </a:solidFill>
              </a:rPr>
              <a:t> students were selected to telework during the summer, with the expectation of resuming some onsite work as we begin to slowly reopen</a:t>
            </a:r>
            <a:endParaRPr>
              <a:solidFill>
                <a:srgbClr val="000000"/>
              </a:solidFill>
            </a:endParaRPr>
          </a:p>
          <a:p>
            <a:pPr marL="914400" lvl="1" indent="-323850" algn="l" rtl="0">
              <a:spcBef>
                <a:spcPts val="0"/>
              </a:spcBef>
              <a:spcAft>
                <a:spcPts val="0"/>
              </a:spcAft>
              <a:buClr>
                <a:srgbClr val="000000"/>
              </a:buClr>
              <a:buSzPts val="1500"/>
              <a:buChar char="○"/>
            </a:pPr>
            <a:r>
              <a:rPr lang="en" sz="1700">
                <a:solidFill>
                  <a:srgbClr val="000000"/>
                </a:solidFill>
              </a:rPr>
              <a:t>Students are</a:t>
            </a:r>
            <a:r>
              <a:rPr lang="en" sz="1700" b="1">
                <a:solidFill>
                  <a:srgbClr val="000000"/>
                </a:solidFill>
              </a:rPr>
              <a:t> required to log 5hrs min per week</a:t>
            </a:r>
            <a:r>
              <a:rPr lang="en" sz="1700">
                <a:solidFill>
                  <a:srgbClr val="000000"/>
                </a:solidFill>
              </a:rPr>
              <a:t> or they will no longer be eligible to continue telework</a:t>
            </a:r>
            <a:endParaRPr sz="1700">
              <a:solidFill>
                <a:srgbClr val="000000"/>
              </a:solidFill>
            </a:endParaRPr>
          </a:p>
          <a:p>
            <a:pPr marL="914400" lvl="1" indent="-336550" algn="l" rtl="0">
              <a:spcBef>
                <a:spcPts val="0"/>
              </a:spcBef>
              <a:spcAft>
                <a:spcPts val="0"/>
              </a:spcAft>
              <a:buClr>
                <a:srgbClr val="000000"/>
              </a:buClr>
              <a:buSzPts val="1700"/>
              <a:buChar char="○"/>
            </a:pPr>
            <a:r>
              <a:rPr lang="en" sz="1700">
                <a:solidFill>
                  <a:srgbClr val="000000"/>
                </a:solidFill>
              </a:rPr>
              <a:t>Students are </a:t>
            </a:r>
            <a:r>
              <a:rPr lang="en" sz="1700" b="1">
                <a:solidFill>
                  <a:srgbClr val="000000"/>
                </a:solidFill>
              </a:rPr>
              <a:t>required to email </a:t>
            </a:r>
            <a:r>
              <a:rPr lang="en" sz="1700">
                <a:solidFill>
                  <a:srgbClr val="000000"/>
                </a:solidFill>
              </a:rPr>
              <a:t>their primary supervisor after each “shift” to summarize what they worked on that day</a:t>
            </a:r>
            <a:endParaRPr sz="1700">
              <a:solidFill>
                <a:srgbClr val="000000"/>
              </a:solidFill>
            </a:endParaRPr>
          </a:p>
          <a:p>
            <a:pPr marL="914400" lvl="1" indent="-330200" algn="l" rtl="0">
              <a:spcBef>
                <a:spcPts val="0"/>
              </a:spcBef>
              <a:spcAft>
                <a:spcPts val="0"/>
              </a:spcAft>
              <a:buClr>
                <a:srgbClr val="000000"/>
              </a:buClr>
              <a:buSzPts val="1600"/>
              <a:buChar char="○"/>
            </a:pPr>
            <a:r>
              <a:rPr lang="en" sz="1700">
                <a:solidFill>
                  <a:srgbClr val="000000"/>
                </a:solidFill>
              </a:rPr>
              <a:t>A </a:t>
            </a:r>
            <a:r>
              <a:rPr lang="en" sz="1700" b="1">
                <a:solidFill>
                  <a:srgbClr val="000000"/>
                </a:solidFill>
              </a:rPr>
              <a:t>new series of projects</a:t>
            </a:r>
            <a:r>
              <a:rPr lang="en" sz="1700">
                <a:solidFill>
                  <a:srgbClr val="000000"/>
                </a:solidFill>
              </a:rPr>
              <a:t> were created to take them through the Summer</a:t>
            </a:r>
            <a:r>
              <a:rPr lang="en" sz="1600">
                <a:solidFill>
                  <a:srgbClr val="000000"/>
                </a:solidFill>
              </a:rPr>
              <a:t> </a:t>
            </a:r>
            <a:br>
              <a:rPr lang="en" sz="1600">
                <a:solidFill>
                  <a:srgbClr val="000000"/>
                </a:solidFill>
              </a:rPr>
            </a:br>
            <a:endParaRPr sz="1600">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We are maintaining contact with the rest of the student pool via email.</a:t>
            </a:r>
            <a:endParaRPr>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Looking Forward</a:t>
            </a:r>
            <a:endParaRPr/>
          </a:p>
        </p:txBody>
      </p:sp>
      <p:sp>
        <p:nvSpPr>
          <p:cNvPr id="199" name="Google Shape;199;p33"/>
          <p:cNvSpPr txBox="1">
            <a:spLocks noGrp="1"/>
          </p:cNvSpPr>
          <p:nvPr>
            <p:ph type="body" idx="1"/>
          </p:nvPr>
        </p:nvSpPr>
        <p:spPr>
          <a:xfrm>
            <a:off x="460950" y="1885950"/>
            <a:ext cx="8222100" cy="30810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Will we have the </a:t>
            </a:r>
            <a:r>
              <a:rPr lang="en" sz="1900" b="1">
                <a:solidFill>
                  <a:srgbClr val="000000"/>
                </a:solidFill>
              </a:rPr>
              <a:t>budget or workload </a:t>
            </a:r>
            <a:r>
              <a:rPr lang="en" sz="1900">
                <a:solidFill>
                  <a:srgbClr val="000000"/>
                </a:solidFill>
              </a:rPr>
              <a:t>to bring all of our student assistants back on in the Fall? </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Will all of our students be </a:t>
            </a:r>
            <a:r>
              <a:rPr lang="en" sz="1900" b="1">
                <a:solidFill>
                  <a:srgbClr val="000000"/>
                </a:solidFill>
              </a:rPr>
              <a:t>returning to campus</a:t>
            </a:r>
            <a:r>
              <a:rPr lang="en" sz="1900">
                <a:solidFill>
                  <a:srgbClr val="000000"/>
                </a:solidFill>
              </a:rPr>
              <a:t>? Will they want to work on site? </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How do we prepare students for the </a:t>
            </a:r>
            <a:r>
              <a:rPr lang="en" sz="1900" b="1">
                <a:solidFill>
                  <a:srgbClr val="000000"/>
                </a:solidFill>
              </a:rPr>
              <a:t>numerous changes implemented in the library </a:t>
            </a:r>
            <a:r>
              <a:rPr lang="en" sz="1900">
                <a:solidFill>
                  <a:srgbClr val="000000"/>
                </a:solidFill>
              </a:rPr>
              <a:t>in response to the pandemic?</a:t>
            </a:r>
            <a:endParaRPr sz="1900">
              <a:solidFill>
                <a:srgbClr val="000000"/>
              </a:solidFill>
            </a:endParaRPr>
          </a:p>
          <a:p>
            <a:pPr marL="457200" lvl="0" indent="0" algn="l" rtl="0">
              <a:spcBef>
                <a:spcPts val="1600"/>
              </a:spcBef>
              <a:spcAft>
                <a:spcPts val="1600"/>
              </a:spcAft>
              <a:buNone/>
            </a:pPr>
            <a:endParaRPr sz="19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Looking Forward</a:t>
            </a:r>
            <a:endParaRPr/>
          </a:p>
        </p:txBody>
      </p:sp>
      <p:sp>
        <p:nvSpPr>
          <p:cNvPr id="205" name="Google Shape;205;p34"/>
          <p:cNvSpPr txBox="1">
            <a:spLocks noGrp="1"/>
          </p:cNvSpPr>
          <p:nvPr>
            <p:ph type="body" idx="1"/>
          </p:nvPr>
        </p:nvSpPr>
        <p:spPr>
          <a:xfrm>
            <a:off x="460950" y="2007350"/>
            <a:ext cx="8222100" cy="2646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0000"/>
              </a:buClr>
              <a:buSzPts val="1900"/>
              <a:buChar char="●"/>
            </a:pPr>
            <a:r>
              <a:rPr lang="en" sz="1900">
                <a:solidFill>
                  <a:srgbClr val="000000"/>
                </a:solidFill>
              </a:rPr>
              <a:t>How do we adjust student schedules and tasks to reflect a new work environment that includes </a:t>
            </a:r>
            <a:r>
              <a:rPr lang="en" sz="1900" b="1">
                <a:solidFill>
                  <a:srgbClr val="000000"/>
                </a:solidFill>
              </a:rPr>
              <a:t>social distancing, PPE, and less staff</a:t>
            </a:r>
            <a:r>
              <a:rPr lang="en" sz="1900">
                <a:solidFill>
                  <a:srgbClr val="000000"/>
                </a:solidFill>
              </a:rPr>
              <a:t>?</a:t>
            </a:r>
            <a:br>
              <a:rPr lang="en" sz="1900">
                <a:solidFill>
                  <a:srgbClr val="000000"/>
                </a:solidFill>
              </a:rPr>
            </a:br>
            <a:endParaRPr sz="1900">
              <a:solidFill>
                <a:srgbClr val="000000"/>
              </a:solidFill>
            </a:endParaRPr>
          </a:p>
          <a:p>
            <a:pPr marL="457200" lvl="0" indent="-349250" algn="l" rtl="0">
              <a:spcBef>
                <a:spcPts val="0"/>
              </a:spcBef>
              <a:spcAft>
                <a:spcPts val="0"/>
              </a:spcAft>
              <a:buClr>
                <a:srgbClr val="000000"/>
              </a:buClr>
              <a:buSzPts val="1900"/>
              <a:buChar char="●"/>
            </a:pPr>
            <a:r>
              <a:rPr lang="en" sz="1900">
                <a:solidFill>
                  <a:srgbClr val="000000"/>
                </a:solidFill>
              </a:rPr>
              <a:t>If there is a </a:t>
            </a:r>
            <a:r>
              <a:rPr lang="en" sz="1900" b="1">
                <a:solidFill>
                  <a:srgbClr val="000000"/>
                </a:solidFill>
              </a:rPr>
              <a:t>second wave of Covid-19 </a:t>
            </a:r>
            <a:r>
              <a:rPr lang="en" sz="1900">
                <a:solidFill>
                  <a:srgbClr val="000000"/>
                </a:solidFill>
              </a:rPr>
              <a:t>cases, will we resume this telework model if UMD moves to a 100% remote model again this Fall?</a:t>
            </a:r>
            <a:endParaRPr sz="19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5"/>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Questions?</a:t>
            </a:r>
            <a:endParaRPr/>
          </a:p>
        </p:txBody>
      </p:sp>
      <p:sp>
        <p:nvSpPr>
          <p:cNvPr id="211" name="Google Shape;211;p35"/>
          <p:cNvSpPr txBox="1"/>
          <p:nvPr/>
        </p:nvSpPr>
        <p:spPr>
          <a:xfrm>
            <a:off x="666600" y="3231025"/>
            <a:ext cx="3905400" cy="49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FFFF"/>
                </a:solidFill>
                <a:latin typeface="Roboto"/>
                <a:ea typeface="Roboto"/>
                <a:cs typeface="Roboto"/>
                <a:sym typeface="Roboto"/>
              </a:rPr>
              <a:t>Emily Spangler - espangl1@umd.edu</a:t>
            </a:r>
            <a:endParaRPr sz="1600">
              <a:solidFill>
                <a:srgbClr val="FFFFFF"/>
              </a:solidFill>
              <a:latin typeface="Roboto"/>
              <a:ea typeface="Roboto"/>
              <a:cs typeface="Roboto"/>
              <a:sym typeface="Roboto"/>
            </a:endParaRPr>
          </a:p>
          <a:p>
            <a:pPr marL="0" lvl="0" indent="0" algn="l" rtl="0">
              <a:spcBef>
                <a:spcPts val="0"/>
              </a:spcBef>
              <a:spcAft>
                <a:spcPts val="0"/>
              </a:spcAft>
              <a:buNone/>
            </a:pPr>
            <a:endParaRPr sz="1600">
              <a:solidFill>
                <a:srgbClr val="FFFFFF"/>
              </a:solidFill>
              <a:latin typeface="Roboto"/>
              <a:ea typeface="Roboto"/>
              <a:cs typeface="Roboto"/>
              <a:sym typeface="Roboto"/>
            </a:endParaRPr>
          </a:p>
          <a:p>
            <a:pPr marL="0" lvl="0" indent="0" algn="l" rtl="0">
              <a:spcBef>
                <a:spcPts val="0"/>
              </a:spcBef>
              <a:spcAft>
                <a:spcPts val="0"/>
              </a:spcAft>
              <a:buNone/>
            </a:pPr>
            <a:r>
              <a:rPr lang="en" sz="1600">
                <a:solidFill>
                  <a:srgbClr val="FFFFFF"/>
                </a:solidFill>
                <a:latin typeface="Roboto"/>
                <a:ea typeface="Roboto"/>
                <a:cs typeface="Roboto"/>
                <a:sym typeface="Roboto"/>
              </a:rPr>
              <a:t>Joanna Wiley - jwiley13@umd.edu</a:t>
            </a:r>
            <a:r>
              <a:rPr lang="en" sz="1600">
                <a:latin typeface="Roboto"/>
                <a:ea typeface="Roboto"/>
                <a:cs typeface="Roboto"/>
                <a:sym typeface="Roboto"/>
              </a:rPr>
              <a:t> </a:t>
            </a:r>
            <a:endParaRPr sz="160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body" idx="1"/>
          </p:nvPr>
        </p:nvSpPr>
        <p:spPr>
          <a:xfrm>
            <a:off x="142200" y="1741025"/>
            <a:ext cx="4520700" cy="340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000000"/>
                </a:solidFill>
              </a:rPr>
              <a:t>About UMD College Park</a:t>
            </a:r>
            <a:endParaRPr sz="1500" b="1">
              <a:solidFill>
                <a:srgbClr val="000000"/>
              </a:solidFill>
            </a:endParaRPr>
          </a:p>
          <a:p>
            <a:pPr marL="457200" lvl="0" indent="-323850" algn="l" rtl="0">
              <a:spcBef>
                <a:spcPts val="1600"/>
              </a:spcBef>
              <a:spcAft>
                <a:spcPts val="0"/>
              </a:spcAft>
              <a:buClr>
                <a:srgbClr val="000000"/>
              </a:buClr>
              <a:buSzPts val="1500"/>
              <a:buChar char="●"/>
            </a:pPr>
            <a:r>
              <a:rPr lang="en" sz="1500">
                <a:solidFill>
                  <a:srgbClr val="000000"/>
                </a:solidFill>
              </a:rPr>
              <a:t>Flagship university for the state of Maryland</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Member of the Big 10 Conference since 2014</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30, 511 undergraduate students</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10, 232 graduate students</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14, 505 employees (faculty, staff, and GAs)</a:t>
            </a:r>
            <a:endParaRPr sz="1500">
              <a:solidFill>
                <a:srgbClr val="000000"/>
              </a:solidFill>
            </a:endParaRPr>
          </a:p>
          <a:p>
            <a:pPr marL="0" lvl="0" indent="0" algn="l" rtl="0">
              <a:spcBef>
                <a:spcPts val="1600"/>
              </a:spcBef>
              <a:spcAft>
                <a:spcPts val="0"/>
              </a:spcAft>
              <a:buNone/>
            </a:pPr>
            <a:r>
              <a:rPr lang="en" sz="1500" b="1">
                <a:solidFill>
                  <a:srgbClr val="000000"/>
                </a:solidFill>
              </a:rPr>
              <a:t>UMD Libraries </a:t>
            </a:r>
            <a:endParaRPr sz="1500" b="1">
              <a:solidFill>
                <a:srgbClr val="000000"/>
              </a:solidFill>
            </a:endParaRPr>
          </a:p>
          <a:p>
            <a:pPr marL="457200" lvl="0" indent="-323850" algn="l" rtl="0">
              <a:spcBef>
                <a:spcPts val="1600"/>
              </a:spcBef>
              <a:spcAft>
                <a:spcPts val="0"/>
              </a:spcAft>
              <a:buClr>
                <a:srgbClr val="000000"/>
              </a:buClr>
              <a:buSzPts val="1500"/>
              <a:buChar char="●"/>
            </a:pPr>
            <a:r>
              <a:rPr lang="en" sz="1500">
                <a:solidFill>
                  <a:srgbClr val="000000"/>
                </a:solidFill>
              </a:rPr>
              <a:t>Consists of 7 branches </a:t>
            </a:r>
            <a:endParaRPr sz="1500">
              <a:solidFill>
                <a:srgbClr val="000000"/>
              </a:solidFill>
            </a:endParaRPr>
          </a:p>
          <a:p>
            <a:pPr marL="457200" lvl="0" indent="-323850" algn="l" rtl="0">
              <a:spcBef>
                <a:spcPts val="0"/>
              </a:spcBef>
              <a:spcAft>
                <a:spcPts val="0"/>
              </a:spcAft>
              <a:buClr>
                <a:srgbClr val="000000"/>
              </a:buClr>
              <a:buSzPts val="1500"/>
              <a:buChar char="●"/>
            </a:pPr>
            <a:r>
              <a:rPr lang="en" sz="1500">
                <a:solidFill>
                  <a:srgbClr val="000000"/>
                </a:solidFill>
              </a:rPr>
              <a:t>Nearly 4 million titles in our collection</a:t>
            </a:r>
            <a:r>
              <a:rPr lang="en"/>
              <a:t> </a:t>
            </a:r>
            <a:r>
              <a:rPr lang="en" sz="1500">
                <a:solidFill>
                  <a:srgbClr val="000000"/>
                </a:solidFill>
              </a:rPr>
              <a:t/>
            </a:r>
            <a:br>
              <a:rPr lang="en" sz="1500">
                <a:solidFill>
                  <a:srgbClr val="000000"/>
                </a:solidFill>
              </a:rPr>
            </a:br>
            <a:endParaRPr sz="1500">
              <a:solidFill>
                <a:srgbClr val="000000"/>
              </a:solidFill>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
        <p:nvSpPr>
          <p:cNvPr id="82" name="Google Shape;82;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University of Maryland, College Park</a:t>
            </a:r>
            <a:endParaRPr/>
          </a:p>
        </p:txBody>
      </p:sp>
      <p:pic>
        <p:nvPicPr>
          <p:cNvPr id="83" name="Google Shape;83;p15"/>
          <p:cNvPicPr preferRelativeResize="0"/>
          <p:nvPr/>
        </p:nvPicPr>
        <p:blipFill>
          <a:blip r:embed="rId3">
            <a:alphaModFix/>
          </a:blip>
          <a:stretch>
            <a:fillRect/>
          </a:stretch>
        </p:blipFill>
        <p:spPr>
          <a:xfrm>
            <a:off x="4992600" y="2192313"/>
            <a:ext cx="3846600" cy="2163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body" idx="1"/>
          </p:nvPr>
        </p:nvSpPr>
        <p:spPr>
          <a:xfrm>
            <a:off x="219800" y="1790925"/>
            <a:ext cx="9045300" cy="354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000000"/>
                </a:solidFill>
              </a:rPr>
              <a:t>McKeldin Library (User Services &amp; Resource Sharing)</a:t>
            </a:r>
            <a:endParaRPr sz="1600" b="1">
              <a:solidFill>
                <a:srgbClr val="000000"/>
              </a:solidFill>
            </a:endParaRPr>
          </a:p>
          <a:p>
            <a:pPr marL="457200" lvl="0" indent="-317500" algn="l" rtl="0">
              <a:spcBef>
                <a:spcPts val="1600"/>
              </a:spcBef>
              <a:spcAft>
                <a:spcPts val="0"/>
              </a:spcAft>
              <a:buClr>
                <a:srgbClr val="000000"/>
              </a:buClr>
              <a:buSzPts val="1400"/>
              <a:buChar char="●"/>
            </a:pPr>
            <a:r>
              <a:rPr lang="en">
                <a:solidFill>
                  <a:srgbClr val="000000"/>
                </a:solidFill>
              </a:rPr>
              <a:t>Student pool currently consists of 29 student assistants scheduled across 3 units </a:t>
            </a:r>
            <a:endParaRPr>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Collections Maintenance &amp; Retrieval </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Logistics &amp; Periodicals</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Library Services Desk </a:t>
            </a:r>
            <a:br>
              <a:rPr lang="en" sz="1300">
                <a:solidFill>
                  <a:srgbClr val="000000"/>
                </a:solidFill>
              </a:rPr>
            </a:br>
            <a:endParaRPr sz="1300">
              <a:solidFill>
                <a:srgbClr val="000000"/>
              </a:solidFill>
            </a:endParaRPr>
          </a:p>
          <a:p>
            <a:pPr marL="457200" lvl="0" indent="-317500" algn="l" rtl="0">
              <a:spcBef>
                <a:spcPts val="0"/>
              </a:spcBef>
              <a:spcAft>
                <a:spcPts val="0"/>
              </a:spcAft>
              <a:buClr>
                <a:srgbClr val="000000"/>
              </a:buClr>
              <a:buSzPts val="1400"/>
              <a:buChar char="●"/>
            </a:pPr>
            <a:r>
              <a:rPr lang="en">
                <a:solidFill>
                  <a:srgbClr val="000000"/>
                </a:solidFill>
              </a:rPr>
              <a:t>5 Student Supervisors  </a:t>
            </a:r>
            <a:endParaRPr>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Jasmine Johnson </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Amy Kim</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Brandon Magby</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Emily Spangler </a:t>
            </a:r>
            <a:endParaRPr sz="1300">
              <a:solidFill>
                <a:srgbClr val="000000"/>
              </a:solidFill>
            </a:endParaRPr>
          </a:p>
          <a:p>
            <a:pPr marL="914400" lvl="1" indent="-311150" algn="l" rtl="0">
              <a:spcBef>
                <a:spcPts val="0"/>
              </a:spcBef>
              <a:spcAft>
                <a:spcPts val="0"/>
              </a:spcAft>
              <a:buClr>
                <a:srgbClr val="000000"/>
              </a:buClr>
              <a:buSzPts val="1300"/>
              <a:buChar char="○"/>
            </a:pPr>
            <a:r>
              <a:rPr lang="en" sz="1300">
                <a:solidFill>
                  <a:srgbClr val="000000"/>
                </a:solidFill>
              </a:rPr>
              <a:t>Joanna Wiley</a:t>
            </a:r>
            <a:endParaRPr sz="1300">
              <a:solidFill>
                <a:srgbClr val="000000"/>
              </a:solidFill>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
        <p:nvSpPr>
          <p:cNvPr id="89" name="Google Shape;89;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University of Maryland, College Park</a:t>
            </a:r>
            <a:endParaRPr/>
          </a:p>
        </p:txBody>
      </p:sp>
      <p:pic>
        <p:nvPicPr>
          <p:cNvPr id="90" name="Google Shape;90;p16"/>
          <p:cNvPicPr preferRelativeResize="0"/>
          <p:nvPr/>
        </p:nvPicPr>
        <p:blipFill>
          <a:blip r:embed="rId3">
            <a:alphaModFix/>
          </a:blip>
          <a:stretch>
            <a:fillRect/>
          </a:stretch>
        </p:blipFill>
        <p:spPr>
          <a:xfrm>
            <a:off x="5019375" y="2675625"/>
            <a:ext cx="3567076" cy="2250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COVID-19 Timeline</a:t>
            </a:r>
            <a:endParaRPr/>
          </a:p>
        </p:txBody>
      </p:sp>
      <p:sp>
        <p:nvSpPr>
          <p:cNvPr id="96" name="Google Shape;96;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a:solidFill>
                  <a:srgbClr val="000000"/>
                </a:solidFill>
              </a:rPr>
              <a:t>March 10: UMCP moves to an online environment until April 10th</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March 12: Student assistants are permitted to telework </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March 17: UMCP Libraries are closed until March 29th</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March 19: UMCP goes online for the entire Spring semester</a:t>
            </a:r>
            <a:endParaRPr>
              <a:solidFill>
                <a:srgbClr val="000000"/>
              </a:solidFill>
            </a:endParaRPr>
          </a:p>
          <a:p>
            <a:pPr marL="457200" lvl="0" indent="-342900" algn="l" rtl="0">
              <a:lnSpc>
                <a:spcPct val="150000"/>
              </a:lnSpc>
              <a:spcBef>
                <a:spcPts val="0"/>
              </a:spcBef>
              <a:spcAft>
                <a:spcPts val="0"/>
              </a:spcAft>
              <a:buClr>
                <a:srgbClr val="000000"/>
              </a:buClr>
              <a:buSzPts val="1800"/>
              <a:buChar char="❏"/>
            </a:pPr>
            <a:r>
              <a:rPr lang="en">
                <a:solidFill>
                  <a:srgbClr val="000000"/>
                </a:solidFill>
              </a:rPr>
              <a:t>March 23: Gov. Hogan announces stay-at-home order and all library services go remote until further notice</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Start of the Pandemic </a:t>
            </a:r>
            <a:endParaRPr/>
          </a:p>
        </p:txBody>
      </p:sp>
      <p:sp>
        <p:nvSpPr>
          <p:cNvPr id="102" name="Google Shape;102;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Lots of uncertainty, confusion, and lack of information</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Students were terrified of losing their jobs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Student supervisors insisted on letting the students telework at least until the end of the Spring semester, then reassess</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Main priority became coming up with telework projects to keep students employed</a:t>
            </a:r>
            <a:endParaRPr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p:nvPr/>
        </p:nvSpPr>
        <p:spPr>
          <a:xfrm>
            <a:off x="4903800" y="930300"/>
            <a:ext cx="4031400" cy="38601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Clr>
                <a:srgbClr val="FFFFFF"/>
              </a:buClr>
              <a:buSzPts val="1600"/>
              <a:buFont typeface="Roboto"/>
              <a:buChar char="●"/>
            </a:pPr>
            <a:r>
              <a:rPr lang="en" sz="1600">
                <a:solidFill>
                  <a:srgbClr val="FFFFFF"/>
                </a:solidFill>
                <a:latin typeface="Roboto"/>
                <a:ea typeface="Roboto"/>
                <a:cs typeface="Roboto"/>
                <a:sym typeface="Roboto"/>
              </a:rPr>
              <a:t>Out of </a:t>
            </a:r>
            <a:r>
              <a:rPr lang="en" sz="1600" b="1">
                <a:solidFill>
                  <a:srgbClr val="FFFFFF"/>
                </a:solidFill>
                <a:latin typeface="Roboto"/>
                <a:ea typeface="Roboto"/>
                <a:cs typeface="Roboto"/>
                <a:sym typeface="Roboto"/>
              </a:rPr>
              <a:t>40 students, 31 confirmed interest in remote work</a:t>
            </a:r>
            <a:r>
              <a:rPr lang="en" sz="1600">
                <a:solidFill>
                  <a:srgbClr val="FFFFFF"/>
                </a:solidFill>
                <a:latin typeface="Roboto"/>
                <a:ea typeface="Roboto"/>
                <a:cs typeface="Roboto"/>
                <a:sym typeface="Roboto"/>
              </a:rPr>
              <a:t>.</a:t>
            </a: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330200" algn="l" rtl="0">
              <a:spcBef>
                <a:spcPts val="0"/>
              </a:spcBef>
              <a:spcAft>
                <a:spcPts val="0"/>
              </a:spcAft>
              <a:buClr>
                <a:srgbClr val="FFFFFF"/>
              </a:buClr>
              <a:buSzPts val="1600"/>
              <a:buFont typeface="Roboto"/>
              <a:buChar char="●"/>
            </a:pPr>
            <a:r>
              <a:rPr lang="en" sz="1600" b="1">
                <a:solidFill>
                  <a:schemeClr val="lt1"/>
                </a:solidFill>
                <a:latin typeface="Roboto"/>
                <a:ea typeface="Roboto"/>
                <a:cs typeface="Roboto"/>
                <a:sym typeface="Roboto"/>
              </a:rPr>
              <a:t>Set Their Own Hours</a:t>
            </a:r>
            <a:r>
              <a:rPr lang="en" sz="1600">
                <a:solidFill>
                  <a:schemeClr val="lt1"/>
                </a:solidFill>
                <a:latin typeface="Roboto"/>
                <a:ea typeface="Roboto"/>
                <a:cs typeface="Roboto"/>
                <a:sym typeface="Roboto"/>
              </a:rPr>
              <a:t>: Students were permitted to log hours anytime they wished </a:t>
            </a:r>
            <a:endParaRPr sz="1600">
              <a:solidFill>
                <a:schemeClr val="lt1"/>
              </a:solidFill>
              <a:latin typeface="Roboto"/>
              <a:ea typeface="Roboto"/>
              <a:cs typeface="Roboto"/>
              <a:sym typeface="Roboto"/>
            </a:endParaRPr>
          </a:p>
          <a:p>
            <a:pPr marL="457200" lvl="0" indent="0" algn="l" rtl="0">
              <a:spcBef>
                <a:spcPts val="0"/>
              </a:spcBef>
              <a:spcAft>
                <a:spcPts val="0"/>
              </a:spcAft>
              <a:buNone/>
            </a:pPr>
            <a:endParaRPr sz="1600">
              <a:solidFill>
                <a:schemeClr val="lt1"/>
              </a:solidFill>
              <a:latin typeface="Roboto"/>
              <a:ea typeface="Roboto"/>
              <a:cs typeface="Roboto"/>
              <a:sym typeface="Roboto"/>
            </a:endParaRPr>
          </a:p>
          <a:p>
            <a:pPr marL="457200" lvl="0" indent="-330200" algn="l" rtl="0">
              <a:spcBef>
                <a:spcPts val="0"/>
              </a:spcBef>
              <a:spcAft>
                <a:spcPts val="0"/>
              </a:spcAft>
              <a:buClr>
                <a:srgbClr val="FFFFFF"/>
              </a:buClr>
              <a:buSzPts val="1600"/>
              <a:buFont typeface="Roboto"/>
              <a:buChar char="●"/>
            </a:pPr>
            <a:r>
              <a:rPr lang="en" sz="1600">
                <a:solidFill>
                  <a:srgbClr val="FFFFFF"/>
                </a:solidFill>
                <a:latin typeface="Roboto"/>
                <a:ea typeface="Roboto"/>
                <a:cs typeface="Roboto"/>
                <a:sym typeface="Roboto"/>
              </a:rPr>
              <a:t>Students hours were </a:t>
            </a:r>
            <a:r>
              <a:rPr lang="en" sz="1600" b="1">
                <a:solidFill>
                  <a:srgbClr val="FFFFFF"/>
                </a:solidFill>
                <a:latin typeface="Roboto"/>
                <a:ea typeface="Roboto"/>
                <a:cs typeface="Roboto"/>
                <a:sym typeface="Roboto"/>
              </a:rPr>
              <a:t>limited to their originally scheduled number of hours per week</a:t>
            </a:r>
            <a:endParaRPr sz="1600">
              <a:solidFill>
                <a:srgbClr val="FFFFFF"/>
              </a:solidFill>
              <a:latin typeface="Roboto"/>
              <a:ea typeface="Roboto"/>
              <a:cs typeface="Roboto"/>
              <a:sym typeface="Roboto"/>
            </a:endParaRPr>
          </a:p>
          <a:p>
            <a:pPr marL="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330200" algn="l" rtl="0">
              <a:spcBef>
                <a:spcPts val="0"/>
              </a:spcBef>
              <a:spcAft>
                <a:spcPts val="0"/>
              </a:spcAft>
              <a:buClr>
                <a:srgbClr val="FFFFFF"/>
              </a:buClr>
              <a:buSzPts val="1600"/>
              <a:buFont typeface="Roboto"/>
              <a:buChar char="●"/>
            </a:pPr>
            <a:r>
              <a:rPr lang="en" sz="1600">
                <a:solidFill>
                  <a:srgbClr val="FFFFFF"/>
                </a:solidFill>
                <a:latin typeface="Roboto"/>
                <a:ea typeface="Roboto"/>
                <a:cs typeface="Roboto"/>
                <a:sym typeface="Roboto"/>
              </a:rPr>
              <a:t>Students were</a:t>
            </a:r>
            <a:r>
              <a:rPr lang="en" sz="1600" b="1">
                <a:solidFill>
                  <a:srgbClr val="FFFFFF"/>
                </a:solidFill>
                <a:latin typeface="Roboto"/>
                <a:ea typeface="Roboto"/>
                <a:cs typeface="Roboto"/>
                <a:sym typeface="Roboto"/>
              </a:rPr>
              <a:t> granted access to their timesheets</a:t>
            </a:r>
            <a:r>
              <a:rPr lang="en" sz="1600">
                <a:solidFill>
                  <a:srgbClr val="FFFFFF"/>
                </a:solidFill>
                <a:latin typeface="Roboto"/>
                <a:ea typeface="Roboto"/>
                <a:cs typeface="Roboto"/>
                <a:sym typeface="Roboto"/>
              </a:rPr>
              <a:t> to log individual hours. </a:t>
            </a:r>
            <a:endParaRPr sz="1600">
              <a:solidFill>
                <a:srgbClr val="FFFFFF"/>
              </a:solidFill>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108" name="Google Shape;108;p19"/>
          <p:cNvSpPr txBox="1"/>
          <p:nvPr/>
        </p:nvSpPr>
        <p:spPr>
          <a:xfrm>
            <a:off x="924450" y="286200"/>
            <a:ext cx="2526300" cy="64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300">
                <a:latin typeface="Roboto"/>
                <a:ea typeface="Roboto"/>
                <a:cs typeface="Roboto"/>
                <a:sym typeface="Roboto"/>
              </a:rPr>
              <a:t>Initial Concerns</a:t>
            </a:r>
            <a:endParaRPr sz="2300">
              <a:latin typeface="Roboto"/>
              <a:ea typeface="Roboto"/>
              <a:cs typeface="Roboto"/>
              <a:sym typeface="Roboto"/>
            </a:endParaRPr>
          </a:p>
        </p:txBody>
      </p:sp>
      <p:sp>
        <p:nvSpPr>
          <p:cNvPr id="109" name="Google Shape;109;p19"/>
          <p:cNvSpPr txBox="1"/>
          <p:nvPr/>
        </p:nvSpPr>
        <p:spPr>
          <a:xfrm>
            <a:off x="5822550" y="311400"/>
            <a:ext cx="2174100" cy="59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300">
                <a:solidFill>
                  <a:srgbClr val="FFFFFF"/>
                </a:solidFill>
                <a:latin typeface="Roboto"/>
                <a:ea typeface="Roboto"/>
                <a:cs typeface="Roboto"/>
                <a:sym typeface="Roboto"/>
              </a:rPr>
              <a:t>Final Decisions</a:t>
            </a:r>
            <a:r>
              <a:rPr lang="en" sz="2100">
                <a:solidFill>
                  <a:srgbClr val="FFFFFF"/>
                </a:solidFill>
                <a:latin typeface="Roboto"/>
                <a:ea typeface="Roboto"/>
                <a:cs typeface="Roboto"/>
                <a:sym typeface="Roboto"/>
              </a:rPr>
              <a:t> </a:t>
            </a:r>
            <a:endParaRPr sz="2100">
              <a:solidFill>
                <a:srgbClr val="FFFFFF"/>
              </a:solidFill>
              <a:latin typeface="Roboto"/>
              <a:ea typeface="Roboto"/>
              <a:cs typeface="Roboto"/>
              <a:sym typeface="Roboto"/>
            </a:endParaRPr>
          </a:p>
        </p:txBody>
      </p:sp>
      <p:sp>
        <p:nvSpPr>
          <p:cNvPr id="110" name="Google Shape;110;p19"/>
          <p:cNvSpPr txBox="1"/>
          <p:nvPr/>
        </p:nvSpPr>
        <p:spPr>
          <a:xfrm>
            <a:off x="121075" y="930300"/>
            <a:ext cx="4374300" cy="38601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SzPts val="1600"/>
              <a:buFont typeface="Roboto"/>
              <a:buChar char="●"/>
            </a:pPr>
            <a:r>
              <a:rPr lang="en" sz="1600">
                <a:latin typeface="Roboto"/>
                <a:ea typeface="Roboto"/>
                <a:cs typeface="Roboto"/>
                <a:sym typeface="Roboto"/>
              </a:rPr>
              <a:t>Would students want to work remotely? </a:t>
            </a:r>
            <a:endParaRPr sz="1600">
              <a:latin typeface="Roboto"/>
              <a:ea typeface="Roboto"/>
              <a:cs typeface="Roboto"/>
              <a:sym typeface="Roboto"/>
            </a:endParaRPr>
          </a:p>
          <a:p>
            <a:pPr marL="457200" lvl="0" indent="0" algn="l" rtl="0">
              <a:spcBef>
                <a:spcPts val="0"/>
              </a:spcBef>
              <a:spcAft>
                <a:spcPts val="0"/>
              </a:spcAft>
              <a:buNone/>
            </a:pPr>
            <a:r>
              <a:rPr lang="en" sz="1600">
                <a:latin typeface="Roboto"/>
                <a:ea typeface="Roboto"/>
                <a:cs typeface="Roboto"/>
                <a:sym typeface="Roboto"/>
              </a:rPr>
              <a:t>If so, </a:t>
            </a:r>
            <a:r>
              <a:rPr lang="en" sz="1600" b="1">
                <a:latin typeface="Roboto"/>
                <a:ea typeface="Roboto"/>
                <a:cs typeface="Roboto"/>
                <a:sym typeface="Roboto"/>
              </a:rPr>
              <a:t>how many</a:t>
            </a:r>
            <a:r>
              <a:rPr lang="en" sz="1600">
                <a:latin typeface="Roboto"/>
                <a:ea typeface="Roboto"/>
                <a:cs typeface="Roboto"/>
                <a:sym typeface="Roboto"/>
              </a:rPr>
              <a:t>? </a:t>
            </a:r>
            <a:endParaRPr sz="1600">
              <a:latin typeface="Roboto"/>
              <a:ea typeface="Roboto"/>
              <a:cs typeface="Roboto"/>
              <a:sym typeface="Roboto"/>
            </a:endParaRPr>
          </a:p>
          <a:p>
            <a:pPr marL="0" lvl="0" indent="0" algn="l" rtl="0">
              <a:spcBef>
                <a:spcPts val="0"/>
              </a:spcBef>
              <a:spcAft>
                <a:spcPts val="0"/>
              </a:spcAft>
              <a:buNone/>
            </a:pP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Student schedules</a:t>
            </a:r>
            <a:r>
              <a:rPr lang="en" sz="1600">
                <a:latin typeface="Roboto"/>
                <a:ea typeface="Roboto"/>
                <a:cs typeface="Roboto"/>
                <a:sym typeface="Roboto"/>
              </a:rPr>
              <a:t> - would they have a set hours like onsite work or could they set their own hours?</a:t>
            </a:r>
            <a:endParaRPr sz="1600">
              <a:latin typeface="Roboto"/>
              <a:ea typeface="Roboto"/>
              <a:cs typeface="Roboto"/>
              <a:sym typeface="Roboto"/>
            </a:endParaRPr>
          </a:p>
          <a:p>
            <a:pPr marL="457200" lvl="0" indent="0" algn="l" rtl="0">
              <a:spcBef>
                <a:spcPts val="0"/>
              </a:spcBef>
              <a:spcAft>
                <a:spcPts val="0"/>
              </a:spcAft>
              <a:buNone/>
            </a:pP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How many </a:t>
            </a:r>
            <a:r>
              <a:rPr lang="en" sz="1600" b="1">
                <a:latin typeface="Roboto"/>
                <a:ea typeface="Roboto"/>
                <a:cs typeface="Roboto"/>
                <a:sym typeface="Roboto"/>
              </a:rPr>
              <a:t>hours </a:t>
            </a:r>
            <a:r>
              <a:rPr lang="en" sz="1600">
                <a:latin typeface="Roboto"/>
                <a:ea typeface="Roboto"/>
                <a:cs typeface="Roboto"/>
                <a:sym typeface="Roboto"/>
              </a:rPr>
              <a:t>could each student work? </a:t>
            </a:r>
            <a:br>
              <a:rPr lang="en" sz="1600">
                <a:latin typeface="Roboto"/>
                <a:ea typeface="Roboto"/>
                <a:cs typeface="Roboto"/>
                <a:sym typeface="Roboto"/>
              </a:rPr>
            </a:br>
            <a:endParaRPr sz="1600">
              <a:latin typeface="Roboto"/>
              <a:ea typeface="Roboto"/>
              <a:cs typeface="Roboto"/>
              <a:sym typeface="Roboto"/>
            </a:endParaRPr>
          </a:p>
          <a:p>
            <a:pPr marL="457200" lvl="0" indent="-330200" algn="l" rtl="0">
              <a:lnSpc>
                <a:spcPct val="115000"/>
              </a:lnSpc>
              <a:spcBef>
                <a:spcPts val="1000"/>
              </a:spcBef>
              <a:spcAft>
                <a:spcPts val="0"/>
              </a:spcAft>
              <a:buSzPts val="1600"/>
              <a:buFont typeface="Roboto"/>
              <a:buChar char="●"/>
            </a:pPr>
            <a:r>
              <a:rPr lang="en" sz="1600">
                <a:latin typeface="Roboto"/>
                <a:ea typeface="Roboto"/>
                <a:cs typeface="Roboto"/>
                <a:sym typeface="Roboto"/>
              </a:rPr>
              <a:t>How would students </a:t>
            </a:r>
            <a:r>
              <a:rPr lang="en" sz="1600" b="1">
                <a:latin typeface="Roboto"/>
                <a:ea typeface="Roboto"/>
                <a:cs typeface="Roboto"/>
                <a:sym typeface="Roboto"/>
              </a:rPr>
              <a:t>log their hours</a:t>
            </a:r>
            <a:r>
              <a:rPr lang="en" sz="1600">
                <a:latin typeface="Roboto"/>
                <a:ea typeface="Roboto"/>
                <a:cs typeface="Roboto"/>
                <a:sym typeface="Roboto"/>
              </a:rPr>
              <a:t>? </a:t>
            </a:r>
            <a:endParaRPr sz="1600">
              <a:latin typeface="Roboto"/>
              <a:ea typeface="Roboto"/>
              <a:cs typeface="Roboto"/>
              <a:sym typeface="Roboto"/>
            </a:endParaRPr>
          </a:p>
          <a:p>
            <a:pPr marL="457200" lvl="0" indent="0" algn="l" rtl="0">
              <a:lnSpc>
                <a:spcPct val="115000"/>
              </a:lnSpc>
              <a:spcBef>
                <a:spcPts val="1600"/>
              </a:spcBef>
              <a:spcAft>
                <a:spcPts val="0"/>
              </a:spcAft>
              <a:buNone/>
            </a:pPr>
            <a:endParaRPr sz="1600">
              <a:latin typeface="Roboto"/>
              <a:ea typeface="Roboto"/>
              <a:cs typeface="Roboto"/>
              <a:sym typeface="Roboto"/>
            </a:endParaRPr>
          </a:p>
          <a:p>
            <a:pPr marL="457200" lvl="0" indent="0" algn="l" rtl="0">
              <a:spcBef>
                <a:spcPts val="1600"/>
              </a:spcBef>
              <a:spcAft>
                <a:spcPts val="0"/>
              </a:spcAft>
              <a:buNone/>
            </a:pPr>
            <a:endParaRPr sz="1600">
              <a:latin typeface="Roboto"/>
              <a:ea typeface="Roboto"/>
              <a:cs typeface="Roboto"/>
              <a:sym typeface="Roboto"/>
            </a:endParaRPr>
          </a:p>
          <a:p>
            <a:pPr marL="457200" lvl="0" indent="0" algn="l" rtl="0">
              <a:spcBef>
                <a:spcPts val="0"/>
              </a:spcBef>
              <a:spcAft>
                <a:spcPts val="0"/>
              </a:spcAft>
              <a:buNone/>
            </a:pPr>
            <a:endParaRPr sz="1600">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body" idx="2"/>
          </p:nvPr>
        </p:nvSpPr>
        <p:spPr>
          <a:xfrm>
            <a:off x="285900" y="768625"/>
            <a:ext cx="3569400" cy="3695100"/>
          </a:xfrm>
          <a:prstGeom prst="rect">
            <a:avLst/>
          </a:prstGeom>
        </p:spPr>
        <p:txBody>
          <a:bodyPr spcFirstLastPara="1" wrap="square" lIns="91425" tIns="91425" rIns="91425" bIns="91425" anchor="ctr" anchorCtr="0">
            <a:noAutofit/>
          </a:bodyPr>
          <a:lstStyle/>
          <a:p>
            <a:pPr marL="457200" lvl="0" indent="-330200" algn="l" rtl="0">
              <a:lnSpc>
                <a:spcPct val="100000"/>
              </a:lnSpc>
              <a:spcBef>
                <a:spcPts val="0"/>
              </a:spcBef>
              <a:spcAft>
                <a:spcPts val="0"/>
              </a:spcAft>
              <a:buClr>
                <a:srgbClr val="000000"/>
              </a:buClr>
              <a:buSzPts val="1600"/>
              <a:buFont typeface="Roboto"/>
              <a:buChar char="●"/>
            </a:pPr>
            <a:r>
              <a:rPr lang="en" sz="1600" b="1">
                <a:solidFill>
                  <a:srgbClr val="000000"/>
                </a:solidFill>
              </a:rPr>
              <a:t>Supervision</a:t>
            </a:r>
            <a:r>
              <a:rPr lang="en" sz="1600">
                <a:solidFill>
                  <a:srgbClr val="000000"/>
                </a:solidFill>
              </a:rPr>
              <a:t>- Should the student pool report to all supervisors or one primary supervisor? </a:t>
            </a:r>
            <a:endParaRPr sz="1600">
              <a:solidFill>
                <a:srgbClr val="000000"/>
              </a:solidFill>
            </a:endParaRPr>
          </a:p>
          <a:p>
            <a:pPr marL="0" lvl="0" indent="0" algn="l" rtl="0">
              <a:lnSpc>
                <a:spcPct val="100000"/>
              </a:lnSpc>
              <a:spcBef>
                <a:spcPts val="0"/>
              </a:spcBef>
              <a:spcAft>
                <a:spcPts val="0"/>
              </a:spcAft>
              <a:buNone/>
            </a:pPr>
            <a:endParaRPr sz="1600">
              <a:solidFill>
                <a:srgbClr val="000000"/>
              </a:solidFill>
            </a:endParaRPr>
          </a:p>
          <a:p>
            <a:pPr marL="457200" lvl="0" indent="0" algn="l" rtl="0">
              <a:lnSpc>
                <a:spcPct val="100000"/>
              </a:lnSpc>
              <a:spcBef>
                <a:spcPts val="0"/>
              </a:spcBef>
              <a:spcAft>
                <a:spcPts val="0"/>
              </a:spcAft>
              <a:buNone/>
            </a:pPr>
            <a:endParaRPr sz="1600">
              <a:solidFill>
                <a:srgbClr val="000000"/>
              </a:solidFill>
            </a:endParaRPr>
          </a:p>
          <a:p>
            <a:pPr marL="457200" lvl="0" indent="0" algn="l" rtl="0">
              <a:lnSpc>
                <a:spcPct val="100000"/>
              </a:lnSpc>
              <a:spcBef>
                <a:spcPts val="0"/>
              </a:spcBef>
              <a:spcAft>
                <a:spcPts val="0"/>
              </a:spcAft>
              <a:buNone/>
            </a:pPr>
            <a:endParaRPr sz="1600">
              <a:solidFill>
                <a:srgbClr val="000000"/>
              </a:solidFill>
            </a:endParaRPr>
          </a:p>
          <a:p>
            <a:pPr marL="457200" lvl="0" indent="-330200" algn="l" rtl="0">
              <a:lnSpc>
                <a:spcPct val="100000"/>
              </a:lnSpc>
              <a:spcBef>
                <a:spcPts val="0"/>
              </a:spcBef>
              <a:spcAft>
                <a:spcPts val="0"/>
              </a:spcAft>
              <a:buClr>
                <a:srgbClr val="000000"/>
              </a:buClr>
              <a:buSzPts val="1600"/>
              <a:buFont typeface="Roboto"/>
              <a:buChar char="●"/>
            </a:pPr>
            <a:r>
              <a:rPr lang="en" sz="1600" b="1">
                <a:solidFill>
                  <a:srgbClr val="000000"/>
                </a:solidFill>
              </a:rPr>
              <a:t>Communication</a:t>
            </a:r>
            <a:r>
              <a:rPr lang="en" sz="1600">
                <a:solidFill>
                  <a:srgbClr val="000000"/>
                </a:solidFill>
              </a:rPr>
              <a:t>- How do we check in with students to ensure everything is going smoothly? </a:t>
            </a:r>
            <a:endParaRPr sz="1600">
              <a:solidFill>
                <a:srgbClr val="000000"/>
              </a:solidFill>
            </a:endParaRPr>
          </a:p>
          <a:p>
            <a:pPr marL="457200" lvl="0" indent="0" algn="l" rtl="0">
              <a:lnSpc>
                <a:spcPct val="100000"/>
              </a:lnSpc>
              <a:spcBef>
                <a:spcPts val="0"/>
              </a:spcBef>
              <a:spcAft>
                <a:spcPts val="0"/>
              </a:spcAft>
              <a:buNone/>
            </a:pPr>
            <a:endParaRPr sz="1600">
              <a:solidFill>
                <a:srgbClr val="000000"/>
              </a:solidFill>
            </a:endParaRPr>
          </a:p>
          <a:p>
            <a:pPr marL="457200" lvl="0" indent="0" algn="l" rtl="0">
              <a:lnSpc>
                <a:spcPct val="100000"/>
              </a:lnSpc>
              <a:spcBef>
                <a:spcPts val="0"/>
              </a:spcBef>
              <a:spcAft>
                <a:spcPts val="0"/>
              </a:spcAft>
              <a:buNone/>
            </a:pPr>
            <a:endParaRPr sz="1600">
              <a:solidFill>
                <a:srgbClr val="000000"/>
              </a:solidFill>
            </a:endParaRPr>
          </a:p>
        </p:txBody>
      </p:sp>
      <p:sp>
        <p:nvSpPr>
          <p:cNvPr id="116" name="Google Shape;116;p20"/>
          <p:cNvSpPr txBox="1"/>
          <p:nvPr/>
        </p:nvSpPr>
        <p:spPr>
          <a:xfrm>
            <a:off x="4658950" y="1120325"/>
            <a:ext cx="4391400" cy="36951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Clr>
                <a:srgbClr val="FFFFFF"/>
              </a:buClr>
              <a:buSzPts val="1600"/>
              <a:buFont typeface="Roboto"/>
              <a:buChar char="●"/>
            </a:pPr>
            <a:r>
              <a:rPr lang="en" sz="1600">
                <a:solidFill>
                  <a:srgbClr val="FFFFFF"/>
                </a:solidFill>
                <a:latin typeface="Roboto"/>
                <a:ea typeface="Roboto"/>
                <a:cs typeface="Roboto"/>
                <a:sym typeface="Roboto"/>
              </a:rPr>
              <a:t>Students were assigned a </a:t>
            </a:r>
            <a:r>
              <a:rPr lang="en" sz="1600" b="1">
                <a:solidFill>
                  <a:srgbClr val="FFFFFF"/>
                </a:solidFill>
                <a:latin typeface="Roboto"/>
                <a:ea typeface="Roboto"/>
                <a:cs typeface="Roboto"/>
                <a:sym typeface="Roboto"/>
              </a:rPr>
              <a:t>primary supervisor</a:t>
            </a:r>
            <a:r>
              <a:rPr lang="en" sz="1600">
                <a:solidFill>
                  <a:srgbClr val="FFFFFF"/>
                </a:solidFill>
                <a:latin typeface="Roboto"/>
                <a:ea typeface="Roboto"/>
                <a:cs typeface="Roboto"/>
                <a:sym typeface="Roboto"/>
              </a:rPr>
              <a:t>. Primary supervisors were responsible for assigning projects, approving timesheets, and dealing with individual student issues.  </a:t>
            </a: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330200" algn="l" rtl="0">
              <a:spcBef>
                <a:spcPts val="0"/>
              </a:spcBef>
              <a:spcAft>
                <a:spcPts val="0"/>
              </a:spcAft>
              <a:buClr>
                <a:srgbClr val="FFFFFF"/>
              </a:buClr>
              <a:buSzPts val="1600"/>
              <a:buFont typeface="Roboto"/>
              <a:buChar char="●"/>
            </a:pPr>
            <a:r>
              <a:rPr lang="en" sz="1600">
                <a:solidFill>
                  <a:srgbClr val="FFFFFF"/>
                </a:solidFill>
                <a:latin typeface="Roboto"/>
                <a:ea typeface="Roboto"/>
                <a:cs typeface="Roboto"/>
                <a:sym typeface="Roboto"/>
              </a:rPr>
              <a:t>Communication strategies varied, but common methods were </a:t>
            </a:r>
            <a:r>
              <a:rPr lang="en" sz="1600" b="1">
                <a:solidFill>
                  <a:srgbClr val="FFFFFF"/>
                </a:solidFill>
                <a:latin typeface="Roboto"/>
                <a:ea typeface="Roboto"/>
                <a:cs typeface="Roboto"/>
                <a:sym typeface="Roboto"/>
              </a:rPr>
              <a:t>weekly check ins via email or Zoom</a:t>
            </a:r>
            <a:r>
              <a:rPr lang="en" sz="1600">
                <a:solidFill>
                  <a:srgbClr val="FFFFFF"/>
                </a:solidFill>
                <a:latin typeface="Roboto"/>
                <a:ea typeface="Roboto"/>
                <a:cs typeface="Roboto"/>
                <a:sym typeface="Roboto"/>
              </a:rPr>
              <a:t>. </a:t>
            </a:r>
            <a:r>
              <a:rPr lang="en" sz="1600" b="1">
                <a:solidFill>
                  <a:srgbClr val="FFFFFF"/>
                </a:solidFill>
                <a:latin typeface="Roboto"/>
                <a:ea typeface="Roboto"/>
                <a:cs typeface="Roboto"/>
                <a:sym typeface="Roboto"/>
              </a:rPr>
              <a:t>Continuous regular communication was emphasised as imperative to the continuation of remote work the start of the transition to remote work.</a:t>
            </a:r>
            <a:r>
              <a:rPr lang="en" sz="1600">
                <a:solidFill>
                  <a:srgbClr val="FFFFFF"/>
                </a:solidFill>
                <a:latin typeface="Roboto"/>
                <a:ea typeface="Roboto"/>
                <a:cs typeface="Roboto"/>
                <a:sym typeface="Roboto"/>
              </a:rPr>
              <a:t> </a:t>
            </a: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117" name="Google Shape;117;p20"/>
          <p:cNvSpPr txBox="1"/>
          <p:nvPr/>
        </p:nvSpPr>
        <p:spPr>
          <a:xfrm>
            <a:off x="891475" y="391550"/>
            <a:ext cx="2526300" cy="64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300">
                <a:latin typeface="Roboto"/>
                <a:ea typeface="Roboto"/>
                <a:cs typeface="Roboto"/>
                <a:sym typeface="Roboto"/>
              </a:rPr>
              <a:t>Initial Concerns</a:t>
            </a:r>
            <a:endParaRPr sz="2300">
              <a:latin typeface="Roboto"/>
              <a:ea typeface="Roboto"/>
              <a:cs typeface="Roboto"/>
              <a:sym typeface="Roboto"/>
            </a:endParaRPr>
          </a:p>
        </p:txBody>
      </p:sp>
      <p:sp>
        <p:nvSpPr>
          <p:cNvPr id="118" name="Google Shape;118;p20"/>
          <p:cNvSpPr txBox="1"/>
          <p:nvPr/>
        </p:nvSpPr>
        <p:spPr>
          <a:xfrm>
            <a:off x="5767600" y="416750"/>
            <a:ext cx="2174100" cy="59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300">
                <a:solidFill>
                  <a:srgbClr val="FFFFFF"/>
                </a:solidFill>
                <a:latin typeface="Roboto"/>
                <a:ea typeface="Roboto"/>
                <a:cs typeface="Roboto"/>
                <a:sym typeface="Roboto"/>
              </a:rPr>
              <a:t>Final Decisions</a:t>
            </a:r>
            <a:r>
              <a:rPr lang="en" sz="2100">
                <a:solidFill>
                  <a:srgbClr val="FFFFFF"/>
                </a:solidFill>
                <a:latin typeface="Roboto"/>
                <a:ea typeface="Roboto"/>
                <a:cs typeface="Roboto"/>
                <a:sym typeface="Roboto"/>
              </a:rPr>
              <a:t> </a:t>
            </a:r>
            <a:endParaRPr sz="2100">
              <a:solidFill>
                <a:srgbClr val="FFFFFF"/>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body" idx="2"/>
          </p:nvPr>
        </p:nvSpPr>
        <p:spPr>
          <a:xfrm>
            <a:off x="269100" y="823525"/>
            <a:ext cx="3837000" cy="3695100"/>
          </a:xfrm>
          <a:prstGeom prst="rect">
            <a:avLst/>
          </a:prstGeom>
        </p:spPr>
        <p:txBody>
          <a:bodyPr spcFirstLastPara="1" wrap="square" lIns="91425" tIns="91425" rIns="91425" bIns="91425" anchor="ctr" anchorCtr="0">
            <a:noAutofit/>
          </a:bodyPr>
          <a:lstStyle/>
          <a:p>
            <a:pPr marL="457200" lvl="0" indent="-330200" algn="l" rtl="0">
              <a:lnSpc>
                <a:spcPct val="100000"/>
              </a:lnSpc>
              <a:spcBef>
                <a:spcPts val="0"/>
              </a:spcBef>
              <a:spcAft>
                <a:spcPts val="0"/>
              </a:spcAft>
              <a:buClr>
                <a:srgbClr val="000000"/>
              </a:buClr>
              <a:buSzPts val="1600"/>
              <a:buFont typeface="Roboto"/>
              <a:buChar char="●"/>
            </a:pPr>
            <a:r>
              <a:rPr lang="en" sz="1600">
                <a:solidFill>
                  <a:srgbClr val="000000"/>
                </a:solidFill>
              </a:rPr>
              <a:t>Can students use </a:t>
            </a:r>
            <a:r>
              <a:rPr lang="en" sz="1600" b="1">
                <a:solidFill>
                  <a:srgbClr val="000000"/>
                </a:solidFill>
              </a:rPr>
              <a:t>Sick Leave</a:t>
            </a:r>
            <a:r>
              <a:rPr lang="en" sz="1600">
                <a:solidFill>
                  <a:srgbClr val="000000"/>
                </a:solidFill>
              </a:rPr>
              <a:t>?</a:t>
            </a:r>
            <a:endParaRPr sz="1600">
              <a:solidFill>
                <a:srgbClr val="000000"/>
              </a:solidFill>
            </a:endParaRPr>
          </a:p>
          <a:p>
            <a:pPr marL="457200" lvl="0" indent="0" algn="l" rtl="0">
              <a:lnSpc>
                <a:spcPct val="100000"/>
              </a:lnSpc>
              <a:spcBef>
                <a:spcPts val="0"/>
              </a:spcBef>
              <a:spcAft>
                <a:spcPts val="0"/>
              </a:spcAft>
              <a:buNone/>
            </a:pPr>
            <a:r>
              <a:rPr lang="en" sz="1600">
                <a:solidFill>
                  <a:srgbClr val="000000"/>
                </a:solidFill>
              </a:rPr>
              <a:t>*Students working 12hr/week earn 1hr of sick leave for every 30hr worked</a:t>
            </a:r>
            <a:endParaRPr sz="1600">
              <a:solidFill>
                <a:srgbClr val="000000"/>
              </a:solidFill>
            </a:endParaRPr>
          </a:p>
          <a:p>
            <a:pPr marL="457200" lvl="0" indent="0" algn="l" rtl="0">
              <a:lnSpc>
                <a:spcPct val="100000"/>
              </a:lnSpc>
              <a:spcBef>
                <a:spcPts val="0"/>
              </a:spcBef>
              <a:spcAft>
                <a:spcPts val="0"/>
              </a:spcAft>
              <a:buNone/>
            </a:pPr>
            <a:r>
              <a:rPr lang="en" sz="1600">
                <a:solidFill>
                  <a:srgbClr val="000000"/>
                </a:solidFill>
              </a:rPr>
              <a:t/>
            </a:r>
            <a:br>
              <a:rPr lang="en" sz="1600">
                <a:solidFill>
                  <a:srgbClr val="000000"/>
                </a:solidFill>
              </a:rPr>
            </a:br>
            <a:endParaRPr sz="1600">
              <a:solidFill>
                <a:srgbClr val="000000"/>
              </a:solidFill>
            </a:endParaRPr>
          </a:p>
          <a:p>
            <a:pPr marL="457200" lvl="0" indent="-330200" algn="l" rtl="0">
              <a:lnSpc>
                <a:spcPct val="100000"/>
              </a:lnSpc>
              <a:spcBef>
                <a:spcPts val="0"/>
              </a:spcBef>
              <a:spcAft>
                <a:spcPts val="0"/>
              </a:spcAft>
              <a:buClr>
                <a:srgbClr val="000000"/>
              </a:buClr>
              <a:buSzPts val="1600"/>
              <a:buFont typeface="Roboto"/>
              <a:buChar char="●"/>
            </a:pPr>
            <a:r>
              <a:rPr lang="en" sz="1600">
                <a:solidFill>
                  <a:srgbClr val="000000"/>
                </a:solidFill>
              </a:rPr>
              <a:t>Can students decide to</a:t>
            </a:r>
            <a:r>
              <a:rPr lang="en" sz="1600" b="1">
                <a:solidFill>
                  <a:srgbClr val="000000"/>
                </a:solidFill>
              </a:rPr>
              <a:t> stop teleworking</a:t>
            </a:r>
            <a:r>
              <a:rPr lang="en" sz="1600">
                <a:solidFill>
                  <a:srgbClr val="000000"/>
                </a:solidFill>
              </a:rPr>
              <a:t> if they find it’s not a good fit for them? </a:t>
            </a:r>
            <a:endParaRPr sz="1600">
              <a:solidFill>
                <a:srgbClr val="000000"/>
              </a:solidFill>
            </a:endParaRPr>
          </a:p>
          <a:p>
            <a:pPr marL="457200" lvl="0" indent="0" algn="l" rtl="0">
              <a:lnSpc>
                <a:spcPct val="100000"/>
              </a:lnSpc>
              <a:spcBef>
                <a:spcPts val="0"/>
              </a:spcBef>
              <a:spcAft>
                <a:spcPts val="0"/>
              </a:spcAft>
              <a:buNone/>
            </a:pPr>
            <a:endParaRPr sz="1600">
              <a:solidFill>
                <a:srgbClr val="000000"/>
              </a:solidFill>
            </a:endParaRPr>
          </a:p>
          <a:p>
            <a:pPr marL="457200" lvl="0" indent="0" algn="l" rtl="0">
              <a:spcBef>
                <a:spcPts val="0"/>
              </a:spcBef>
              <a:spcAft>
                <a:spcPts val="1600"/>
              </a:spcAft>
              <a:buNone/>
            </a:pPr>
            <a:endParaRPr sz="1600">
              <a:solidFill>
                <a:srgbClr val="000000"/>
              </a:solidFill>
            </a:endParaRPr>
          </a:p>
        </p:txBody>
      </p:sp>
      <p:sp>
        <p:nvSpPr>
          <p:cNvPr id="124" name="Google Shape;124;p21"/>
          <p:cNvSpPr txBox="1"/>
          <p:nvPr/>
        </p:nvSpPr>
        <p:spPr>
          <a:xfrm>
            <a:off x="4572000" y="1090275"/>
            <a:ext cx="4506000" cy="36951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Clr>
                <a:srgbClr val="FFFFFF"/>
              </a:buClr>
              <a:buSzPts val="1600"/>
              <a:buFont typeface="Roboto"/>
              <a:buChar char="●"/>
            </a:pPr>
            <a:r>
              <a:rPr lang="en" sz="1600" b="1">
                <a:solidFill>
                  <a:srgbClr val="FFFFFF"/>
                </a:solidFill>
                <a:latin typeface="Roboto"/>
                <a:ea typeface="Roboto"/>
                <a:cs typeface="Roboto"/>
                <a:sym typeface="Roboto"/>
              </a:rPr>
              <a:t>Yes</a:t>
            </a:r>
            <a:r>
              <a:rPr lang="en" sz="1600">
                <a:solidFill>
                  <a:srgbClr val="FFFFFF"/>
                </a:solidFill>
                <a:latin typeface="Roboto"/>
                <a:ea typeface="Roboto"/>
                <a:cs typeface="Roboto"/>
                <a:sym typeface="Roboto"/>
              </a:rPr>
              <a:t>- As with full time staff, sick leave can be used if available to cover everything under UMD’s Sick &amp; Safe Leave Policy.</a:t>
            </a: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457200" lvl="0" indent="-330200" algn="l" rtl="0">
              <a:spcBef>
                <a:spcPts val="0"/>
              </a:spcBef>
              <a:spcAft>
                <a:spcPts val="0"/>
              </a:spcAft>
              <a:buClr>
                <a:srgbClr val="FFFFFF"/>
              </a:buClr>
              <a:buSzPts val="1600"/>
              <a:buFont typeface="Roboto"/>
              <a:buChar char="●"/>
            </a:pPr>
            <a:r>
              <a:rPr lang="en" sz="1600" b="1">
                <a:solidFill>
                  <a:srgbClr val="FFFFFF"/>
                </a:solidFill>
                <a:latin typeface="Roboto"/>
                <a:ea typeface="Roboto"/>
                <a:cs typeface="Roboto"/>
                <a:sym typeface="Roboto"/>
              </a:rPr>
              <a:t>Yes</a:t>
            </a:r>
            <a:r>
              <a:rPr lang="en" sz="1600">
                <a:solidFill>
                  <a:srgbClr val="FFFFFF"/>
                </a:solidFill>
                <a:latin typeface="Roboto"/>
                <a:ea typeface="Roboto"/>
                <a:cs typeface="Roboto"/>
                <a:sym typeface="Roboto"/>
              </a:rPr>
              <a:t>- Emphasised that telework was volunteer only. During this time of heightened stress and transition, if telework was not working for them, they could stop at anytime. </a:t>
            </a:r>
            <a:endParaRPr sz="1600">
              <a:solidFill>
                <a:srgbClr val="FFFFFF"/>
              </a:solidFill>
              <a:latin typeface="Roboto"/>
              <a:ea typeface="Roboto"/>
              <a:cs typeface="Roboto"/>
              <a:sym typeface="Roboto"/>
            </a:endParaRPr>
          </a:p>
          <a:p>
            <a:pPr marL="457200" lvl="0" indent="0" algn="l" rtl="0">
              <a:spcBef>
                <a:spcPts val="0"/>
              </a:spcBef>
              <a:spcAft>
                <a:spcPts val="0"/>
              </a:spcAft>
              <a:buNone/>
            </a:pPr>
            <a:endParaRPr sz="1600">
              <a:solidFill>
                <a:srgbClr val="FFFFFF"/>
              </a:solidFill>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125" name="Google Shape;125;p21"/>
          <p:cNvSpPr txBox="1"/>
          <p:nvPr/>
        </p:nvSpPr>
        <p:spPr>
          <a:xfrm>
            <a:off x="924450" y="523425"/>
            <a:ext cx="2526300" cy="64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100">
                <a:latin typeface="Roboto"/>
                <a:ea typeface="Roboto"/>
                <a:cs typeface="Roboto"/>
                <a:sym typeface="Roboto"/>
              </a:rPr>
              <a:t>Initial Concerns</a:t>
            </a:r>
            <a:endParaRPr sz="2100">
              <a:latin typeface="Roboto"/>
              <a:ea typeface="Roboto"/>
              <a:cs typeface="Roboto"/>
              <a:sym typeface="Roboto"/>
            </a:endParaRPr>
          </a:p>
        </p:txBody>
      </p:sp>
      <p:sp>
        <p:nvSpPr>
          <p:cNvPr id="126" name="Google Shape;126;p21"/>
          <p:cNvSpPr txBox="1"/>
          <p:nvPr/>
        </p:nvSpPr>
        <p:spPr>
          <a:xfrm>
            <a:off x="5767600" y="548625"/>
            <a:ext cx="2174100" cy="59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100">
                <a:solidFill>
                  <a:srgbClr val="FFFFFF"/>
                </a:solidFill>
                <a:latin typeface="Roboto"/>
                <a:ea typeface="Roboto"/>
                <a:cs typeface="Roboto"/>
                <a:sym typeface="Roboto"/>
              </a:rPr>
              <a:t>Final Decisions </a:t>
            </a:r>
            <a:endParaRPr sz="2100">
              <a:solidFill>
                <a:srgbClr val="FFFFFF"/>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1576</Words>
  <Application>Microsoft Office PowerPoint</Application>
  <PresentationFormat>On-screen Show (16:9)</PresentationFormat>
  <Paragraphs>163</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Roboto</vt:lpstr>
      <vt:lpstr>Arial</vt:lpstr>
      <vt:lpstr>Material</vt:lpstr>
      <vt:lpstr>Supervising Student Assistants During COVID-19</vt:lpstr>
      <vt:lpstr>PowerPoint Presentation</vt:lpstr>
      <vt:lpstr>University of Maryland, College Park</vt:lpstr>
      <vt:lpstr>University of Maryland, College Park</vt:lpstr>
      <vt:lpstr>COVID-19 Timeline</vt:lpstr>
      <vt:lpstr>Start of the Pandemic </vt:lpstr>
      <vt:lpstr>PowerPoint Presentation</vt:lpstr>
      <vt:lpstr>PowerPoint Presentation</vt:lpstr>
      <vt:lpstr>PowerPoint Presentation</vt:lpstr>
      <vt:lpstr>What does Student Assistant Remote Work Look Like?</vt:lpstr>
      <vt:lpstr>PowerPoint Presentation</vt:lpstr>
      <vt:lpstr>Major Challenges</vt:lpstr>
      <vt:lpstr>Trends We Noticed</vt:lpstr>
      <vt:lpstr>Unexpected Successes </vt:lpstr>
      <vt:lpstr>Lessons Learned</vt:lpstr>
      <vt:lpstr>Lessons Learned</vt:lpstr>
      <vt:lpstr>Student Survey</vt:lpstr>
      <vt:lpstr>Student Survey (Qualitative Data)</vt:lpstr>
      <vt:lpstr>Student Survey (Qualitative Data)</vt:lpstr>
      <vt:lpstr>Where Are We Now?</vt:lpstr>
      <vt:lpstr>Looking Forward</vt:lpstr>
      <vt:lpstr>Looking Forward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Supervising Student Assistants During COVID-19</dc:title>
  <dc:creator>Zukowski, Adam</dc:creator>
  <cp:lastModifiedBy>Zukowski, Adam</cp:lastModifiedBy>
  <cp:revision>1</cp:revision>
  <dcterms:modified xsi:type="dcterms:W3CDTF">2020-08-06T21:46:23Z</dcterms:modified>
</cp:coreProperties>
</file>