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4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5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07" r:id="rId1"/>
    <p:sldMasterId id="2147483714" r:id="rId2"/>
    <p:sldMasterId id="2147483734" r:id="rId3"/>
  </p:sldMasterIdLst>
  <p:notesMasterIdLst>
    <p:notesMasterId r:id="rId43"/>
  </p:notesMasterIdLst>
  <p:handoutMasterIdLst>
    <p:handoutMasterId r:id="rId44"/>
  </p:handoutMasterIdLst>
  <p:sldIdLst>
    <p:sldId id="285" r:id="rId4"/>
    <p:sldId id="331" r:id="rId5"/>
    <p:sldId id="276" r:id="rId6"/>
    <p:sldId id="330" r:id="rId7"/>
    <p:sldId id="298" r:id="rId8"/>
    <p:sldId id="283" r:id="rId9"/>
    <p:sldId id="319" r:id="rId10"/>
    <p:sldId id="335" r:id="rId11"/>
    <p:sldId id="313" r:id="rId12"/>
    <p:sldId id="300" r:id="rId13"/>
    <p:sldId id="301" r:id="rId14"/>
    <p:sldId id="270" r:id="rId15"/>
    <p:sldId id="299" r:id="rId16"/>
    <p:sldId id="306" r:id="rId17"/>
    <p:sldId id="310" r:id="rId18"/>
    <p:sldId id="304" r:id="rId19"/>
    <p:sldId id="318" r:id="rId20"/>
    <p:sldId id="305" r:id="rId21"/>
    <p:sldId id="308" r:id="rId22"/>
    <p:sldId id="309" r:id="rId23"/>
    <p:sldId id="311" r:id="rId24"/>
    <p:sldId id="314" r:id="rId25"/>
    <p:sldId id="315" r:id="rId26"/>
    <p:sldId id="317" r:id="rId27"/>
    <p:sldId id="321" r:id="rId28"/>
    <p:sldId id="324" r:id="rId29"/>
    <p:sldId id="327" r:id="rId30"/>
    <p:sldId id="326" r:id="rId31"/>
    <p:sldId id="328" r:id="rId32"/>
    <p:sldId id="336" r:id="rId33"/>
    <p:sldId id="312" r:id="rId34"/>
    <p:sldId id="302" r:id="rId35"/>
    <p:sldId id="303" r:id="rId36"/>
    <p:sldId id="307" r:id="rId37"/>
    <p:sldId id="322" r:id="rId38"/>
    <p:sldId id="323" r:id="rId39"/>
    <p:sldId id="320" r:id="rId40"/>
    <p:sldId id="337" r:id="rId41"/>
    <p:sldId id="282" r:id="rId42"/>
  </p:sldIdLst>
  <p:sldSz cx="12192000" cy="6858000"/>
  <p:notesSz cx="6858000" cy="9144000"/>
  <p:embeddedFontLst>
    <p:embeddedFont>
      <p:font typeface="Anton" panose="00000500000000000000" pitchFamily="2" charset="0"/>
      <p:regular r:id="rId45"/>
    </p:embeddedFont>
    <p:embeddedFont>
      <p:font typeface="Open Sans SemiBold" panose="020B0706030804020204" pitchFamily="34" charset="0"/>
      <p:bold r:id="rId46"/>
      <p:boldItalic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Open Sans" panose="020B0606030504020204" pitchFamily="34" charset="0"/>
      <p:regular r:id="rId52"/>
      <p:bold r:id="rId53"/>
      <p:italic r:id="rId54"/>
      <p:boldItalic r:id="rId55"/>
    </p:embeddedFont>
    <p:embeddedFont>
      <p:font typeface="Open Sans Light" panose="020B0306030504020204" pitchFamily="34" charset="0"/>
      <p:regular r:id="rId56"/>
      <p:italic r:id="rId57"/>
    </p:embeddedFont>
    <p:embeddedFont>
      <p:font typeface="Open Sans ExtraBold" panose="020B0906030804020204" pitchFamily="34" charset="0"/>
      <p:bold r:id="rId58"/>
      <p:boldItalic r:id="rId5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03A70"/>
    <a:srgbClr val="66CD44"/>
    <a:srgbClr val="00A5B5"/>
    <a:srgbClr val="FF6699"/>
    <a:srgbClr val="1D988C"/>
    <a:srgbClr val="006D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635" autoAdjust="0"/>
    <p:restoredTop sz="96395" autoAdjust="0"/>
  </p:normalViewPr>
  <p:slideViewPr>
    <p:cSldViewPr snapToGrid="0">
      <p:cViewPr varScale="1">
        <p:scale>
          <a:sx n="63" d="100"/>
          <a:sy n="63" d="100"/>
        </p:scale>
        <p:origin x="84" y="10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2964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63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5" Type="http://schemas.openxmlformats.org/officeDocument/2006/relationships/slide" Target="slides/slide2.xml"/><Relationship Id="rId61" Type="http://schemas.openxmlformats.org/officeDocument/2006/relationships/viewProps" Target="view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8" Type="http://schemas.openxmlformats.org/officeDocument/2006/relationships/slide" Target="slides/slide5.xml"/><Relationship Id="rId51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2.fntdata"/><Relationship Id="rId59" Type="http://schemas.openxmlformats.org/officeDocument/2006/relationships/font" Target="fonts/font15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10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handoutMaster" Target="handoutMasters/handoutMaster1.xml"/><Relationship Id="rId52" Type="http://schemas.openxmlformats.org/officeDocument/2006/relationships/font" Target="fonts/font8.fntdata"/><Relationship Id="rId6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67622E-C625-448C-AD62-7305E232F770}" type="datetimeFigureOut">
              <a:rPr lang="en-US" smtClean="0"/>
              <a:t>7/23/2019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A706F8-450E-4A78-A9E7-0F444C67E1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9762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C629B7-75D1-4094-836C-67431B95F6D1}" type="datetimeFigureOut">
              <a:rPr lang="en-US" smtClean="0"/>
              <a:t>7/23/2019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073997-1A57-4384-80D5-A483A41E34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183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the story of how one small campus library reinvented the themselves</a:t>
            </a:r>
            <a:r>
              <a:rPr lang="en-US" baseline="0" dirty="0" smtClean="0"/>
              <a:t> into a vibrant learning commons, literally cutting the bookshelves in half to reveal the floor to ceiling windows and opportunities to support student learning.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73997-1A57-4384-80D5-A483A41E344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4485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73997-1A57-4384-80D5-A483A41E344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221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73997-1A57-4384-80D5-A483A41E344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932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73997-1A57-4384-80D5-A483A41E344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2487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73997-1A57-4384-80D5-A483A41E344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4803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73997-1A57-4384-80D5-A483A41E344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5172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73997-1A57-4384-80D5-A483A41E344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6657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73997-1A57-4384-80D5-A483A41E344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3298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73997-1A57-4384-80D5-A483A41E344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8243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73997-1A57-4384-80D5-A483A41E344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991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73997-1A57-4384-80D5-A483A41E344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439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What is your morning beverage of choice?
https://www.polleverywhere.com/free_text_polls/k9G0bs57jdtRkI0b2SUYg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73997-1A57-4384-80D5-A483A41E3446}" type="slidenum">
              <a:rPr lang="en-US" smtClean="0"/>
              <a:t>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4017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73997-1A57-4384-80D5-A483A41E344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787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73997-1A57-4384-80D5-A483A41E344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886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73997-1A57-4384-80D5-A483A41E344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3792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73997-1A57-4384-80D5-A483A41E344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9127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73997-1A57-4384-80D5-A483A41E344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9755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How much did it cost?
https://www.polleverywhere.com/multiple_choice_polls/JqxJGg7pKBZ4VdjqnQmCx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73997-1A57-4384-80D5-A483A41E3446}" type="slidenum">
              <a:rPr lang="en-US" smtClean="0"/>
              <a:t>30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9623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73997-1A57-4384-80D5-A483A41E344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4895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73997-1A57-4384-80D5-A483A41E344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4297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73997-1A57-4384-80D5-A483A41E344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3598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73997-1A57-4384-80D5-A483A41E344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7617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73997-1A57-4384-80D5-A483A41E344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9034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73997-1A57-4384-80D5-A483A41E344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9913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73997-1A57-4384-80D5-A483A41E344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4462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How can your college library better support student success?
https://www.polleverywhere.com/free_text_polls/9CQ5U8iFmUuD4xFCz1eWS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73997-1A57-4384-80D5-A483A41E3446}" type="slidenum">
              <a:rPr lang="en-US" smtClean="0"/>
              <a:t>38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48347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73997-1A57-4384-80D5-A483A41E344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72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What does student success mean to you?
https://www.polleverywhere.com/free_text_polls/JyuEVyuzQungSC62ZA9NB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73997-1A57-4384-80D5-A483A41E3446}" type="slidenum">
              <a:rPr lang="en-US" smtClean="0"/>
              <a:t>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7417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73997-1A57-4384-80D5-A483A41E344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0187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73997-1A57-4384-80D5-A483A41E344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2048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73997-1A57-4384-80D5-A483A41E344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6009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What role does the library play in student success?
https://www.polleverywhere.com/free_text_polls/OSu5MkMa17e0VmlTplqh3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73997-1A57-4384-80D5-A483A41E3446}" type="slidenum">
              <a:rPr lang="en-US" smtClean="0"/>
              <a:t>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3360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73997-1A57-4384-80D5-A483A41E344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977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49808" y="247650"/>
            <a:ext cx="9689592" cy="3081338"/>
          </a:xfrm>
        </p:spPr>
        <p:txBody>
          <a:bodyPr anchor="b"/>
          <a:lstStyle>
            <a:lvl1pPr algn="l">
              <a:defRPr sz="6000" spc="0">
                <a:effectLst/>
                <a:latin typeface="Anton" panose="00000500000000000000" pitchFamily="2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9808" y="4031566"/>
            <a:ext cx="9689592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1" name="Rectangle 1"/>
          <p:cNvSpPr/>
          <p:nvPr userDrawn="1"/>
        </p:nvSpPr>
        <p:spPr>
          <a:xfrm>
            <a:off x="841248" y="3512672"/>
            <a:ext cx="3215601" cy="298831"/>
          </a:xfrm>
          <a:custGeom>
            <a:avLst/>
            <a:gdLst>
              <a:gd name="connsiteX0" fmla="*/ 0 w 4224856"/>
              <a:gd name="connsiteY0" fmla="*/ 0 h 212651"/>
              <a:gd name="connsiteX1" fmla="*/ 4224856 w 4224856"/>
              <a:gd name="connsiteY1" fmla="*/ 0 h 212651"/>
              <a:gd name="connsiteX2" fmla="*/ 4224856 w 4224856"/>
              <a:gd name="connsiteY2" fmla="*/ 212651 h 212651"/>
              <a:gd name="connsiteX3" fmla="*/ 0 w 4224856"/>
              <a:gd name="connsiteY3" fmla="*/ 212651 h 212651"/>
              <a:gd name="connsiteX4" fmla="*/ 0 w 4224856"/>
              <a:gd name="connsiteY4" fmla="*/ 0 h 212651"/>
              <a:gd name="connsiteX0" fmla="*/ 0 w 4224856"/>
              <a:gd name="connsiteY0" fmla="*/ 0 h 212651"/>
              <a:gd name="connsiteX1" fmla="*/ 4224856 w 4224856"/>
              <a:gd name="connsiteY1" fmla="*/ 0 h 212651"/>
              <a:gd name="connsiteX2" fmla="*/ 3927144 w 4224856"/>
              <a:gd name="connsiteY2" fmla="*/ 202018 h 212651"/>
              <a:gd name="connsiteX3" fmla="*/ 0 w 4224856"/>
              <a:gd name="connsiteY3" fmla="*/ 212651 h 212651"/>
              <a:gd name="connsiteX4" fmla="*/ 0 w 4224856"/>
              <a:gd name="connsiteY4" fmla="*/ 0 h 212651"/>
              <a:gd name="connsiteX0" fmla="*/ 0 w 4476072"/>
              <a:gd name="connsiteY0" fmla="*/ 0 h 212651"/>
              <a:gd name="connsiteX1" fmla="*/ 4476072 w 4476072"/>
              <a:gd name="connsiteY1" fmla="*/ 8561 h 212651"/>
              <a:gd name="connsiteX2" fmla="*/ 3927144 w 4476072"/>
              <a:gd name="connsiteY2" fmla="*/ 202018 h 212651"/>
              <a:gd name="connsiteX3" fmla="*/ 0 w 4476072"/>
              <a:gd name="connsiteY3" fmla="*/ 212651 h 212651"/>
              <a:gd name="connsiteX4" fmla="*/ 0 w 4476072"/>
              <a:gd name="connsiteY4" fmla="*/ 0 h 212651"/>
              <a:gd name="connsiteX0" fmla="*/ 0 w 4476072"/>
              <a:gd name="connsiteY0" fmla="*/ 0 h 212651"/>
              <a:gd name="connsiteX1" fmla="*/ 4476072 w 4476072"/>
              <a:gd name="connsiteY1" fmla="*/ 8561 h 212651"/>
              <a:gd name="connsiteX2" fmla="*/ 3876901 w 4476072"/>
              <a:gd name="connsiteY2" fmla="*/ 210580 h 212651"/>
              <a:gd name="connsiteX3" fmla="*/ 0 w 4476072"/>
              <a:gd name="connsiteY3" fmla="*/ 212651 h 212651"/>
              <a:gd name="connsiteX4" fmla="*/ 0 w 4476072"/>
              <a:gd name="connsiteY4" fmla="*/ 0 h 212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6072" h="212651">
                <a:moveTo>
                  <a:pt x="0" y="0"/>
                </a:moveTo>
                <a:lnTo>
                  <a:pt x="4476072" y="8561"/>
                </a:lnTo>
                <a:lnTo>
                  <a:pt x="3876901" y="210580"/>
                </a:lnTo>
                <a:lnTo>
                  <a:pt x="0" y="212651"/>
                </a:lnTo>
                <a:lnTo>
                  <a:pt x="0" y="0"/>
                </a:lnTo>
                <a:close/>
              </a:path>
            </a:pathLst>
          </a:custGeom>
          <a:solidFill>
            <a:srgbClr val="00A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5" t="15266" r="31179" b="39277"/>
          <a:stretch/>
        </p:blipFill>
        <p:spPr>
          <a:xfrm>
            <a:off x="6492240" y="2651760"/>
            <a:ext cx="5760720" cy="42062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162" y="4816128"/>
            <a:ext cx="2994837" cy="175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16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749808" y="2057399"/>
            <a:ext cx="10689716" cy="3905251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749807" y="637322"/>
            <a:ext cx="10689717" cy="99377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endParaRPr lang="en-US" dirty="0"/>
          </a:p>
        </p:txBody>
      </p:sp>
      <p:sp>
        <p:nvSpPr>
          <p:cNvPr id="9" name="Rectangle 1"/>
          <p:cNvSpPr/>
          <p:nvPr userDrawn="1"/>
        </p:nvSpPr>
        <p:spPr>
          <a:xfrm>
            <a:off x="841249" y="1660772"/>
            <a:ext cx="2168652" cy="201536"/>
          </a:xfrm>
          <a:custGeom>
            <a:avLst/>
            <a:gdLst>
              <a:gd name="connsiteX0" fmla="*/ 0 w 4224856"/>
              <a:gd name="connsiteY0" fmla="*/ 0 h 212651"/>
              <a:gd name="connsiteX1" fmla="*/ 4224856 w 4224856"/>
              <a:gd name="connsiteY1" fmla="*/ 0 h 212651"/>
              <a:gd name="connsiteX2" fmla="*/ 4224856 w 4224856"/>
              <a:gd name="connsiteY2" fmla="*/ 212651 h 212651"/>
              <a:gd name="connsiteX3" fmla="*/ 0 w 4224856"/>
              <a:gd name="connsiteY3" fmla="*/ 212651 h 212651"/>
              <a:gd name="connsiteX4" fmla="*/ 0 w 4224856"/>
              <a:gd name="connsiteY4" fmla="*/ 0 h 212651"/>
              <a:gd name="connsiteX0" fmla="*/ 0 w 4224856"/>
              <a:gd name="connsiteY0" fmla="*/ 0 h 212651"/>
              <a:gd name="connsiteX1" fmla="*/ 4224856 w 4224856"/>
              <a:gd name="connsiteY1" fmla="*/ 0 h 212651"/>
              <a:gd name="connsiteX2" fmla="*/ 3927144 w 4224856"/>
              <a:gd name="connsiteY2" fmla="*/ 202018 h 212651"/>
              <a:gd name="connsiteX3" fmla="*/ 0 w 4224856"/>
              <a:gd name="connsiteY3" fmla="*/ 212651 h 212651"/>
              <a:gd name="connsiteX4" fmla="*/ 0 w 4224856"/>
              <a:gd name="connsiteY4" fmla="*/ 0 h 212651"/>
              <a:gd name="connsiteX0" fmla="*/ 0 w 4476072"/>
              <a:gd name="connsiteY0" fmla="*/ 0 h 212651"/>
              <a:gd name="connsiteX1" fmla="*/ 4476072 w 4476072"/>
              <a:gd name="connsiteY1" fmla="*/ 8561 h 212651"/>
              <a:gd name="connsiteX2" fmla="*/ 3927144 w 4476072"/>
              <a:gd name="connsiteY2" fmla="*/ 202018 h 212651"/>
              <a:gd name="connsiteX3" fmla="*/ 0 w 4476072"/>
              <a:gd name="connsiteY3" fmla="*/ 212651 h 212651"/>
              <a:gd name="connsiteX4" fmla="*/ 0 w 4476072"/>
              <a:gd name="connsiteY4" fmla="*/ 0 h 212651"/>
              <a:gd name="connsiteX0" fmla="*/ 0 w 4476072"/>
              <a:gd name="connsiteY0" fmla="*/ 0 h 212651"/>
              <a:gd name="connsiteX1" fmla="*/ 4476072 w 4476072"/>
              <a:gd name="connsiteY1" fmla="*/ 8561 h 212651"/>
              <a:gd name="connsiteX2" fmla="*/ 3876901 w 4476072"/>
              <a:gd name="connsiteY2" fmla="*/ 210580 h 212651"/>
              <a:gd name="connsiteX3" fmla="*/ 0 w 4476072"/>
              <a:gd name="connsiteY3" fmla="*/ 212651 h 212651"/>
              <a:gd name="connsiteX4" fmla="*/ 0 w 4476072"/>
              <a:gd name="connsiteY4" fmla="*/ 0 h 212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6072" h="212651">
                <a:moveTo>
                  <a:pt x="0" y="0"/>
                </a:moveTo>
                <a:lnTo>
                  <a:pt x="4476072" y="8561"/>
                </a:lnTo>
                <a:lnTo>
                  <a:pt x="3876901" y="210580"/>
                </a:lnTo>
                <a:lnTo>
                  <a:pt x="0" y="212651"/>
                </a:lnTo>
                <a:lnTo>
                  <a:pt x="0" y="0"/>
                </a:lnTo>
                <a:close/>
              </a:path>
            </a:pathLst>
          </a:custGeom>
          <a:solidFill>
            <a:srgbClr val="00A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799" y="6103210"/>
            <a:ext cx="3657600" cy="54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76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749807" y="637322"/>
            <a:ext cx="10689717" cy="99377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endParaRPr lang="en-US" dirty="0"/>
          </a:p>
        </p:txBody>
      </p:sp>
      <p:sp>
        <p:nvSpPr>
          <p:cNvPr id="9" name="Rectangle 1"/>
          <p:cNvSpPr/>
          <p:nvPr userDrawn="1"/>
        </p:nvSpPr>
        <p:spPr>
          <a:xfrm>
            <a:off x="841249" y="1660772"/>
            <a:ext cx="2168652" cy="201536"/>
          </a:xfrm>
          <a:custGeom>
            <a:avLst/>
            <a:gdLst>
              <a:gd name="connsiteX0" fmla="*/ 0 w 4224856"/>
              <a:gd name="connsiteY0" fmla="*/ 0 h 212651"/>
              <a:gd name="connsiteX1" fmla="*/ 4224856 w 4224856"/>
              <a:gd name="connsiteY1" fmla="*/ 0 h 212651"/>
              <a:gd name="connsiteX2" fmla="*/ 4224856 w 4224856"/>
              <a:gd name="connsiteY2" fmla="*/ 212651 h 212651"/>
              <a:gd name="connsiteX3" fmla="*/ 0 w 4224856"/>
              <a:gd name="connsiteY3" fmla="*/ 212651 h 212651"/>
              <a:gd name="connsiteX4" fmla="*/ 0 w 4224856"/>
              <a:gd name="connsiteY4" fmla="*/ 0 h 212651"/>
              <a:gd name="connsiteX0" fmla="*/ 0 w 4224856"/>
              <a:gd name="connsiteY0" fmla="*/ 0 h 212651"/>
              <a:gd name="connsiteX1" fmla="*/ 4224856 w 4224856"/>
              <a:gd name="connsiteY1" fmla="*/ 0 h 212651"/>
              <a:gd name="connsiteX2" fmla="*/ 3927144 w 4224856"/>
              <a:gd name="connsiteY2" fmla="*/ 202018 h 212651"/>
              <a:gd name="connsiteX3" fmla="*/ 0 w 4224856"/>
              <a:gd name="connsiteY3" fmla="*/ 212651 h 212651"/>
              <a:gd name="connsiteX4" fmla="*/ 0 w 4224856"/>
              <a:gd name="connsiteY4" fmla="*/ 0 h 212651"/>
              <a:gd name="connsiteX0" fmla="*/ 0 w 4476072"/>
              <a:gd name="connsiteY0" fmla="*/ 0 h 212651"/>
              <a:gd name="connsiteX1" fmla="*/ 4476072 w 4476072"/>
              <a:gd name="connsiteY1" fmla="*/ 8561 h 212651"/>
              <a:gd name="connsiteX2" fmla="*/ 3927144 w 4476072"/>
              <a:gd name="connsiteY2" fmla="*/ 202018 h 212651"/>
              <a:gd name="connsiteX3" fmla="*/ 0 w 4476072"/>
              <a:gd name="connsiteY3" fmla="*/ 212651 h 212651"/>
              <a:gd name="connsiteX4" fmla="*/ 0 w 4476072"/>
              <a:gd name="connsiteY4" fmla="*/ 0 h 212651"/>
              <a:gd name="connsiteX0" fmla="*/ 0 w 4476072"/>
              <a:gd name="connsiteY0" fmla="*/ 0 h 212651"/>
              <a:gd name="connsiteX1" fmla="*/ 4476072 w 4476072"/>
              <a:gd name="connsiteY1" fmla="*/ 8561 h 212651"/>
              <a:gd name="connsiteX2" fmla="*/ 3876901 w 4476072"/>
              <a:gd name="connsiteY2" fmla="*/ 210580 h 212651"/>
              <a:gd name="connsiteX3" fmla="*/ 0 w 4476072"/>
              <a:gd name="connsiteY3" fmla="*/ 212651 h 212651"/>
              <a:gd name="connsiteX4" fmla="*/ 0 w 4476072"/>
              <a:gd name="connsiteY4" fmla="*/ 0 h 212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6072" h="212651">
                <a:moveTo>
                  <a:pt x="0" y="0"/>
                </a:moveTo>
                <a:lnTo>
                  <a:pt x="4476072" y="8561"/>
                </a:lnTo>
                <a:lnTo>
                  <a:pt x="3876901" y="210580"/>
                </a:lnTo>
                <a:lnTo>
                  <a:pt x="0" y="212651"/>
                </a:lnTo>
                <a:lnTo>
                  <a:pt x="0" y="0"/>
                </a:lnTo>
                <a:close/>
              </a:path>
            </a:pathLst>
          </a:custGeom>
          <a:solidFill>
            <a:srgbClr val="00A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hart Placeholder 11"/>
          <p:cNvSpPr>
            <a:spLocks noGrp="1"/>
          </p:cNvSpPr>
          <p:nvPr>
            <p:ph type="chart" sz="quarter" idx="12" hasCustomPrompt="1"/>
          </p:nvPr>
        </p:nvSpPr>
        <p:spPr>
          <a:xfrm>
            <a:off x="749806" y="2057400"/>
            <a:ext cx="10689717" cy="39052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1" baseline="0">
                <a:solidFill>
                  <a:schemeClr val="bg1"/>
                </a:solidFill>
                <a:latin typeface="Open Sans Light"/>
                <a:cs typeface="Open Sans Light"/>
              </a:defRPr>
            </a:lvl1pPr>
          </a:lstStyle>
          <a:p>
            <a:r>
              <a:rPr lang="en-US" dirty="0" smtClean="0"/>
              <a:t>Graphics can go here – </a:t>
            </a:r>
            <a:br>
              <a:rPr lang="en-US" dirty="0" smtClean="0"/>
            </a:br>
            <a:r>
              <a:rPr lang="en-US" dirty="0" smtClean="0"/>
              <a:t>replace this box with your image or chart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799" y="6103210"/>
            <a:ext cx="3657600" cy="54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49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718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49808" y="247650"/>
            <a:ext cx="9689592" cy="3081338"/>
          </a:xfrm>
        </p:spPr>
        <p:txBody>
          <a:bodyPr anchor="b"/>
          <a:lstStyle>
            <a:lvl1pPr algn="l">
              <a:defRPr sz="6000" spc="0">
                <a:effectLst/>
                <a:latin typeface="Anton" panose="00000500000000000000" pitchFamily="2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9808" y="4031566"/>
            <a:ext cx="9689592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1" name="Rectangle 1"/>
          <p:cNvSpPr/>
          <p:nvPr userDrawn="1"/>
        </p:nvSpPr>
        <p:spPr>
          <a:xfrm>
            <a:off x="841248" y="3512672"/>
            <a:ext cx="3215601" cy="298831"/>
          </a:xfrm>
          <a:custGeom>
            <a:avLst/>
            <a:gdLst>
              <a:gd name="connsiteX0" fmla="*/ 0 w 4224856"/>
              <a:gd name="connsiteY0" fmla="*/ 0 h 212651"/>
              <a:gd name="connsiteX1" fmla="*/ 4224856 w 4224856"/>
              <a:gd name="connsiteY1" fmla="*/ 0 h 212651"/>
              <a:gd name="connsiteX2" fmla="*/ 4224856 w 4224856"/>
              <a:gd name="connsiteY2" fmla="*/ 212651 h 212651"/>
              <a:gd name="connsiteX3" fmla="*/ 0 w 4224856"/>
              <a:gd name="connsiteY3" fmla="*/ 212651 h 212651"/>
              <a:gd name="connsiteX4" fmla="*/ 0 w 4224856"/>
              <a:gd name="connsiteY4" fmla="*/ 0 h 212651"/>
              <a:gd name="connsiteX0" fmla="*/ 0 w 4224856"/>
              <a:gd name="connsiteY0" fmla="*/ 0 h 212651"/>
              <a:gd name="connsiteX1" fmla="*/ 4224856 w 4224856"/>
              <a:gd name="connsiteY1" fmla="*/ 0 h 212651"/>
              <a:gd name="connsiteX2" fmla="*/ 3927144 w 4224856"/>
              <a:gd name="connsiteY2" fmla="*/ 202018 h 212651"/>
              <a:gd name="connsiteX3" fmla="*/ 0 w 4224856"/>
              <a:gd name="connsiteY3" fmla="*/ 212651 h 212651"/>
              <a:gd name="connsiteX4" fmla="*/ 0 w 4224856"/>
              <a:gd name="connsiteY4" fmla="*/ 0 h 212651"/>
              <a:gd name="connsiteX0" fmla="*/ 0 w 4476072"/>
              <a:gd name="connsiteY0" fmla="*/ 0 h 212651"/>
              <a:gd name="connsiteX1" fmla="*/ 4476072 w 4476072"/>
              <a:gd name="connsiteY1" fmla="*/ 8561 h 212651"/>
              <a:gd name="connsiteX2" fmla="*/ 3927144 w 4476072"/>
              <a:gd name="connsiteY2" fmla="*/ 202018 h 212651"/>
              <a:gd name="connsiteX3" fmla="*/ 0 w 4476072"/>
              <a:gd name="connsiteY3" fmla="*/ 212651 h 212651"/>
              <a:gd name="connsiteX4" fmla="*/ 0 w 4476072"/>
              <a:gd name="connsiteY4" fmla="*/ 0 h 212651"/>
              <a:gd name="connsiteX0" fmla="*/ 0 w 4476072"/>
              <a:gd name="connsiteY0" fmla="*/ 0 h 212651"/>
              <a:gd name="connsiteX1" fmla="*/ 4476072 w 4476072"/>
              <a:gd name="connsiteY1" fmla="*/ 8561 h 212651"/>
              <a:gd name="connsiteX2" fmla="*/ 3876901 w 4476072"/>
              <a:gd name="connsiteY2" fmla="*/ 210580 h 212651"/>
              <a:gd name="connsiteX3" fmla="*/ 0 w 4476072"/>
              <a:gd name="connsiteY3" fmla="*/ 212651 h 212651"/>
              <a:gd name="connsiteX4" fmla="*/ 0 w 4476072"/>
              <a:gd name="connsiteY4" fmla="*/ 0 h 212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6072" h="212651">
                <a:moveTo>
                  <a:pt x="0" y="0"/>
                </a:moveTo>
                <a:lnTo>
                  <a:pt x="4476072" y="8561"/>
                </a:lnTo>
                <a:lnTo>
                  <a:pt x="3876901" y="210580"/>
                </a:lnTo>
                <a:lnTo>
                  <a:pt x="0" y="212651"/>
                </a:lnTo>
                <a:lnTo>
                  <a:pt x="0" y="0"/>
                </a:lnTo>
                <a:close/>
              </a:path>
            </a:pathLst>
          </a:custGeom>
          <a:solidFill>
            <a:srgbClr val="00A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5" t="15266" r="31179" b="39277"/>
          <a:stretch/>
        </p:blipFill>
        <p:spPr>
          <a:xfrm>
            <a:off x="6492240" y="2651760"/>
            <a:ext cx="5760720" cy="42062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162" y="4816128"/>
            <a:ext cx="2994838" cy="175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87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749808" y="246888"/>
            <a:ext cx="10689717" cy="3081338"/>
          </a:xfrm>
        </p:spPr>
        <p:txBody>
          <a:bodyPr anchor="b"/>
          <a:lstStyle>
            <a:lvl1pPr algn="l">
              <a:defRPr sz="6000" spc="0">
                <a:effectLst/>
                <a:latin typeface="Anton" panose="00000500000000000000" pitchFamily="2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Rectangle 1"/>
          <p:cNvSpPr/>
          <p:nvPr userDrawn="1"/>
        </p:nvSpPr>
        <p:spPr>
          <a:xfrm>
            <a:off x="841248" y="3512672"/>
            <a:ext cx="3215601" cy="298831"/>
          </a:xfrm>
          <a:custGeom>
            <a:avLst/>
            <a:gdLst>
              <a:gd name="connsiteX0" fmla="*/ 0 w 4224856"/>
              <a:gd name="connsiteY0" fmla="*/ 0 h 212651"/>
              <a:gd name="connsiteX1" fmla="*/ 4224856 w 4224856"/>
              <a:gd name="connsiteY1" fmla="*/ 0 h 212651"/>
              <a:gd name="connsiteX2" fmla="*/ 4224856 w 4224856"/>
              <a:gd name="connsiteY2" fmla="*/ 212651 h 212651"/>
              <a:gd name="connsiteX3" fmla="*/ 0 w 4224856"/>
              <a:gd name="connsiteY3" fmla="*/ 212651 h 212651"/>
              <a:gd name="connsiteX4" fmla="*/ 0 w 4224856"/>
              <a:gd name="connsiteY4" fmla="*/ 0 h 212651"/>
              <a:gd name="connsiteX0" fmla="*/ 0 w 4224856"/>
              <a:gd name="connsiteY0" fmla="*/ 0 h 212651"/>
              <a:gd name="connsiteX1" fmla="*/ 4224856 w 4224856"/>
              <a:gd name="connsiteY1" fmla="*/ 0 h 212651"/>
              <a:gd name="connsiteX2" fmla="*/ 3927144 w 4224856"/>
              <a:gd name="connsiteY2" fmla="*/ 202018 h 212651"/>
              <a:gd name="connsiteX3" fmla="*/ 0 w 4224856"/>
              <a:gd name="connsiteY3" fmla="*/ 212651 h 212651"/>
              <a:gd name="connsiteX4" fmla="*/ 0 w 4224856"/>
              <a:gd name="connsiteY4" fmla="*/ 0 h 212651"/>
              <a:gd name="connsiteX0" fmla="*/ 0 w 4476072"/>
              <a:gd name="connsiteY0" fmla="*/ 0 h 212651"/>
              <a:gd name="connsiteX1" fmla="*/ 4476072 w 4476072"/>
              <a:gd name="connsiteY1" fmla="*/ 8561 h 212651"/>
              <a:gd name="connsiteX2" fmla="*/ 3927144 w 4476072"/>
              <a:gd name="connsiteY2" fmla="*/ 202018 h 212651"/>
              <a:gd name="connsiteX3" fmla="*/ 0 w 4476072"/>
              <a:gd name="connsiteY3" fmla="*/ 212651 h 212651"/>
              <a:gd name="connsiteX4" fmla="*/ 0 w 4476072"/>
              <a:gd name="connsiteY4" fmla="*/ 0 h 212651"/>
              <a:gd name="connsiteX0" fmla="*/ 0 w 4476072"/>
              <a:gd name="connsiteY0" fmla="*/ 0 h 212651"/>
              <a:gd name="connsiteX1" fmla="*/ 4476072 w 4476072"/>
              <a:gd name="connsiteY1" fmla="*/ 8561 h 212651"/>
              <a:gd name="connsiteX2" fmla="*/ 3876901 w 4476072"/>
              <a:gd name="connsiteY2" fmla="*/ 210580 h 212651"/>
              <a:gd name="connsiteX3" fmla="*/ 0 w 4476072"/>
              <a:gd name="connsiteY3" fmla="*/ 212651 h 212651"/>
              <a:gd name="connsiteX4" fmla="*/ 0 w 4476072"/>
              <a:gd name="connsiteY4" fmla="*/ 0 h 212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6072" h="212651">
                <a:moveTo>
                  <a:pt x="0" y="0"/>
                </a:moveTo>
                <a:lnTo>
                  <a:pt x="4476072" y="8561"/>
                </a:lnTo>
                <a:lnTo>
                  <a:pt x="3876901" y="210580"/>
                </a:lnTo>
                <a:lnTo>
                  <a:pt x="0" y="212651"/>
                </a:lnTo>
                <a:lnTo>
                  <a:pt x="0" y="0"/>
                </a:lnTo>
                <a:close/>
              </a:path>
            </a:pathLst>
          </a:custGeom>
          <a:solidFill>
            <a:srgbClr val="00A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5" t="15266" r="31179" b="39277"/>
          <a:stretch/>
        </p:blipFill>
        <p:spPr>
          <a:xfrm>
            <a:off x="6892290" y="2861310"/>
            <a:ext cx="5760720" cy="42062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162" y="4816128"/>
            <a:ext cx="2994838" cy="175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05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749808" y="2807979"/>
            <a:ext cx="10689716" cy="3154672"/>
          </a:xfrm>
        </p:spPr>
        <p:txBody>
          <a:bodyPr/>
          <a:lstStyle>
            <a:lvl1pPr>
              <a:defRPr b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/>
            </a:lvl2pPr>
            <a:lvl3pPr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endParaRPr lang="en-US" dirty="0" smtClean="0"/>
          </a:p>
        </p:txBody>
      </p:sp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749807" y="637322"/>
            <a:ext cx="10689717" cy="99377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endParaRPr lang="en-US" dirty="0"/>
          </a:p>
        </p:txBody>
      </p:sp>
      <p:sp>
        <p:nvSpPr>
          <p:cNvPr id="9" name="Rectangle 1"/>
          <p:cNvSpPr/>
          <p:nvPr userDrawn="1"/>
        </p:nvSpPr>
        <p:spPr>
          <a:xfrm>
            <a:off x="841249" y="1660772"/>
            <a:ext cx="2168652" cy="201536"/>
          </a:xfrm>
          <a:custGeom>
            <a:avLst/>
            <a:gdLst>
              <a:gd name="connsiteX0" fmla="*/ 0 w 4224856"/>
              <a:gd name="connsiteY0" fmla="*/ 0 h 212651"/>
              <a:gd name="connsiteX1" fmla="*/ 4224856 w 4224856"/>
              <a:gd name="connsiteY1" fmla="*/ 0 h 212651"/>
              <a:gd name="connsiteX2" fmla="*/ 4224856 w 4224856"/>
              <a:gd name="connsiteY2" fmla="*/ 212651 h 212651"/>
              <a:gd name="connsiteX3" fmla="*/ 0 w 4224856"/>
              <a:gd name="connsiteY3" fmla="*/ 212651 h 212651"/>
              <a:gd name="connsiteX4" fmla="*/ 0 w 4224856"/>
              <a:gd name="connsiteY4" fmla="*/ 0 h 212651"/>
              <a:gd name="connsiteX0" fmla="*/ 0 w 4224856"/>
              <a:gd name="connsiteY0" fmla="*/ 0 h 212651"/>
              <a:gd name="connsiteX1" fmla="*/ 4224856 w 4224856"/>
              <a:gd name="connsiteY1" fmla="*/ 0 h 212651"/>
              <a:gd name="connsiteX2" fmla="*/ 3927144 w 4224856"/>
              <a:gd name="connsiteY2" fmla="*/ 202018 h 212651"/>
              <a:gd name="connsiteX3" fmla="*/ 0 w 4224856"/>
              <a:gd name="connsiteY3" fmla="*/ 212651 h 212651"/>
              <a:gd name="connsiteX4" fmla="*/ 0 w 4224856"/>
              <a:gd name="connsiteY4" fmla="*/ 0 h 212651"/>
              <a:gd name="connsiteX0" fmla="*/ 0 w 4476072"/>
              <a:gd name="connsiteY0" fmla="*/ 0 h 212651"/>
              <a:gd name="connsiteX1" fmla="*/ 4476072 w 4476072"/>
              <a:gd name="connsiteY1" fmla="*/ 8561 h 212651"/>
              <a:gd name="connsiteX2" fmla="*/ 3927144 w 4476072"/>
              <a:gd name="connsiteY2" fmla="*/ 202018 h 212651"/>
              <a:gd name="connsiteX3" fmla="*/ 0 w 4476072"/>
              <a:gd name="connsiteY3" fmla="*/ 212651 h 212651"/>
              <a:gd name="connsiteX4" fmla="*/ 0 w 4476072"/>
              <a:gd name="connsiteY4" fmla="*/ 0 h 212651"/>
              <a:gd name="connsiteX0" fmla="*/ 0 w 4476072"/>
              <a:gd name="connsiteY0" fmla="*/ 0 h 212651"/>
              <a:gd name="connsiteX1" fmla="*/ 4476072 w 4476072"/>
              <a:gd name="connsiteY1" fmla="*/ 8561 h 212651"/>
              <a:gd name="connsiteX2" fmla="*/ 3876901 w 4476072"/>
              <a:gd name="connsiteY2" fmla="*/ 210580 h 212651"/>
              <a:gd name="connsiteX3" fmla="*/ 0 w 4476072"/>
              <a:gd name="connsiteY3" fmla="*/ 212651 h 212651"/>
              <a:gd name="connsiteX4" fmla="*/ 0 w 4476072"/>
              <a:gd name="connsiteY4" fmla="*/ 0 h 212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6072" h="212651">
                <a:moveTo>
                  <a:pt x="0" y="0"/>
                </a:moveTo>
                <a:lnTo>
                  <a:pt x="4476072" y="8561"/>
                </a:lnTo>
                <a:lnTo>
                  <a:pt x="3876901" y="210580"/>
                </a:lnTo>
                <a:lnTo>
                  <a:pt x="0" y="212651"/>
                </a:lnTo>
                <a:lnTo>
                  <a:pt x="0" y="0"/>
                </a:lnTo>
                <a:close/>
              </a:path>
            </a:pathLst>
          </a:custGeom>
          <a:solidFill>
            <a:srgbClr val="00A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49807" y="1891983"/>
            <a:ext cx="10689717" cy="915996"/>
          </a:xfrm>
        </p:spPr>
        <p:txBody>
          <a:bodyPr anchor="ctr">
            <a:normAutofit/>
          </a:bodyPr>
          <a:lstStyle>
            <a:lvl1pPr marL="0" indent="0" algn="l">
              <a:buNone/>
              <a:defRPr sz="320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799" y="6103210"/>
            <a:ext cx="3657601" cy="5440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5" t="15266" r="31179" b="39277"/>
          <a:stretch/>
        </p:blipFill>
        <p:spPr>
          <a:xfrm>
            <a:off x="8861232" y="4381500"/>
            <a:ext cx="3391728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45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749808" y="2057399"/>
            <a:ext cx="10689716" cy="3905251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749807" y="637322"/>
            <a:ext cx="10689717" cy="99377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endParaRPr lang="en-US" dirty="0"/>
          </a:p>
        </p:txBody>
      </p:sp>
      <p:sp>
        <p:nvSpPr>
          <p:cNvPr id="9" name="Rectangle 1"/>
          <p:cNvSpPr/>
          <p:nvPr userDrawn="1"/>
        </p:nvSpPr>
        <p:spPr>
          <a:xfrm>
            <a:off x="841249" y="1660772"/>
            <a:ext cx="2168652" cy="201536"/>
          </a:xfrm>
          <a:custGeom>
            <a:avLst/>
            <a:gdLst>
              <a:gd name="connsiteX0" fmla="*/ 0 w 4224856"/>
              <a:gd name="connsiteY0" fmla="*/ 0 h 212651"/>
              <a:gd name="connsiteX1" fmla="*/ 4224856 w 4224856"/>
              <a:gd name="connsiteY1" fmla="*/ 0 h 212651"/>
              <a:gd name="connsiteX2" fmla="*/ 4224856 w 4224856"/>
              <a:gd name="connsiteY2" fmla="*/ 212651 h 212651"/>
              <a:gd name="connsiteX3" fmla="*/ 0 w 4224856"/>
              <a:gd name="connsiteY3" fmla="*/ 212651 h 212651"/>
              <a:gd name="connsiteX4" fmla="*/ 0 w 4224856"/>
              <a:gd name="connsiteY4" fmla="*/ 0 h 212651"/>
              <a:gd name="connsiteX0" fmla="*/ 0 w 4224856"/>
              <a:gd name="connsiteY0" fmla="*/ 0 h 212651"/>
              <a:gd name="connsiteX1" fmla="*/ 4224856 w 4224856"/>
              <a:gd name="connsiteY1" fmla="*/ 0 h 212651"/>
              <a:gd name="connsiteX2" fmla="*/ 3927144 w 4224856"/>
              <a:gd name="connsiteY2" fmla="*/ 202018 h 212651"/>
              <a:gd name="connsiteX3" fmla="*/ 0 w 4224856"/>
              <a:gd name="connsiteY3" fmla="*/ 212651 h 212651"/>
              <a:gd name="connsiteX4" fmla="*/ 0 w 4224856"/>
              <a:gd name="connsiteY4" fmla="*/ 0 h 212651"/>
              <a:gd name="connsiteX0" fmla="*/ 0 w 4476072"/>
              <a:gd name="connsiteY0" fmla="*/ 0 h 212651"/>
              <a:gd name="connsiteX1" fmla="*/ 4476072 w 4476072"/>
              <a:gd name="connsiteY1" fmla="*/ 8561 h 212651"/>
              <a:gd name="connsiteX2" fmla="*/ 3927144 w 4476072"/>
              <a:gd name="connsiteY2" fmla="*/ 202018 h 212651"/>
              <a:gd name="connsiteX3" fmla="*/ 0 w 4476072"/>
              <a:gd name="connsiteY3" fmla="*/ 212651 h 212651"/>
              <a:gd name="connsiteX4" fmla="*/ 0 w 4476072"/>
              <a:gd name="connsiteY4" fmla="*/ 0 h 212651"/>
              <a:gd name="connsiteX0" fmla="*/ 0 w 4476072"/>
              <a:gd name="connsiteY0" fmla="*/ 0 h 212651"/>
              <a:gd name="connsiteX1" fmla="*/ 4476072 w 4476072"/>
              <a:gd name="connsiteY1" fmla="*/ 8561 h 212651"/>
              <a:gd name="connsiteX2" fmla="*/ 3876901 w 4476072"/>
              <a:gd name="connsiteY2" fmla="*/ 210580 h 212651"/>
              <a:gd name="connsiteX3" fmla="*/ 0 w 4476072"/>
              <a:gd name="connsiteY3" fmla="*/ 212651 h 212651"/>
              <a:gd name="connsiteX4" fmla="*/ 0 w 4476072"/>
              <a:gd name="connsiteY4" fmla="*/ 0 h 212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6072" h="212651">
                <a:moveTo>
                  <a:pt x="0" y="0"/>
                </a:moveTo>
                <a:lnTo>
                  <a:pt x="4476072" y="8561"/>
                </a:lnTo>
                <a:lnTo>
                  <a:pt x="3876901" y="210580"/>
                </a:lnTo>
                <a:lnTo>
                  <a:pt x="0" y="212651"/>
                </a:lnTo>
                <a:lnTo>
                  <a:pt x="0" y="0"/>
                </a:lnTo>
                <a:close/>
              </a:path>
            </a:pathLst>
          </a:custGeom>
          <a:solidFill>
            <a:srgbClr val="00A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799" y="6103210"/>
            <a:ext cx="3657601" cy="5440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5" t="15266" r="31179" b="39277"/>
          <a:stretch/>
        </p:blipFill>
        <p:spPr>
          <a:xfrm>
            <a:off x="8861232" y="4381500"/>
            <a:ext cx="3391728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80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749807" y="637322"/>
            <a:ext cx="10689717" cy="99377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endParaRPr lang="en-US" dirty="0"/>
          </a:p>
        </p:txBody>
      </p:sp>
      <p:sp>
        <p:nvSpPr>
          <p:cNvPr id="9" name="Rectangle 1"/>
          <p:cNvSpPr/>
          <p:nvPr userDrawn="1"/>
        </p:nvSpPr>
        <p:spPr>
          <a:xfrm>
            <a:off x="841249" y="1660772"/>
            <a:ext cx="2168652" cy="201536"/>
          </a:xfrm>
          <a:custGeom>
            <a:avLst/>
            <a:gdLst>
              <a:gd name="connsiteX0" fmla="*/ 0 w 4224856"/>
              <a:gd name="connsiteY0" fmla="*/ 0 h 212651"/>
              <a:gd name="connsiteX1" fmla="*/ 4224856 w 4224856"/>
              <a:gd name="connsiteY1" fmla="*/ 0 h 212651"/>
              <a:gd name="connsiteX2" fmla="*/ 4224856 w 4224856"/>
              <a:gd name="connsiteY2" fmla="*/ 212651 h 212651"/>
              <a:gd name="connsiteX3" fmla="*/ 0 w 4224856"/>
              <a:gd name="connsiteY3" fmla="*/ 212651 h 212651"/>
              <a:gd name="connsiteX4" fmla="*/ 0 w 4224856"/>
              <a:gd name="connsiteY4" fmla="*/ 0 h 212651"/>
              <a:gd name="connsiteX0" fmla="*/ 0 w 4224856"/>
              <a:gd name="connsiteY0" fmla="*/ 0 h 212651"/>
              <a:gd name="connsiteX1" fmla="*/ 4224856 w 4224856"/>
              <a:gd name="connsiteY1" fmla="*/ 0 h 212651"/>
              <a:gd name="connsiteX2" fmla="*/ 3927144 w 4224856"/>
              <a:gd name="connsiteY2" fmla="*/ 202018 h 212651"/>
              <a:gd name="connsiteX3" fmla="*/ 0 w 4224856"/>
              <a:gd name="connsiteY3" fmla="*/ 212651 h 212651"/>
              <a:gd name="connsiteX4" fmla="*/ 0 w 4224856"/>
              <a:gd name="connsiteY4" fmla="*/ 0 h 212651"/>
              <a:gd name="connsiteX0" fmla="*/ 0 w 4476072"/>
              <a:gd name="connsiteY0" fmla="*/ 0 h 212651"/>
              <a:gd name="connsiteX1" fmla="*/ 4476072 w 4476072"/>
              <a:gd name="connsiteY1" fmla="*/ 8561 h 212651"/>
              <a:gd name="connsiteX2" fmla="*/ 3927144 w 4476072"/>
              <a:gd name="connsiteY2" fmla="*/ 202018 h 212651"/>
              <a:gd name="connsiteX3" fmla="*/ 0 w 4476072"/>
              <a:gd name="connsiteY3" fmla="*/ 212651 h 212651"/>
              <a:gd name="connsiteX4" fmla="*/ 0 w 4476072"/>
              <a:gd name="connsiteY4" fmla="*/ 0 h 212651"/>
              <a:gd name="connsiteX0" fmla="*/ 0 w 4476072"/>
              <a:gd name="connsiteY0" fmla="*/ 0 h 212651"/>
              <a:gd name="connsiteX1" fmla="*/ 4476072 w 4476072"/>
              <a:gd name="connsiteY1" fmla="*/ 8561 h 212651"/>
              <a:gd name="connsiteX2" fmla="*/ 3876901 w 4476072"/>
              <a:gd name="connsiteY2" fmla="*/ 210580 h 212651"/>
              <a:gd name="connsiteX3" fmla="*/ 0 w 4476072"/>
              <a:gd name="connsiteY3" fmla="*/ 212651 h 212651"/>
              <a:gd name="connsiteX4" fmla="*/ 0 w 4476072"/>
              <a:gd name="connsiteY4" fmla="*/ 0 h 212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6072" h="212651">
                <a:moveTo>
                  <a:pt x="0" y="0"/>
                </a:moveTo>
                <a:lnTo>
                  <a:pt x="4476072" y="8561"/>
                </a:lnTo>
                <a:lnTo>
                  <a:pt x="3876901" y="210580"/>
                </a:lnTo>
                <a:lnTo>
                  <a:pt x="0" y="212651"/>
                </a:lnTo>
                <a:lnTo>
                  <a:pt x="0" y="0"/>
                </a:lnTo>
                <a:close/>
              </a:path>
            </a:pathLst>
          </a:custGeom>
          <a:solidFill>
            <a:srgbClr val="00A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799" y="6103210"/>
            <a:ext cx="3657601" cy="5440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5" t="15266" r="31179" b="39277"/>
          <a:stretch/>
        </p:blipFill>
        <p:spPr>
          <a:xfrm>
            <a:off x="8861232" y="4381500"/>
            <a:ext cx="3391728" cy="2476500"/>
          </a:xfrm>
          <a:prstGeom prst="rect">
            <a:avLst/>
          </a:prstGeom>
        </p:spPr>
      </p:pic>
      <p:sp>
        <p:nvSpPr>
          <p:cNvPr id="11" name="Chart Placeholder 11"/>
          <p:cNvSpPr>
            <a:spLocks noGrp="1"/>
          </p:cNvSpPr>
          <p:nvPr>
            <p:ph type="chart" sz="quarter" idx="12" hasCustomPrompt="1"/>
          </p:nvPr>
        </p:nvSpPr>
        <p:spPr>
          <a:xfrm>
            <a:off x="749806" y="2057400"/>
            <a:ext cx="10689717" cy="39052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1" baseline="0">
                <a:solidFill>
                  <a:schemeClr val="bg1"/>
                </a:solidFill>
                <a:latin typeface="Open Sans Light"/>
                <a:cs typeface="Open Sans Light"/>
              </a:defRPr>
            </a:lvl1pPr>
          </a:lstStyle>
          <a:p>
            <a:r>
              <a:rPr lang="en-US" dirty="0" smtClean="0"/>
              <a:t>Graphics can go here – </a:t>
            </a:r>
            <a:br>
              <a:rPr lang="en-US" dirty="0" smtClean="0"/>
            </a:br>
            <a:r>
              <a:rPr lang="en-US" dirty="0" smtClean="0"/>
              <a:t>replace this box with your image or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87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749808" y="246888"/>
            <a:ext cx="10689717" cy="3081338"/>
          </a:xfrm>
        </p:spPr>
        <p:txBody>
          <a:bodyPr anchor="b"/>
          <a:lstStyle>
            <a:lvl1pPr algn="l">
              <a:defRPr sz="6000" spc="0">
                <a:effectLst/>
                <a:latin typeface="Anton" panose="00000500000000000000" pitchFamily="2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Rectangle 1"/>
          <p:cNvSpPr/>
          <p:nvPr userDrawn="1"/>
        </p:nvSpPr>
        <p:spPr>
          <a:xfrm>
            <a:off x="841248" y="3512672"/>
            <a:ext cx="3215601" cy="298831"/>
          </a:xfrm>
          <a:custGeom>
            <a:avLst/>
            <a:gdLst>
              <a:gd name="connsiteX0" fmla="*/ 0 w 4224856"/>
              <a:gd name="connsiteY0" fmla="*/ 0 h 212651"/>
              <a:gd name="connsiteX1" fmla="*/ 4224856 w 4224856"/>
              <a:gd name="connsiteY1" fmla="*/ 0 h 212651"/>
              <a:gd name="connsiteX2" fmla="*/ 4224856 w 4224856"/>
              <a:gd name="connsiteY2" fmla="*/ 212651 h 212651"/>
              <a:gd name="connsiteX3" fmla="*/ 0 w 4224856"/>
              <a:gd name="connsiteY3" fmla="*/ 212651 h 212651"/>
              <a:gd name="connsiteX4" fmla="*/ 0 w 4224856"/>
              <a:gd name="connsiteY4" fmla="*/ 0 h 212651"/>
              <a:gd name="connsiteX0" fmla="*/ 0 w 4224856"/>
              <a:gd name="connsiteY0" fmla="*/ 0 h 212651"/>
              <a:gd name="connsiteX1" fmla="*/ 4224856 w 4224856"/>
              <a:gd name="connsiteY1" fmla="*/ 0 h 212651"/>
              <a:gd name="connsiteX2" fmla="*/ 3927144 w 4224856"/>
              <a:gd name="connsiteY2" fmla="*/ 202018 h 212651"/>
              <a:gd name="connsiteX3" fmla="*/ 0 w 4224856"/>
              <a:gd name="connsiteY3" fmla="*/ 212651 h 212651"/>
              <a:gd name="connsiteX4" fmla="*/ 0 w 4224856"/>
              <a:gd name="connsiteY4" fmla="*/ 0 h 212651"/>
              <a:gd name="connsiteX0" fmla="*/ 0 w 4476072"/>
              <a:gd name="connsiteY0" fmla="*/ 0 h 212651"/>
              <a:gd name="connsiteX1" fmla="*/ 4476072 w 4476072"/>
              <a:gd name="connsiteY1" fmla="*/ 8561 h 212651"/>
              <a:gd name="connsiteX2" fmla="*/ 3927144 w 4476072"/>
              <a:gd name="connsiteY2" fmla="*/ 202018 h 212651"/>
              <a:gd name="connsiteX3" fmla="*/ 0 w 4476072"/>
              <a:gd name="connsiteY3" fmla="*/ 212651 h 212651"/>
              <a:gd name="connsiteX4" fmla="*/ 0 w 4476072"/>
              <a:gd name="connsiteY4" fmla="*/ 0 h 212651"/>
              <a:gd name="connsiteX0" fmla="*/ 0 w 4476072"/>
              <a:gd name="connsiteY0" fmla="*/ 0 h 212651"/>
              <a:gd name="connsiteX1" fmla="*/ 4476072 w 4476072"/>
              <a:gd name="connsiteY1" fmla="*/ 8561 h 212651"/>
              <a:gd name="connsiteX2" fmla="*/ 3876901 w 4476072"/>
              <a:gd name="connsiteY2" fmla="*/ 210580 h 212651"/>
              <a:gd name="connsiteX3" fmla="*/ 0 w 4476072"/>
              <a:gd name="connsiteY3" fmla="*/ 212651 h 212651"/>
              <a:gd name="connsiteX4" fmla="*/ 0 w 4476072"/>
              <a:gd name="connsiteY4" fmla="*/ 0 h 212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6072" h="212651">
                <a:moveTo>
                  <a:pt x="0" y="0"/>
                </a:moveTo>
                <a:lnTo>
                  <a:pt x="4476072" y="8561"/>
                </a:lnTo>
                <a:lnTo>
                  <a:pt x="3876901" y="210580"/>
                </a:lnTo>
                <a:lnTo>
                  <a:pt x="0" y="212651"/>
                </a:lnTo>
                <a:lnTo>
                  <a:pt x="0" y="0"/>
                </a:lnTo>
                <a:close/>
              </a:path>
            </a:pathLst>
          </a:custGeom>
          <a:solidFill>
            <a:srgbClr val="00A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5" t="15266" r="31179" b="39277"/>
          <a:stretch/>
        </p:blipFill>
        <p:spPr>
          <a:xfrm>
            <a:off x="6816090" y="2937510"/>
            <a:ext cx="5760720" cy="42062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162" y="4816128"/>
            <a:ext cx="2994837" cy="175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71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749808" y="2807979"/>
            <a:ext cx="10689716" cy="3154672"/>
          </a:xfrm>
        </p:spPr>
        <p:txBody>
          <a:bodyPr/>
          <a:lstStyle>
            <a:lvl1pPr>
              <a:defRPr b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/>
            </a:lvl2pPr>
            <a:lvl3pPr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endParaRPr lang="en-US" dirty="0" smtClean="0"/>
          </a:p>
        </p:txBody>
      </p:sp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749807" y="637322"/>
            <a:ext cx="10689717" cy="99377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endParaRPr lang="en-US" dirty="0"/>
          </a:p>
        </p:txBody>
      </p:sp>
      <p:sp>
        <p:nvSpPr>
          <p:cNvPr id="9" name="Rectangle 1"/>
          <p:cNvSpPr/>
          <p:nvPr userDrawn="1"/>
        </p:nvSpPr>
        <p:spPr>
          <a:xfrm>
            <a:off x="841249" y="1660772"/>
            <a:ext cx="2168652" cy="201536"/>
          </a:xfrm>
          <a:custGeom>
            <a:avLst/>
            <a:gdLst>
              <a:gd name="connsiteX0" fmla="*/ 0 w 4224856"/>
              <a:gd name="connsiteY0" fmla="*/ 0 h 212651"/>
              <a:gd name="connsiteX1" fmla="*/ 4224856 w 4224856"/>
              <a:gd name="connsiteY1" fmla="*/ 0 h 212651"/>
              <a:gd name="connsiteX2" fmla="*/ 4224856 w 4224856"/>
              <a:gd name="connsiteY2" fmla="*/ 212651 h 212651"/>
              <a:gd name="connsiteX3" fmla="*/ 0 w 4224856"/>
              <a:gd name="connsiteY3" fmla="*/ 212651 h 212651"/>
              <a:gd name="connsiteX4" fmla="*/ 0 w 4224856"/>
              <a:gd name="connsiteY4" fmla="*/ 0 h 212651"/>
              <a:gd name="connsiteX0" fmla="*/ 0 w 4224856"/>
              <a:gd name="connsiteY0" fmla="*/ 0 h 212651"/>
              <a:gd name="connsiteX1" fmla="*/ 4224856 w 4224856"/>
              <a:gd name="connsiteY1" fmla="*/ 0 h 212651"/>
              <a:gd name="connsiteX2" fmla="*/ 3927144 w 4224856"/>
              <a:gd name="connsiteY2" fmla="*/ 202018 h 212651"/>
              <a:gd name="connsiteX3" fmla="*/ 0 w 4224856"/>
              <a:gd name="connsiteY3" fmla="*/ 212651 h 212651"/>
              <a:gd name="connsiteX4" fmla="*/ 0 w 4224856"/>
              <a:gd name="connsiteY4" fmla="*/ 0 h 212651"/>
              <a:gd name="connsiteX0" fmla="*/ 0 w 4476072"/>
              <a:gd name="connsiteY0" fmla="*/ 0 h 212651"/>
              <a:gd name="connsiteX1" fmla="*/ 4476072 w 4476072"/>
              <a:gd name="connsiteY1" fmla="*/ 8561 h 212651"/>
              <a:gd name="connsiteX2" fmla="*/ 3927144 w 4476072"/>
              <a:gd name="connsiteY2" fmla="*/ 202018 h 212651"/>
              <a:gd name="connsiteX3" fmla="*/ 0 w 4476072"/>
              <a:gd name="connsiteY3" fmla="*/ 212651 h 212651"/>
              <a:gd name="connsiteX4" fmla="*/ 0 w 4476072"/>
              <a:gd name="connsiteY4" fmla="*/ 0 h 212651"/>
              <a:gd name="connsiteX0" fmla="*/ 0 w 4476072"/>
              <a:gd name="connsiteY0" fmla="*/ 0 h 212651"/>
              <a:gd name="connsiteX1" fmla="*/ 4476072 w 4476072"/>
              <a:gd name="connsiteY1" fmla="*/ 8561 h 212651"/>
              <a:gd name="connsiteX2" fmla="*/ 3876901 w 4476072"/>
              <a:gd name="connsiteY2" fmla="*/ 210580 h 212651"/>
              <a:gd name="connsiteX3" fmla="*/ 0 w 4476072"/>
              <a:gd name="connsiteY3" fmla="*/ 212651 h 212651"/>
              <a:gd name="connsiteX4" fmla="*/ 0 w 4476072"/>
              <a:gd name="connsiteY4" fmla="*/ 0 h 212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6072" h="212651">
                <a:moveTo>
                  <a:pt x="0" y="0"/>
                </a:moveTo>
                <a:lnTo>
                  <a:pt x="4476072" y="8561"/>
                </a:lnTo>
                <a:lnTo>
                  <a:pt x="3876901" y="210580"/>
                </a:lnTo>
                <a:lnTo>
                  <a:pt x="0" y="212651"/>
                </a:lnTo>
                <a:lnTo>
                  <a:pt x="0" y="0"/>
                </a:lnTo>
                <a:close/>
              </a:path>
            </a:pathLst>
          </a:custGeom>
          <a:solidFill>
            <a:srgbClr val="00A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49807" y="1891983"/>
            <a:ext cx="10689717" cy="915996"/>
          </a:xfrm>
        </p:spPr>
        <p:txBody>
          <a:bodyPr anchor="ctr">
            <a:normAutofit/>
          </a:bodyPr>
          <a:lstStyle>
            <a:lvl1pPr marL="0" indent="0" algn="l">
              <a:buNone/>
              <a:defRPr sz="320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799" y="6103210"/>
            <a:ext cx="3657601" cy="5440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5" t="15266" r="31179" b="39277"/>
          <a:stretch/>
        </p:blipFill>
        <p:spPr>
          <a:xfrm>
            <a:off x="8861232" y="4381500"/>
            <a:ext cx="3391728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8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749808" y="2057399"/>
            <a:ext cx="10689716" cy="3905251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749807" y="637322"/>
            <a:ext cx="10689717" cy="99377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endParaRPr lang="en-US" dirty="0"/>
          </a:p>
        </p:txBody>
      </p:sp>
      <p:sp>
        <p:nvSpPr>
          <p:cNvPr id="9" name="Rectangle 1"/>
          <p:cNvSpPr/>
          <p:nvPr userDrawn="1"/>
        </p:nvSpPr>
        <p:spPr>
          <a:xfrm>
            <a:off x="841249" y="1660772"/>
            <a:ext cx="2168652" cy="201536"/>
          </a:xfrm>
          <a:custGeom>
            <a:avLst/>
            <a:gdLst>
              <a:gd name="connsiteX0" fmla="*/ 0 w 4224856"/>
              <a:gd name="connsiteY0" fmla="*/ 0 h 212651"/>
              <a:gd name="connsiteX1" fmla="*/ 4224856 w 4224856"/>
              <a:gd name="connsiteY1" fmla="*/ 0 h 212651"/>
              <a:gd name="connsiteX2" fmla="*/ 4224856 w 4224856"/>
              <a:gd name="connsiteY2" fmla="*/ 212651 h 212651"/>
              <a:gd name="connsiteX3" fmla="*/ 0 w 4224856"/>
              <a:gd name="connsiteY3" fmla="*/ 212651 h 212651"/>
              <a:gd name="connsiteX4" fmla="*/ 0 w 4224856"/>
              <a:gd name="connsiteY4" fmla="*/ 0 h 212651"/>
              <a:gd name="connsiteX0" fmla="*/ 0 w 4224856"/>
              <a:gd name="connsiteY0" fmla="*/ 0 h 212651"/>
              <a:gd name="connsiteX1" fmla="*/ 4224856 w 4224856"/>
              <a:gd name="connsiteY1" fmla="*/ 0 h 212651"/>
              <a:gd name="connsiteX2" fmla="*/ 3927144 w 4224856"/>
              <a:gd name="connsiteY2" fmla="*/ 202018 h 212651"/>
              <a:gd name="connsiteX3" fmla="*/ 0 w 4224856"/>
              <a:gd name="connsiteY3" fmla="*/ 212651 h 212651"/>
              <a:gd name="connsiteX4" fmla="*/ 0 w 4224856"/>
              <a:gd name="connsiteY4" fmla="*/ 0 h 212651"/>
              <a:gd name="connsiteX0" fmla="*/ 0 w 4476072"/>
              <a:gd name="connsiteY0" fmla="*/ 0 h 212651"/>
              <a:gd name="connsiteX1" fmla="*/ 4476072 w 4476072"/>
              <a:gd name="connsiteY1" fmla="*/ 8561 h 212651"/>
              <a:gd name="connsiteX2" fmla="*/ 3927144 w 4476072"/>
              <a:gd name="connsiteY2" fmla="*/ 202018 h 212651"/>
              <a:gd name="connsiteX3" fmla="*/ 0 w 4476072"/>
              <a:gd name="connsiteY3" fmla="*/ 212651 h 212651"/>
              <a:gd name="connsiteX4" fmla="*/ 0 w 4476072"/>
              <a:gd name="connsiteY4" fmla="*/ 0 h 212651"/>
              <a:gd name="connsiteX0" fmla="*/ 0 w 4476072"/>
              <a:gd name="connsiteY0" fmla="*/ 0 h 212651"/>
              <a:gd name="connsiteX1" fmla="*/ 4476072 w 4476072"/>
              <a:gd name="connsiteY1" fmla="*/ 8561 h 212651"/>
              <a:gd name="connsiteX2" fmla="*/ 3876901 w 4476072"/>
              <a:gd name="connsiteY2" fmla="*/ 210580 h 212651"/>
              <a:gd name="connsiteX3" fmla="*/ 0 w 4476072"/>
              <a:gd name="connsiteY3" fmla="*/ 212651 h 212651"/>
              <a:gd name="connsiteX4" fmla="*/ 0 w 4476072"/>
              <a:gd name="connsiteY4" fmla="*/ 0 h 212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6072" h="212651">
                <a:moveTo>
                  <a:pt x="0" y="0"/>
                </a:moveTo>
                <a:lnTo>
                  <a:pt x="4476072" y="8561"/>
                </a:lnTo>
                <a:lnTo>
                  <a:pt x="3876901" y="210580"/>
                </a:lnTo>
                <a:lnTo>
                  <a:pt x="0" y="212651"/>
                </a:lnTo>
                <a:lnTo>
                  <a:pt x="0" y="0"/>
                </a:lnTo>
                <a:close/>
              </a:path>
            </a:pathLst>
          </a:custGeom>
          <a:solidFill>
            <a:srgbClr val="00A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799" y="6103210"/>
            <a:ext cx="3657601" cy="5440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5" t="15266" r="31179" b="39277"/>
          <a:stretch/>
        </p:blipFill>
        <p:spPr>
          <a:xfrm>
            <a:off x="8861232" y="4381500"/>
            <a:ext cx="3391728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82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749807" y="637322"/>
            <a:ext cx="10689717" cy="99377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endParaRPr lang="en-US" dirty="0"/>
          </a:p>
        </p:txBody>
      </p:sp>
      <p:sp>
        <p:nvSpPr>
          <p:cNvPr id="9" name="Rectangle 1"/>
          <p:cNvSpPr/>
          <p:nvPr userDrawn="1"/>
        </p:nvSpPr>
        <p:spPr>
          <a:xfrm>
            <a:off x="841249" y="1660772"/>
            <a:ext cx="2168652" cy="201536"/>
          </a:xfrm>
          <a:custGeom>
            <a:avLst/>
            <a:gdLst>
              <a:gd name="connsiteX0" fmla="*/ 0 w 4224856"/>
              <a:gd name="connsiteY0" fmla="*/ 0 h 212651"/>
              <a:gd name="connsiteX1" fmla="*/ 4224856 w 4224856"/>
              <a:gd name="connsiteY1" fmla="*/ 0 h 212651"/>
              <a:gd name="connsiteX2" fmla="*/ 4224856 w 4224856"/>
              <a:gd name="connsiteY2" fmla="*/ 212651 h 212651"/>
              <a:gd name="connsiteX3" fmla="*/ 0 w 4224856"/>
              <a:gd name="connsiteY3" fmla="*/ 212651 h 212651"/>
              <a:gd name="connsiteX4" fmla="*/ 0 w 4224856"/>
              <a:gd name="connsiteY4" fmla="*/ 0 h 212651"/>
              <a:gd name="connsiteX0" fmla="*/ 0 w 4224856"/>
              <a:gd name="connsiteY0" fmla="*/ 0 h 212651"/>
              <a:gd name="connsiteX1" fmla="*/ 4224856 w 4224856"/>
              <a:gd name="connsiteY1" fmla="*/ 0 h 212651"/>
              <a:gd name="connsiteX2" fmla="*/ 3927144 w 4224856"/>
              <a:gd name="connsiteY2" fmla="*/ 202018 h 212651"/>
              <a:gd name="connsiteX3" fmla="*/ 0 w 4224856"/>
              <a:gd name="connsiteY3" fmla="*/ 212651 h 212651"/>
              <a:gd name="connsiteX4" fmla="*/ 0 w 4224856"/>
              <a:gd name="connsiteY4" fmla="*/ 0 h 212651"/>
              <a:gd name="connsiteX0" fmla="*/ 0 w 4476072"/>
              <a:gd name="connsiteY0" fmla="*/ 0 h 212651"/>
              <a:gd name="connsiteX1" fmla="*/ 4476072 w 4476072"/>
              <a:gd name="connsiteY1" fmla="*/ 8561 h 212651"/>
              <a:gd name="connsiteX2" fmla="*/ 3927144 w 4476072"/>
              <a:gd name="connsiteY2" fmla="*/ 202018 h 212651"/>
              <a:gd name="connsiteX3" fmla="*/ 0 w 4476072"/>
              <a:gd name="connsiteY3" fmla="*/ 212651 h 212651"/>
              <a:gd name="connsiteX4" fmla="*/ 0 w 4476072"/>
              <a:gd name="connsiteY4" fmla="*/ 0 h 212651"/>
              <a:gd name="connsiteX0" fmla="*/ 0 w 4476072"/>
              <a:gd name="connsiteY0" fmla="*/ 0 h 212651"/>
              <a:gd name="connsiteX1" fmla="*/ 4476072 w 4476072"/>
              <a:gd name="connsiteY1" fmla="*/ 8561 h 212651"/>
              <a:gd name="connsiteX2" fmla="*/ 3876901 w 4476072"/>
              <a:gd name="connsiteY2" fmla="*/ 210580 h 212651"/>
              <a:gd name="connsiteX3" fmla="*/ 0 w 4476072"/>
              <a:gd name="connsiteY3" fmla="*/ 212651 h 212651"/>
              <a:gd name="connsiteX4" fmla="*/ 0 w 4476072"/>
              <a:gd name="connsiteY4" fmla="*/ 0 h 212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6072" h="212651">
                <a:moveTo>
                  <a:pt x="0" y="0"/>
                </a:moveTo>
                <a:lnTo>
                  <a:pt x="4476072" y="8561"/>
                </a:lnTo>
                <a:lnTo>
                  <a:pt x="3876901" y="210580"/>
                </a:lnTo>
                <a:lnTo>
                  <a:pt x="0" y="212651"/>
                </a:lnTo>
                <a:lnTo>
                  <a:pt x="0" y="0"/>
                </a:lnTo>
                <a:close/>
              </a:path>
            </a:pathLst>
          </a:custGeom>
          <a:solidFill>
            <a:srgbClr val="00A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799" y="6103210"/>
            <a:ext cx="3657601" cy="5440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5" t="15266" r="31179" b="39277"/>
          <a:stretch/>
        </p:blipFill>
        <p:spPr>
          <a:xfrm>
            <a:off x="8861232" y="4381500"/>
            <a:ext cx="3391728" cy="2476500"/>
          </a:xfrm>
          <a:prstGeom prst="rect">
            <a:avLst/>
          </a:prstGeom>
        </p:spPr>
      </p:pic>
      <p:sp>
        <p:nvSpPr>
          <p:cNvPr id="11" name="Chart Placeholder 11"/>
          <p:cNvSpPr>
            <a:spLocks noGrp="1"/>
          </p:cNvSpPr>
          <p:nvPr>
            <p:ph type="chart" sz="quarter" idx="12" hasCustomPrompt="1"/>
          </p:nvPr>
        </p:nvSpPr>
        <p:spPr>
          <a:xfrm>
            <a:off x="749806" y="2057400"/>
            <a:ext cx="10689717" cy="39052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1" baseline="0">
                <a:solidFill>
                  <a:schemeClr val="bg1"/>
                </a:solidFill>
                <a:latin typeface="Open Sans Light"/>
                <a:cs typeface="Open Sans Light"/>
              </a:defRPr>
            </a:lvl1pPr>
          </a:lstStyle>
          <a:p>
            <a:r>
              <a:rPr lang="en-US" dirty="0" smtClean="0"/>
              <a:t>Graphics can go here – </a:t>
            </a:r>
            <a:br>
              <a:rPr lang="en-US" dirty="0" smtClean="0"/>
            </a:br>
            <a:r>
              <a:rPr lang="en-US" dirty="0" smtClean="0"/>
              <a:t>replace this box with your image or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29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32E9-40AC-43F2-A725-AC291DDCFD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39168-9B4F-4D7A-AB42-7B14237B6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34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49808" y="247650"/>
            <a:ext cx="9689592" cy="3081338"/>
          </a:xfrm>
        </p:spPr>
        <p:txBody>
          <a:bodyPr anchor="b"/>
          <a:lstStyle>
            <a:lvl1pPr algn="l">
              <a:defRPr sz="6000" spc="0">
                <a:effectLst/>
                <a:latin typeface="Anton" panose="00000500000000000000" pitchFamily="2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9808" y="4031566"/>
            <a:ext cx="9689592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1" name="Rectangle 1"/>
          <p:cNvSpPr/>
          <p:nvPr userDrawn="1"/>
        </p:nvSpPr>
        <p:spPr>
          <a:xfrm>
            <a:off x="841248" y="3512672"/>
            <a:ext cx="3215601" cy="298831"/>
          </a:xfrm>
          <a:custGeom>
            <a:avLst/>
            <a:gdLst>
              <a:gd name="connsiteX0" fmla="*/ 0 w 4224856"/>
              <a:gd name="connsiteY0" fmla="*/ 0 h 212651"/>
              <a:gd name="connsiteX1" fmla="*/ 4224856 w 4224856"/>
              <a:gd name="connsiteY1" fmla="*/ 0 h 212651"/>
              <a:gd name="connsiteX2" fmla="*/ 4224856 w 4224856"/>
              <a:gd name="connsiteY2" fmla="*/ 212651 h 212651"/>
              <a:gd name="connsiteX3" fmla="*/ 0 w 4224856"/>
              <a:gd name="connsiteY3" fmla="*/ 212651 h 212651"/>
              <a:gd name="connsiteX4" fmla="*/ 0 w 4224856"/>
              <a:gd name="connsiteY4" fmla="*/ 0 h 212651"/>
              <a:gd name="connsiteX0" fmla="*/ 0 w 4224856"/>
              <a:gd name="connsiteY0" fmla="*/ 0 h 212651"/>
              <a:gd name="connsiteX1" fmla="*/ 4224856 w 4224856"/>
              <a:gd name="connsiteY1" fmla="*/ 0 h 212651"/>
              <a:gd name="connsiteX2" fmla="*/ 3927144 w 4224856"/>
              <a:gd name="connsiteY2" fmla="*/ 202018 h 212651"/>
              <a:gd name="connsiteX3" fmla="*/ 0 w 4224856"/>
              <a:gd name="connsiteY3" fmla="*/ 212651 h 212651"/>
              <a:gd name="connsiteX4" fmla="*/ 0 w 4224856"/>
              <a:gd name="connsiteY4" fmla="*/ 0 h 212651"/>
              <a:gd name="connsiteX0" fmla="*/ 0 w 4476072"/>
              <a:gd name="connsiteY0" fmla="*/ 0 h 212651"/>
              <a:gd name="connsiteX1" fmla="*/ 4476072 w 4476072"/>
              <a:gd name="connsiteY1" fmla="*/ 8561 h 212651"/>
              <a:gd name="connsiteX2" fmla="*/ 3927144 w 4476072"/>
              <a:gd name="connsiteY2" fmla="*/ 202018 h 212651"/>
              <a:gd name="connsiteX3" fmla="*/ 0 w 4476072"/>
              <a:gd name="connsiteY3" fmla="*/ 212651 h 212651"/>
              <a:gd name="connsiteX4" fmla="*/ 0 w 4476072"/>
              <a:gd name="connsiteY4" fmla="*/ 0 h 212651"/>
              <a:gd name="connsiteX0" fmla="*/ 0 w 4476072"/>
              <a:gd name="connsiteY0" fmla="*/ 0 h 212651"/>
              <a:gd name="connsiteX1" fmla="*/ 4476072 w 4476072"/>
              <a:gd name="connsiteY1" fmla="*/ 8561 h 212651"/>
              <a:gd name="connsiteX2" fmla="*/ 3876901 w 4476072"/>
              <a:gd name="connsiteY2" fmla="*/ 210580 h 212651"/>
              <a:gd name="connsiteX3" fmla="*/ 0 w 4476072"/>
              <a:gd name="connsiteY3" fmla="*/ 212651 h 212651"/>
              <a:gd name="connsiteX4" fmla="*/ 0 w 4476072"/>
              <a:gd name="connsiteY4" fmla="*/ 0 h 212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6072" h="212651">
                <a:moveTo>
                  <a:pt x="0" y="0"/>
                </a:moveTo>
                <a:lnTo>
                  <a:pt x="4476072" y="8561"/>
                </a:lnTo>
                <a:lnTo>
                  <a:pt x="3876901" y="210580"/>
                </a:lnTo>
                <a:lnTo>
                  <a:pt x="0" y="212651"/>
                </a:lnTo>
                <a:lnTo>
                  <a:pt x="0" y="0"/>
                </a:lnTo>
                <a:close/>
              </a:path>
            </a:pathLst>
          </a:custGeom>
          <a:solidFill>
            <a:srgbClr val="00A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162" y="4816128"/>
            <a:ext cx="2994837" cy="175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35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749808" y="246888"/>
            <a:ext cx="10689717" cy="3081338"/>
          </a:xfrm>
        </p:spPr>
        <p:txBody>
          <a:bodyPr anchor="b"/>
          <a:lstStyle>
            <a:lvl1pPr algn="l">
              <a:defRPr sz="6000" spc="0">
                <a:effectLst/>
                <a:latin typeface="Anton" panose="00000500000000000000" pitchFamily="2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Rectangle 1"/>
          <p:cNvSpPr/>
          <p:nvPr userDrawn="1"/>
        </p:nvSpPr>
        <p:spPr>
          <a:xfrm>
            <a:off x="841248" y="3512672"/>
            <a:ext cx="3215601" cy="298831"/>
          </a:xfrm>
          <a:custGeom>
            <a:avLst/>
            <a:gdLst>
              <a:gd name="connsiteX0" fmla="*/ 0 w 4224856"/>
              <a:gd name="connsiteY0" fmla="*/ 0 h 212651"/>
              <a:gd name="connsiteX1" fmla="*/ 4224856 w 4224856"/>
              <a:gd name="connsiteY1" fmla="*/ 0 h 212651"/>
              <a:gd name="connsiteX2" fmla="*/ 4224856 w 4224856"/>
              <a:gd name="connsiteY2" fmla="*/ 212651 h 212651"/>
              <a:gd name="connsiteX3" fmla="*/ 0 w 4224856"/>
              <a:gd name="connsiteY3" fmla="*/ 212651 h 212651"/>
              <a:gd name="connsiteX4" fmla="*/ 0 w 4224856"/>
              <a:gd name="connsiteY4" fmla="*/ 0 h 212651"/>
              <a:gd name="connsiteX0" fmla="*/ 0 w 4224856"/>
              <a:gd name="connsiteY0" fmla="*/ 0 h 212651"/>
              <a:gd name="connsiteX1" fmla="*/ 4224856 w 4224856"/>
              <a:gd name="connsiteY1" fmla="*/ 0 h 212651"/>
              <a:gd name="connsiteX2" fmla="*/ 3927144 w 4224856"/>
              <a:gd name="connsiteY2" fmla="*/ 202018 h 212651"/>
              <a:gd name="connsiteX3" fmla="*/ 0 w 4224856"/>
              <a:gd name="connsiteY3" fmla="*/ 212651 h 212651"/>
              <a:gd name="connsiteX4" fmla="*/ 0 w 4224856"/>
              <a:gd name="connsiteY4" fmla="*/ 0 h 212651"/>
              <a:gd name="connsiteX0" fmla="*/ 0 w 4476072"/>
              <a:gd name="connsiteY0" fmla="*/ 0 h 212651"/>
              <a:gd name="connsiteX1" fmla="*/ 4476072 w 4476072"/>
              <a:gd name="connsiteY1" fmla="*/ 8561 h 212651"/>
              <a:gd name="connsiteX2" fmla="*/ 3927144 w 4476072"/>
              <a:gd name="connsiteY2" fmla="*/ 202018 h 212651"/>
              <a:gd name="connsiteX3" fmla="*/ 0 w 4476072"/>
              <a:gd name="connsiteY3" fmla="*/ 212651 h 212651"/>
              <a:gd name="connsiteX4" fmla="*/ 0 w 4476072"/>
              <a:gd name="connsiteY4" fmla="*/ 0 h 212651"/>
              <a:gd name="connsiteX0" fmla="*/ 0 w 4476072"/>
              <a:gd name="connsiteY0" fmla="*/ 0 h 212651"/>
              <a:gd name="connsiteX1" fmla="*/ 4476072 w 4476072"/>
              <a:gd name="connsiteY1" fmla="*/ 8561 h 212651"/>
              <a:gd name="connsiteX2" fmla="*/ 3876901 w 4476072"/>
              <a:gd name="connsiteY2" fmla="*/ 210580 h 212651"/>
              <a:gd name="connsiteX3" fmla="*/ 0 w 4476072"/>
              <a:gd name="connsiteY3" fmla="*/ 212651 h 212651"/>
              <a:gd name="connsiteX4" fmla="*/ 0 w 4476072"/>
              <a:gd name="connsiteY4" fmla="*/ 0 h 212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6072" h="212651">
                <a:moveTo>
                  <a:pt x="0" y="0"/>
                </a:moveTo>
                <a:lnTo>
                  <a:pt x="4476072" y="8561"/>
                </a:lnTo>
                <a:lnTo>
                  <a:pt x="3876901" y="210580"/>
                </a:lnTo>
                <a:lnTo>
                  <a:pt x="0" y="212651"/>
                </a:lnTo>
                <a:lnTo>
                  <a:pt x="0" y="0"/>
                </a:lnTo>
                <a:close/>
              </a:path>
            </a:pathLst>
          </a:custGeom>
          <a:solidFill>
            <a:srgbClr val="00A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6DB6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162" y="4816128"/>
            <a:ext cx="2994837" cy="175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42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749808" y="2807979"/>
            <a:ext cx="10689716" cy="3154672"/>
          </a:xfrm>
        </p:spPr>
        <p:txBody>
          <a:bodyPr/>
          <a:lstStyle>
            <a:lvl1pPr>
              <a:defRPr b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/>
            </a:lvl2pPr>
            <a:lvl3pPr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endParaRPr lang="en-US" dirty="0" smtClean="0"/>
          </a:p>
        </p:txBody>
      </p:sp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749807" y="637322"/>
            <a:ext cx="10689717" cy="99377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endParaRPr lang="en-US" dirty="0"/>
          </a:p>
        </p:txBody>
      </p:sp>
      <p:sp>
        <p:nvSpPr>
          <p:cNvPr id="9" name="Rectangle 1"/>
          <p:cNvSpPr/>
          <p:nvPr userDrawn="1"/>
        </p:nvSpPr>
        <p:spPr>
          <a:xfrm>
            <a:off x="841249" y="1660772"/>
            <a:ext cx="2168652" cy="201536"/>
          </a:xfrm>
          <a:custGeom>
            <a:avLst/>
            <a:gdLst>
              <a:gd name="connsiteX0" fmla="*/ 0 w 4224856"/>
              <a:gd name="connsiteY0" fmla="*/ 0 h 212651"/>
              <a:gd name="connsiteX1" fmla="*/ 4224856 w 4224856"/>
              <a:gd name="connsiteY1" fmla="*/ 0 h 212651"/>
              <a:gd name="connsiteX2" fmla="*/ 4224856 w 4224856"/>
              <a:gd name="connsiteY2" fmla="*/ 212651 h 212651"/>
              <a:gd name="connsiteX3" fmla="*/ 0 w 4224856"/>
              <a:gd name="connsiteY3" fmla="*/ 212651 h 212651"/>
              <a:gd name="connsiteX4" fmla="*/ 0 w 4224856"/>
              <a:gd name="connsiteY4" fmla="*/ 0 h 212651"/>
              <a:gd name="connsiteX0" fmla="*/ 0 w 4224856"/>
              <a:gd name="connsiteY0" fmla="*/ 0 h 212651"/>
              <a:gd name="connsiteX1" fmla="*/ 4224856 w 4224856"/>
              <a:gd name="connsiteY1" fmla="*/ 0 h 212651"/>
              <a:gd name="connsiteX2" fmla="*/ 3927144 w 4224856"/>
              <a:gd name="connsiteY2" fmla="*/ 202018 h 212651"/>
              <a:gd name="connsiteX3" fmla="*/ 0 w 4224856"/>
              <a:gd name="connsiteY3" fmla="*/ 212651 h 212651"/>
              <a:gd name="connsiteX4" fmla="*/ 0 w 4224856"/>
              <a:gd name="connsiteY4" fmla="*/ 0 h 212651"/>
              <a:gd name="connsiteX0" fmla="*/ 0 w 4476072"/>
              <a:gd name="connsiteY0" fmla="*/ 0 h 212651"/>
              <a:gd name="connsiteX1" fmla="*/ 4476072 w 4476072"/>
              <a:gd name="connsiteY1" fmla="*/ 8561 h 212651"/>
              <a:gd name="connsiteX2" fmla="*/ 3927144 w 4476072"/>
              <a:gd name="connsiteY2" fmla="*/ 202018 h 212651"/>
              <a:gd name="connsiteX3" fmla="*/ 0 w 4476072"/>
              <a:gd name="connsiteY3" fmla="*/ 212651 h 212651"/>
              <a:gd name="connsiteX4" fmla="*/ 0 w 4476072"/>
              <a:gd name="connsiteY4" fmla="*/ 0 h 212651"/>
              <a:gd name="connsiteX0" fmla="*/ 0 w 4476072"/>
              <a:gd name="connsiteY0" fmla="*/ 0 h 212651"/>
              <a:gd name="connsiteX1" fmla="*/ 4476072 w 4476072"/>
              <a:gd name="connsiteY1" fmla="*/ 8561 h 212651"/>
              <a:gd name="connsiteX2" fmla="*/ 3876901 w 4476072"/>
              <a:gd name="connsiteY2" fmla="*/ 210580 h 212651"/>
              <a:gd name="connsiteX3" fmla="*/ 0 w 4476072"/>
              <a:gd name="connsiteY3" fmla="*/ 212651 h 212651"/>
              <a:gd name="connsiteX4" fmla="*/ 0 w 4476072"/>
              <a:gd name="connsiteY4" fmla="*/ 0 h 212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6072" h="212651">
                <a:moveTo>
                  <a:pt x="0" y="0"/>
                </a:moveTo>
                <a:lnTo>
                  <a:pt x="4476072" y="8561"/>
                </a:lnTo>
                <a:lnTo>
                  <a:pt x="3876901" y="210580"/>
                </a:lnTo>
                <a:lnTo>
                  <a:pt x="0" y="212651"/>
                </a:lnTo>
                <a:lnTo>
                  <a:pt x="0" y="0"/>
                </a:lnTo>
                <a:close/>
              </a:path>
            </a:pathLst>
          </a:custGeom>
          <a:solidFill>
            <a:srgbClr val="00A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49807" y="1891983"/>
            <a:ext cx="10689717" cy="915996"/>
          </a:xfrm>
        </p:spPr>
        <p:txBody>
          <a:bodyPr anchor="ctr">
            <a:normAutofit/>
          </a:bodyPr>
          <a:lstStyle>
            <a:lvl1pPr marL="0" indent="0" algn="l">
              <a:buNone/>
              <a:defRPr sz="320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799" y="6103210"/>
            <a:ext cx="3657600" cy="54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21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>
                <a:lumMod val="75000"/>
              </a:schemeClr>
            </a:gs>
            <a:gs pos="72000">
              <a:srgbClr val="006DB6"/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64" y="6402043"/>
            <a:ext cx="3616211" cy="14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619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2" r:id="rId4"/>
    <p:sldLayoutId id="2147483713" r:id="rId5"/>
    <p:sldLayoutId id="2147483740" r:id="rId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400" kern="1200" dirty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9"/>
        </a:buBlip>
        <a:defRPr sz="2800" b="0" kern="1200">
          <a:solidFill>
            <a:schemeClr val="bg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0"/>
        </a:buBlip>
        <a:defRPr sz="2400" b="0" kern="1200">
          <a:solidFill>
            <a:schemeClr val="bg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chemeClr val="bg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1"/>
        </a:buBlip>
        <a:defRPr sz="1800" b="0" kern="1200">
          <a:solidFill>
            <a:schemeClr val="bg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bg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64" y="6402043"/>
            <a:ext cx="3616211" cy="147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968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9" r:id="rId4"/>
    <p:sldLayoutId id="2147483720" r:id="rId5"/>
    <p:sldLayoutId id="2147483741" r:id="rId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400" kern="1200" dirty="0">
          <a:solidFill>
            <a:srgbClr val="003A70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9"/>
        </a:buBlip>
        <a:defRPr sz="2800" b="0" kern="1200">
          <a:solidFill>
            <a:srgbClr val="003A70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0"/>
        </a:buBlip>
        <a:defRPr sz="2400" b="0" kern="1200">
          <a:solidFill>
            <a:srgbClr val="003A70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rgbClr val="003A70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1"/>
        </a:buBlip>
        <a:defRPr sz="1800" b="0" kern="1200">
          <a:solidFill>
            <a:srgbClr val="003A70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rgbClr val="003A70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75000"/>
              </a:schemeClr>
            </a:gs>
            <a:gs pos="72000">
              <a:srgbClr val="003A70"/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64" y="6402043"/>
            <a:ext cx="3616211" cy="14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833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400" kern="1200" dirty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8"/>
        </a:buBlip>
        <a:defRPr sz="2800" b="0" kern="1200">
          <a:solidFill>
            <a:schemeClr val="bg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9"/>
        </a:buBlip>
        <a:defRPr sz="2400" b="0" kern="1200">
          <a:solidFill>
            <a:schemeClr val="bg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chemeClr val="bg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0"/>
        </a:buBlip>
        <a:defRPr sz="1800" b="0" kern="1200">
          <a:solidFill>
            <a:schemeClr val="bg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bg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tmp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tmp"/><Relationship Id="rId4" Type="http://schemas.openxmlformats.org/officeDocument/2006/relationships/image" Target="../media/image31.tm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m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tmp"/><Relationship Id="rId5" Type="http://schemas.openxmlformats.org/officeDocument/2006/relationships/image" Target="../media/image40.tmp"/><Relationship Id="rId4" Type="http://schemas.openxmlformats.org/officeDocument/2006/relationships/image" Target="../media/image39.tm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jp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6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4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tmp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ampus 009.jpg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ass scaling="5"/>
                    </a14:imgEffect>
                  </a14:imgLayer>
                </a14:imgProps>
              </a:ext>
            </a:extLst>
          </a:blip>
          <a:srcRect b="6250"/>
          <a:stretch>
            <a:fillRect/>
          </a:stretch>
        </p:blipFill>
        <p:spPr>
          <a:xfrm>
            <a:off x="0" y="-481012"/>
            <a:ext cx="12192000" cy="76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49808" y="-163774"/>
            <a:ext cx="11069153" cy="2141633"/>
          </a:xfrm>
        </p:spPr>
        <p:txBody>
          <a:bodyPr>
            <a:normAutofit/>
          </a:bodyPr>
          <a:lstStyle/>
          <a:p>
            <a:r>
              <a:rPr lang="en-US" sz="5500" dirty="0" smtClean="0"/>
              <a:t>To the Window, to the Wall: Reimagined Spaces in One Short Year</a:t>
            </a:r>
            <a:endParaRPr lang="en-US" sz="55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749807" y="4999514"/>
            <a:ext cx="8789977" cy="231464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600" b="1" dirty="0" smtClean="0">
                <a:latin typeface="+mn-lt"/>
              </a:rPr>
              <a:t>Ashley Ruby  </a:t>
            </a:r>
            <a:r>
              <a:rPr lang="en-US" sz="2200" i="1" dirty="0" smtClean="0">
                <a:latin typeface="+mn-lt"/>
              </a:rPr>
              <a:t>Director of Advising &amp; Academic Success</a:t>
            </a:r>
            <a:br>
              <a:rPr lang="en-US" sz="2200" i="1" dirty="0" smtClean="0">
                <a:latin typeface="+mn-lt"/>
              </a:rPr>
            </a:br>
            <a:r>
              <a:rPr lang="en-US" sz="2600" b="1" dirty="0" smtClean="0">
                <a:latin typeface="+mn-lt"/>
              </a:rPr>
              <a:t>Jenny Meslener  </a:t>
            </a:r>
            <a:r>
              <a:rPr lang="en-US" sz="2200" i="1" dirty="0" smtClean="0">
                <a:latin typeface="+mn-lt"/>
              </a:rPr>
              <a:t>Interim Director of the Learning Commons</a:t>
            </a:r>
          </a:p>
        </p:txBody>
      </p:sp>
    </p:spTree>
    <p:extLst>
      <p:ext uri="{BB962C8B-B14F-4D97-AF65-F5344CB8AC3E}">
        <p14:creationId xmlns:p14="http://schemas.microsoft.com/office/powerpoint/2010/main" val="292494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2375" y="2407488"/>
            <a:ext cx="5214025" cy="43647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749808" y="2057399"/>
            <a:ext cx="6011939" cy="4234219"/>
          </a:xfrm>
        </p:spPr>
        <p:txBody>
          <a:bodyPr>
            <a:normAutofit/>
          </a:bodyPr>
          <a:lstStyle/>
          <a:p>
            <a:pPr marL="400050" lvl="0" indent="-400050"/>
            <a:r>
              <a:rPr lang="en-US" sz="2400" dirty="0"/>
              <a:t>FY2017-FY2020 STRATEGIC </a:t>
            </a:r>
            <a:r>
              <a:rPr lang="en-US" sz="2400" dirty="0" smtClean="0"/>
              <a:t>PLAN</a:t>
            </a:r>
          </a:p>
          <a:p>
            <a:pPr marL="685800" lvl="1" indent="-400050"/>
            <a:r>
              <a:rPr lang="en-US" sz="2000" dirty="0"/>
              <a:t>INITIATIVE I: PROVIDE APPROPRIATE PROGRAMS AND SERVICES TO ENABLE STUDENT SUCCESS AND COMPLETION</a:t>
            </a:r>
            <a:r>
              <a:rPr lang="en-US" sz="2000" dirty="0" smtClean="0"/>
              <a:t>.</a:t>
            </a:r>
          </a:p>
          <a:p>
            <a:pPr marL="1143000" lvl="2" indent="-400050"/>
            <a:r>
              <a:rPr lang="en-US" sz="1800" dirty="0"/>
              <a:t>Goal 1.2: To identify obstacles to student success and establish a network of support services that will help students to overcome them. </a:t>
            </a:r>
            <a:endParaRPr lang="en-US" sz="1800" dirty="0" smtClean="0"/>
          </a:p>
          <a:p>
            <a:pPr marL="1543050" lvl="3" indent="-400050"/>
            <a:r>
              <a:rPr lang="en-US" sz="1600" dirty="0"/>
              <a:t>Objective 1.2.3: Adopt and implement a Learning Commons model appropriate for Garrett College.</a:t>
            </a:r>
            <a:endParaRPr lang="en-US" sz="16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Strategic Planning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436" y="1315147"/>
            <a:ext cx="4466622" cy="2977748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337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749808" y="2057399"/>
            <a:ext cx="5514514" cy="3905251"/>
          </a:xfrm>
        </p:spPr>
        <p:txBody>
          <a:bodyPr>
            <a:normAutofit/>
          </a:bodyPr>
          <a:lstStyle/>
          <a:p>
            <a:r>
              <a:rPr lang="en-US" dirty="0" smtClean="0"/>
              <a:t>Zero funding allocated</a:t>
            </a:r>
          </a:p>
          <a:p>
            <a:r>
              <a:rPr lang="en-US" dirty="0" smtClean="0"/>
              <a:t>Budget reductions</a:t>
            </a:r>
          </a:p>
          <a:p>
            <a:r>
              <a:rPr lang="en-US" dirty="0" smtClean="0"/>
              <a:t>Staff reductions</a:t>
            </a:r>
          </a:p>
          <a:p>
            <a:r>
              <a:rPr lang="en-US" dirty="0" smtClean="0"/>
              <a:t>Timeline</a:t>
            </a:r>
          </a:p>
          <a:p>
            <a:r>
              <a:rPr lang="en-US" dirty="0" smtClean="0"/>
              <a:t>Traditionalist culture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pic>
        <p:nvPicPr>
          <p:cNvPr id="5" name="Picture 2" descr="https://libapps.s3.amazonaws.com/accounts/155286/images/20180128_1739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008" y="1036880"/>
            <a:ext cx="5194756" cy="3896068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282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749808" y="2057399"/>
            <a:ext cx="5514514" cy="3905251"/>
          </a:xfrm>
        </p:spPr>
        <p:txBody>
          <a:bodyPr>
            <a:normAutofit/>
          </a:bodyPr>
          <a:lstStyle/>
          <a:p>
            <a:r>
              <a:rPr lang="en-US" sz="2000" dirty="0"/>
              <a:t>Beautiful facility and </a:t>
            </a:r>
            <a:r>
              <a:rPr lang="en-US" sz="2000" dirty="0" smtClean="0"/>
              <a:t>existing </a:t>
            </a:r>
            <a:r>
              <a:rPr lang="en-US" sz="2000" dirty="0"/>
              <a:t>infrastructure </a:t>
            </a:r>
            <a:endParaRPr lang="en-US" sz="2000" dirty="0" smtClean="0"/>
          </a:p>
          <a:p>
            <a:r>
              <a:rPr lang="en-US" sz="2000" dirty="0" smtClean="0"/>
              <a:t>Innovative staff</a:t>
            </a:r>
          </a:p>
          <a:p>
            <a:r>
              <a:rPr lang="en-US" sz="2000" dirty="0" smtClean="0"/>
              <a:t>New leadership</a:t>
            </a:r>
          </a:p>
          <a:p>
            <a:r>
              <a:rPr lang="en-US" sz="2000" dirty="0" smtClean="0"/>
              <a:t>Student-centered initiatives across campus</a:t>
            </a:r>
            <a:endParaRPr lang="en-US" sz="2000" dirty="0"/>
          </a:p>
          <a:p>
            <a:r>
              <a:rPr lang="en-US" sz="2000" dirty="0" smtClean="0"/>
              <a:t>Talented facilities department</a:t>
            </a:r>
          </a:p>
          <a:p>
            <a:r>
              <a:rPr lang="en-US" sz="2000" dirty="0" smtClean="0"/>
              <a:t>Exceptional marketing team</a:t>
            </a:r>
          </a:p>
          <a:p>
            <a:r>
              <a:rPr lang="en-US" sz="2000" dirty="0" smtClean="0"/>
              <a:t>Collaborative culture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Advantages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864" y="752233"/>
            <a:ext cx="3541955" cy="472260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64825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749808" y="2057399"/>
            <a:ext cx="5514514" cy="3905251"/>
          </a:xfrm>
        </p:spPr>
        <p:txBody>
          <a:bodyPr>
            <a:noAutofit/>
          </a:bodyPr>
          <a:lstStyle/>
          <a:p>
            <a:r>
              <a:rPr lang="en-US" sz="1800" dirty="0" smtClean="0"/>
              <a:t>Branding </a:t>
            </a:r>
          </a:p>
          <a:p>
            <a:pPr lvl="1"/>
            <a:r>
              <a:rPr lang="en-US" sz="1600" dirty="0" smtClean="0"/>
              <a:t>Signage</a:t>
            </a:r>
          </a:p>
          <a:p>
            <a:pPr lvl="1"/>
            <a:r>
              <a:rPr lang="en-US" sz="1600" dirty="0" smtClean="0"/>
              <a:t>Zones</a:t>
            </a:r>
          </a:p>
          <a:p>
            <a:r>
              <a:rPr lang="en-US" sz="1800" dirty="0" smtClean="0"/>
              <a:t>Relocating services</a:t>
            </a:r>
          </a:p>
          <a:p>
            <a:pPr lvl="1"/>
            <a:r>
              <a:rPr lang="en-US" sz="1600" dirty="0" smtClean="0"/>
              <a:t>Tutoring</a:t>
            </a:r>
          </a:p>
          <a:p>
            <a:pPr lvl="1"/>
            <a:r>
              <a:rPr lang="en-US" sz="1600" dirty="0" smtClean="0"/>
              <a:t>New Student Advising</a:t>
            </a:r>
          </a:p>
          <a:p>
            <a:r>
              <a:rPr lang="en-US" sz="1800" dirty="0" smtClean="0"/>
              <a:t>Cross training staff</a:t>
            </a:r>
          </a:p>
          <a:p>
            <a:r>
              <a:rPr lang="en-US" sz="1800" dirty="0" smtClean="0"/>
              <a:t>Artwork</a:t>
            </a:r>
          </a:p>
          <a:p>
            <a:r>
              <a:rPr lang="en-US" sz="1800" dirty="0" smtClean="0"/>
              <a:t>Library Services</a:t>
            </a:r>
          </a:p>
          <a:p>
            <a:r>
              <a:rPr lang="en-US" sz="1800" dirty="0" smtClean="0"/>
              <a:t>Shelves</a:t>
            </a:r>
          </a:p>
          <a:p>
            <a:r>
              <a:rPr lang="en-US" sz="1800" dirty="0" smtClean="0"/>
              <a:t>Atmosphere and ambiance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962" y="809462"/>
            <a:ext cx="6623522" cy="4415681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28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Branded Signage</a:t>
            </a:r>
            <a:endParaRPr lang="en-US" dirty="0"/>
          </a:p>
        </p:txBody>
      </p:sp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000" y="2021102"/>
            <a:ext cx="1692764" cy="2286000"/>
          </a:xfrm>
          <a:prstGeom prst="rect">
            <a:avLst/>
          </a:prstGeom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7"/>
          <a:stretch/>
        </p:blipFill>
        <p:spPr>
          <a:xfrm>
            <a:off x="1616080" y="2021102"/>
            <a:ext cx="1682164" cy="2286000"/>
          </a:xfrm>
          <a:prstGeom prst="rect">
            <a:avLst/>
          </a:prstGeom>
        </p:spPr>
      </p:pic>
      <p:pic>
        <p:nvPicPr>
          <p:cNvPr id="16" name="Picture 15" descr="Screen Clippi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41"/>
          <a:stretch/>
        </p:blipFill>
        <p:spPr>
          <a:xfrm>
            <a:off x="4330902" y="2021102"/>
            <a:ext cx="1696381" cy="2286000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" r="1425"/>
          <a:stretch/>
        </p:blipFill>
        <p:spPr>
          <a:xfrm>
            <a:off x="5646076" y="3504845"/>
            <a:ext cx="1702324" cy="2286000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750" y="3504845"/>
            <a:ext cx="1738609" cy="2286000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" t="105" r="978" b="-1"/>
          <a:stretch/>
        </p:blipFill>
        <p:spPr>
          <a:xfrm>
            <a:off x="8375117" y="3504845"/>
            <a:ext cx="1716303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61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Branded Signage</a:t>
            </a:r>
            <a:endParaRPr lang="en-US" dirty="0"/>
          </a:p>
        </p:txBody>
      </p:sp>
      <p:sp>
        <p:nvSpPr>
          <p:cNvPr id="1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749808" y="2057399"/>
            <a:ext cx="5514514" cy="3905251"/>
          </a:xfrm>
        </p:spPr>
        <p:txBody>
          <a:bodyPr>
            <a:normAutofit/>
          </a:bodyPr>
          <a:lstStyle/>
          <a:p>
            <a:r>
              <a:rPr lang="en-US" dirty="0" smtClean="0"/>
              <a:t>Directory signage</a:t>
            </a:r>
          </a:p>
          <a:p>
            <a:r>
              <a:rPr lang="en-US" dirty="0" smtClean="0"/>
              <a:t>Charging stations</a:t>
            </a:r>
          </a:p>
          <a:p>
            <a:r>
              <a:rPr lang="en-US" dirty="0" smtClean="0"/>
              <a:t>Computer workstation signage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439" y="466582"/>
            <a:ext cx="4384499" cy="2957263"/>
          </a:xfrm>
          <a:prstGeom prst="rect">
            <a:avLst/>
          </a:prstGeom>
          <a:ln w="38100">
            <a:solidFill>
              <a:srgbClr val="003A7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9" t="10133" r="12243" b="8564"/>
          <a:stretch/>
        </p:blipFill>
        <p:spPr>
          <a:xfrm>
            <a:off x="5776929" y="2337322"/>
            <a:ext cx="4432151" cy="3625328"/>
          </a:xfrm>
          <a:prstGeom prst="rect">
            <a:avLst/>
          </a:prstGeom>
          <a:ln w="38100">
            <a:solidFill>
              <a:srgbClr val="003A70"/>
            </a:solidFill>
          </a:ln>
        </p:spPr>
      </p:pic>
    </p:spTree>
    <p:extLst>
      <p:ext uri="{BB962C8B-B14F-4D97-AF65-F5344CB8AC3E}">
        <p14:creationId xmlns:p14="http://schemas.microsoft.com/office/powerpoint/2010/main" val="157313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 in the Zone</a:t>
            </a:r>
            <a:endParaRPr lang="en-US" dirty="0"/>
          </a:p>
        </p:txBody>
      </p:sp>
      <p:pic>
        <p:nvPicPr>
          <p:cNvPr id="12" name="Picture 11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"/>
          <a:stretch/>
        </p:blipFill>
        <p:spPr>
          <a:xfrm>
            <a:off x="749807" y="1631097"/>
            <a:ext cx="2423095" cy="3291840"/>
          </a:xfrm>
          <a:prstGeom prst="rect">
            <a:avLst/>
          </a:prstGeom>
        </p:spPr>
      </p:pic>
      <p:pic>
        <p:nvPicPr>
          <p:cNvPr id="13" name="Picture 12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70"/>
          <a:stretch/>
        </p:blipFill>
        <p:spPr>
          <a:xfrm>
            <a:off x="6108970" y="1631097"/>
            <a:ext cx="2423672" cy="3291840"/>
          </a:xfrm>
          <a:prstGeom prst="rect">
            <a:avLst/>
          </a:prstGeom>
        </p:spPr>
      </p:pic>
      <p:pic>
        <p:nvPicPr>
          <p:cNvPr id="14" name="Picture 13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036" y="1631097"/>
            <a:ext cx="2429800" cy="3291840"/>
          </a:xfrm>
          <a:prstGeom prst="rect">
            <a:avLst/>
          </a:prstGeom>
        </p:spPr>
      </p:pic>
      <p:pic>
        <p:nvPicPr>
          <p:cNvPr id="15" name="Picture 14" descr="Screen Clippi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"/>
          <a:stretch/>
        </p:blipFill>
        <p:spPr>
          <a:xfrm>
            <a:off x="8799680" y="1631097"/>
            <a:ext cx="2424544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08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 in the Zone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799" y="1631097"/>
            <a:ext cx="5449732" cy="408730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460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749808" y="2057399"/>
            <a:ext cx="5869356" cy="3905251"/>
          </a:xfrm>
        </p:spPr>
        <p:txBody>
          <a:bodyPr>
            <a:normAutofit/>
          </a:bodyPr>
          <a:lstStyle/>
          <a:p>
            <a:r>
              <a:rPr lang="en-US" dirty="0" smtClean="0"/>
              <a:t>Moved to central library area</a:t>
            </a:r>
          </a:p>
          <a:p>
            <a:r>
              <a:rPr lang="en-US" dirty="0" smtClean="0"/>
              <a:t>Designated computers</a:t>
            </a:r>
          </a:p>
          <a:p>
            <a:r>
              <a:rPr lang="en-US" dirty="0" smtClean="0"/>
              <a:t>Whiteboard</a:t>
            </a:r>
          </a:p>
          <a:p>
            <a:r>
              <a:rPr lang="en-US" dirty="0" smtClean="0"/>
              <a:t>Resource area</a:t>
            </a:r>
          </a:p>
          <a:p>
            <a:r>
              <a:rPr lang="en-US" dirty="0" smtClean="0"/>
              <a:t>Collaborative workspaces</a:t>
            </a:r>
          </a:p>
          <a:p>
            <a:r>
              <a:rPr lang="en-US" dirty="0" smtClean="0"/>
              <a:t>Professional and Peer tutors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Academic Support Services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298" y="1844039"/>
            <a:ext cx="4971290" cy="3550921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741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749808" y="2057399"/>
            <a:ext cx="5514514" cy="3905251"/>
          </a:xfrm>
        </p:spPr>
        <p:txBody>
          <a:bodyPr>
            <a:normAutofit/>
          </a:bodyPr>
          <a:lstStyle/>
          <a:p>
            <a:r>
              <a:rPr lang="en-US" dirty="0" smtClean="0"/>
              <a:t>Advising</a:t>
            </a:r>
          </a:p>
          <a:p>
            <a:r>
              <a:rPr lang="en-US" dirty="0" smtClean="0"/>
              <a:t>Test proctoring</a:t>
            </a:r>
          </a:p>
          <a:p>
            <a:r>
              <a:rPr lang="en-US" dirty="0" smtClean="0"/>
              <a:t>Student Self-Registration</a:t>
            </a:r>
          </a:p>
          <a:p>
            <a:r>
              <a:rPr lang="en-US" dirty="0"/>
              <a:t>Workshops</a:t>
            </a:r>
          </a:p>
          <a:p>
            <a:r>
              <a:rPr lang="en-US" dirty="0" smtClean="0"/>
              <a:t>Circulation desk coverage</a:t>
            </a:r>
          </a:p>
          <a:p>
            <a:r>
              <a:rPr lang="en-US" dirty="0" smtClean="0"/>
              <a:t>Room reservations</a:t>
            </a:r>
          </a:p>
          <a:p>
            <a:r>
              <a:rPr lang="en-US" dirty="0" smtClean="0"/>
              <a:t>Digital signage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 Training Staff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665" y="1774019"/>
            <a:ext cx="5527629" cy="3685086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093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11684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01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Artwork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796" y="2085867"/>
            <a:ext cx="2591332" cy="4004786"/>
          </a:xfrm>
          <a:prstGeom prst="rect">
            <a:avLst/>
          </a:prstGeom>
          <a:ln w="38100">
            <a:solidFill>
              <a:srgbClr val="003A7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327" y="573886"/>
            <a:ext cx="4208874" cy="2805597"/>
          </a:xfrm>
          <a:prstGeom prst="rect">
            <a:avLst/>
          </a:prstGeom>
          <a:ln w="38100">
            <a:solidFill>
              <a:srgbClr val="003A7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409"/>
          <a:stretch/>
        </p:blipFill>
        <p:spPr>
          <a:xfrm>
            <a:off x="5313703" y="3622005"/>
            <a:ext cx="6125821" cy="2177077"/>
          </a:xfrm>
          <a:prstGeom prst="rect">
            <a:avLst/>
          </a:prstGeom>
          <a:ln w="38100">
            <a:solidFill>
              <a:srgbClr val="003A70"/>
            </a:solidFill>
          </a:ln>
        </p:spPr>
      </p:pic>
    </p:spTree>
    <p:extLst>
      <p:ext uri="{BB962C8B-B14F-4D97-AF65-F5344CB8AC3E}">
        <p14:creationId xmlns:p14="http://schemas.microsoft.com/office/powerpoint/2010/main" val="347904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749807" y="2057399"/>
            <a:ext cx="4369040" cy="3905251"/>
          </a:xfrm>
        </p:spPr>
        <p:txBody>
          <a:bodyPr numCol="1">
            <a:normAutofit/>
          </a:bodyPr>
          <a:lstStyle/>
          <a:p>
            <a:r>
              <a:rPr lang="en-US" sz="2000" dirty="0"/>
              <a:t>Improved Online Services</a:t>
            </a:r>
          </a:p>
          <a:p>
            <a:pPr lvl="1"/>
            <a:r>
              <a:rPr lang="en-US" sz="1800" dirty="0"/>
              <a:t>Updated website</a:t>
            </a:r>
          </a:p>
          <a:p>
            <a:pPr lvl="1"/>
            <a:r>
              <a:rPr lang="en-US" sz="1800" dirty="0"/>
              <a:t>Added LibGuides</a:t>
            </a:r>
          </a:p>
          <a:p>
            <a:pPr lvl="1"/>
            <a:r>
              <a:rPr lang="en-US" sz="1800" dirty="0"/>
              <a:t>EZ Proxy</a:t>
            </a:r>
          </a:p>
          <a:p>
            <a:pPr lvl="1"/>
            <a:r>
              <a:rPr lang="en-US" sz="1800" dirty="0"/>
              <a:t>New online reference services</a:t>
            </a:r>
          </a:p>
          <a:p>
            <a:pPr lvl="1"/>
            <a:r>
              <a:rPr lang="en-US" sz="1800" dirty="0"/>
              <a:t>Moved to online periodicals</a:t>
            </a:r>
          </a:p>
          <a:p>
            <a:r>
              <a:rPr lang="en-US" sz="2000" dirty="0" smtClean="0"/>
              <a:t>Improved IT Services</a:t>
            </a:r>
          </a:p>
          <a:p>
            <a:pPr lvl="1"/>
            <a:r>
              <a:rPr lang="en-US" sz="1800" dirty="0" smtClean="0"/>
              <a:t>Increased </a:t>
            </a:r>
            <a:r>
              <a:rPr lang="en-US" sz="1800" dirty="0"/>
              <a:t>color printing</a:t>
            </a:r>
          </a:p>
          <a:p>
            <a:pPr lvl="1"/>
            <a:r>
              <a:rPr lang="en-US" sz="1800" dirty="0" smtClean="0"/>
              <a:t>Scanner</a:t>
            </a:r>
            <a:endParaRPr lang="en-US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Library Services</a:t>
            </a:r>
            <a:endParaRPr lang="en-US" dirty="0"/>
          </a:p>
        </p:txBody>
      </p:sp>
      <p:sp>
        <p:nvSpPr>
          <p:cNvPr id="4" name="Text Placeholder 1"/>
          <p:cNvSpPr txBox="1">
            <a:spLocks/>
          </p:cNvSpPr>
          <p:nvPr/>
        </p:nvSpPr>
        <p:spPr>
          <a:xfrm>
            <a:off x="5509830" y="2057399"/>
            <a:ext cx="4079338" cy="3905251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/>
              </a:buBlip>
              <a:defRPr sz="2800" b="0" kern="12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400" b="0" kern="12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/>
              </a:buBlip>
              <a:defRPr sz="1800" b="0" kern="12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Deselected 15,000 books</a:t>
            </a:r>
          </a:p>
          <a:p>
            <a:r>
              <a:rPr lang="en-US" sz="2000" dirty="0" smtClean="0"/>
              <a:t>Eliminated overdue fines</a:t>
            </a:r>
          </a:p>
          <a:p>
            <a:r>
              <a:rPr lang="en-US" sz="2000" dirty="0" smtClean="0"/>
              <a:t>OER Initiative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9195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Cutting the Shelves</a:t>
            </a:r>
            <a:endParaRPr lang="en-US" dirty="0"/>
          </a:p>
        </p:txBody>
      </p:sp>
      <p:pic>
        <p:nvPicPr>
          <p:cNvPr id="2050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07" y="1631097"/>
            <a:ext cx="6362729" cy="3882599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649" y="738424"/>
            <a:ext cx="3581454" cy="4775272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0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Cutting the Shelves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871" y="637322"/>
            <a:ext cx="5622758" cy="3748506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65" y="1979550"/>
            <a:ext cx="6325600" cy="4217066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218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Repurposing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0" y="1631097"/>
            <a:ext cx="5449732" cy="408730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049" y="637322"/>
            <a:ext cx="5449732" cy="408730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5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Atmosphere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306" y="871079"/>
            <a:ext cx="3397576" cy="453010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7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749808" y="2057399"/>
            <a:ext cx="5296150" cy="390525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Open and inviting space</a:t>
            </a:r>
          </a:p>
          <a:p>
            <a:r>
              <a:rPr lang="en-US" sz="2400" dirty="0"/>
              <a:t>Emphasis on quality customer service</a:t>
            </a:r>
          </a:p>
          <a:p>
            <a:r>
              <a:rPr lang="en-US" sz="2400" dirty="0" smtClean="0"/>
              <a:t>Student-centered and other nontraditional activities</a:t>
            </a:r>
          </a:p>
          <a:p>
            <a:r>
              <a:rPr lang="en-US" sz="2400" dirty="0" smtClean="0"/>
              <a:t>Partnership opportunities</a:t>
            </a:r>
          </a:p>
          <a:p>
            <a:r>
              <a:rPr lang="en-US" sz="2400" dirty="0" smtClean="0"/>
              <a:t>Community activities</a:t>
            </a:r>
          </a:p>
        </p:txBody>
      </p:sp>
    </p:spTree>
    <p:extLst>
      <p:ext uri="{BB962C8B-B14F-4D97-AF65-F5344CB8AC3E}">
        <p14:creationId xmlns:p14="http://schemas.microsoft.com/office/powerpoint/2010/main" val="63655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99" y="1394346"/>
            <a:ext cx="5715000" cy="3799867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378098" y="5297360"/>
            <a:ext cx="13756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Before</a:t>
            </a:r>
            <a:endParaRPr lang="en-US" sz="3600" i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82878" y="5297359"/>
            <a:ext cx="10647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After</a:t>
            </a:r>
            <a:endParaRPr lang="en-US" sz="3600" i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701" y="1394346"/>
            <a:ext cx="5715000" cy="3799867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661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99" y="1420493"/>
            <a:ext cx="5715000" cy="3799866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579" y="1420493"/>
            <a:ext cx="5715000" cy="3799866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364450" y="4574028"/>
            <a:ext cx="13756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Before</a:t>
            </a:r>
            <a:endParaRPr lang="en-US" sz="3600" i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69230" y="4574027"/>
            <a:ext cx="10647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After</a:t>
            </a:r>
            <a:endParaRPr lang="en-US" sz="3600" i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280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07" y="3303356"/>
            <a:ext cx="4114800" cy="2735904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011" y="1060328"/>
            <a:ext cx="5715000" cy="3799867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07" y="224358"/>
            <a:ext cx="4114800" cy="2735904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514575" y="5394956"/>
            <a:ext cx="13756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Before</a:t>
            </a:r>
            <a:endParaRPr lang="en-US" sz="3600" i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56836" y="4213864"/>
            <a:ext cx="10647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After</a:t>
            </a:r>
            <a:endParaRPr lang="en-US" sz="3600" i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58546" y="2313930"/>
            <a:ext cx="13756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Before</a:t>
            </a:r>
            <a:endParaRPr lang="en-US" sz="3600" i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9758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libapps.s3.amazonaws.com/accounts/155286/images/20180128_1739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95" y="1241597"/>
            <a:ext cx="5486400" cy="4114802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558" y="1241597"/>
            <a:ext cx="6171589" cy="4114802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70095" y="4710068"/>
            <a:ext cx="13756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Before</a:t>
            </a:r>
            <a:endParaRPr lang="en-US" sz="3600" i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843941" y="4710068"/>
            <a:ext cx="10647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After</a:t>
            </a:r>
            <a:endParaRPr lang="en-US" sz="3600" i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2102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173"/>
            <a:ext cx="12206770" cy="4644779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517054" y="1209172"/>
            <a:ext cx="10689716" cy="23980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Small, public community college</a:t>
            </a:r>
          </a:p>
          <a:p>
            <a:pPr marL="0" indent="0" algn="r">
              <a:buNone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Located in rural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western Maryland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r">
              <a:buNone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Credit enrollment 650</a:t>
            </a:r>
          </a:p>
          <a:p>
            <a:pPr marL="0" indent="0" algn="r">
              <a:buNone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Associate Degrees and Certificates</a:t>
            </a:r>
          </a:p>
          <a:p>
            <a:pPr marL="0" indent="0" algn="r">
              <a:buNone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Residence halls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49807" y="215399"/>
            <a:ext cx="10689717" cy="993775"/>
          </a:xfrm>
        </p:spPr>
        <p:txBody>
          <a:bodyPr/>
          <a:lstStyle/>
          <a:p>
            <a:r>
              <a:rPr lang="en-US" dirty="0" smtClean="0"/>
              <a:t>Basic Info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84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11684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68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</a:t>
            </a:r>
            <a:endParaRPr lang="en-US" dirty="0"/>
          </a:p>
        </p:txBody>
      </p:sp>
      <p:sp>
        <p:nvSpPr>
          <p:cNvPr id="4" name="Text Placeholder 1"/>
          <p:cNvSpPr txBox="1">
            <a:spLocks/>
          </p:cNvSpPr>
          <p:nvPr/>
        </p:nvSpPr>
        <p:spPr>
          <a:xfrm>
            <a:off x="749807" y="2173260"/>
            <a:ext cx="5831467" cy="390525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/>
              </a:buBlip>
              <a:defRPr sz="2800" b="0" kern="12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400" b="0" kern="12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/>
              </a:buBlip>
              <a:defRPr sz="1800" b="0" kern="12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Signage					</a:t>
            </a:r>
          </a:p>
          <a:p>
            <a:pPr marL="0" indent="0">
              <a:buNone/>
            </a:pPr>
            <a:r>
              <a:rPr lang="en-US" dirty="0" smtClean="0"/>
              <a:t>Charging stations			</a:t>
            </a:r>
          </a:p>
          <a:p>
            <a:pPr marL="0" indent="0">
              <a:buNone/>
            </a:pPr>
            <a:r>
              <a:rPr lang="en-US" dirty="0" smtClean="0"/>
              <a:t>Artwork frames				</a:t>
            </a:r>
          </a:p>
          <a:p>
            <a:pPr marL="0" indent="0">
              <a:buNone/>
            </a:pPr>
            <a:r>
              <a:rPr lang="en-US" dirty="0" smtClean="0"/>
              <a:t>Keyboard and cable locks	</a:t>
            </a:r>
          </a:p>
          <a:p>
            <a:pPr marL="0" indent="0">
              <a:buNone/>
            </a:pPr>
            <a:r>
              <a:rPr lang="en-US" dirty="0" smtClean="0"/>
              <a:t>Sign easels					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92D050"/>
                </a:solidFill>
                <a:latin typeface="+mj-lt"/>
              </a:rPr>
              <a:t>TOTAL				</a:t>
            </a:r>
          </a:p>
          <a:p>
            <a:pPr marL="0" indent="0">
              <a:buNone/>
            </a:pPr>
            <a:r>
              <a:rPr lang="en-US" dirty="0" smtClean="0"/>
              <a:t>			</a:t>
            </a:r>
            <a:endParaRPr lang="en-US" dirty="0"/>
          </a:p>
        </p:txBody>
      </p:sp>
      <p:sp>
        <p:nvSpPr>
          <p:cNvPr id="5" name="Text Placeholder 1"/>
          <p:cNvSpPr txBox="1">
            <a:spLocks/>
          </p:cNvSpPr>
          <p:nvPr/>
        </p:nvSpPr>
        <p:spPr>
          <a:xfrm>
            <a:off x="6749554" y="2173259"/>
            <a:ext cx="3633699" cy="3905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/>
              </a:buBlip>
              <a:defRPr sz="2800" b="0" kern="12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400" b="0" kern="12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/>
              </a:buBlip>
              <a:defRPr sz="1800" b="0" kern="12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$707</a:t>
            </a:r>
          </a:p>
          <a:p>
            <a:pPr marL="0" indent="0">
              <a:buNone/>
            </a:pPr>
            <a:r>
              <a:rPr lang="en-US" dirty="0" smtClean="0"/>
              <a:t>$2,352</a:t>
            </a:r>
          </a:p>
          <a:p>
            <a:pPr marL="0" indent="0">
              <a:buNone/>
            </a:pPr>
            <a:r>
              <a:rPr lang="en-US" dirty="0" smtClean="0"/>
              <a:t>$583</a:t>
            </a:r>
          </a:p>
          <a:p>
            <a:pPr marL="0" indent="0">
              <a:buNone/>
            </a:pPr>
            <a:r>
              <a:rPr lang="en-US" dirty="0" smtClean="0"/>
              <a:t>$168</a:t>
            </a:r>
          </a:p>
          <a:p>
            <a:pPr marL="0" indent="0">
              <a:buNone/>
            </a:pPr>
            <a:r>
              <a:rPr lang="en-US" dirty="0" smtClean="0"/>
              <a:t>$378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92D050"/>
                </a:solidFill>
                <a:latin typeface="+mj-lt"/>
              </a:rPr>
              <a:t>$4,188</a:t>
            </a:r>
          </a:p>
          <a:p>
            <a:pPr marL="0" indent="0">
              <a:buNone/>
            </a:pPr>
            <a:r>
              <a:rPr lang="en-US" dirty="0" smtClean="0"/>
              <a:t>		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07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749808" y="2057399"/>
            <a:ext cx="5141326" cy="390525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Administrative support goes a long way</a:t>
            </a:r>
          </a:p>
          <a:p>
            <a:r>
              <a:rPr lang="en-US" sz="2400" dirty="0" smtClean="0"/>
              <a:t>Small changes make a big impact</a:t>
            </a:r>
          </a:p>
          <a:p>
            <a:r>
              <a:rPr lang="en-US" sz="2400" dirty="0" smtClean="0"/>
              <a:t>Expect a shift in atmospheric and campus culture</a:t>
            </a:r>
          </a:p>
          <a:p>
            <a:r>
              <a:rPr lang="en-US" sz="2400" dirty="0" smtClean="0"/>
              <a:t>Understand the value of a collaborative working environment</a:t>
            </a: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</a:t>
            </a:r>
            <a:endParaRPr lang="en-US" dirty="0"/>
          </a:p>
        </p:txBody>
      </p:sp>
      <p:pic>
        <p:nvPicPr>
          <p:cNvPr id="2050" name="Picture 2" descr="https://libapps.s3.amazonaws.com/accounts/155286/images/amoeba_station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222" y="552450"/>
            <a:ext cx="5576259" cy="3981449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95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5" name="Text Placeholder 1"/>
          <p:cNvSpPr txBox="1">
            <a:spLocks/>
          </p:cNvSpPr>
          <p:nvPr/>
        </p:nvSpPr>
        <p:spPr>
          <a:xfrm>
            <a:off x="749807" y="2004016"/>
            <a:ext cx="10689716" cy="39052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/>
              </a:buBlip>
              <a:defRPr sz="2800" b="0" kern="12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400" b="0" kern="12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/>
              </a:buBlip>
              <a:defRPr sz="1800" b="0" kern="12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Tutoring Center</a:t>
            </a:r>
          </a:p>
          <a:p>
            <a:pPr lvl="1"/>
            <a:r>
              <a:rPr lang="en-US" sz="1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Students accessing tutoring increased 23.8%</a:t>
            </a:r>
          </a:p>
          <a:p>
            <a:pPr lvl="1"/>
            <a:r>
              <a:rPr lang="en-US" sz="1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Time spent in tutoring increased 92.4%</a:t>
            </a:r>
          </a:p>
          <a:p>
            <a:pPr lvl="1"/>
            <a:r>
              <a:rPr lang="en-US" sz="1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Hours of face-to-face tutoring available increased 70.3%</a:t>
            </a:r>
          </a:p>
          <a:p>
            <a:pPr marL="0" indent="0">
              <a:buNone/>
            </a:pPr>
            <a:r>
              <a:rPr lang="en-US" sz="1600" dirty="0" smtClean="0"/>
              <a:t>Testing Center</a:t>
            </a:r>
          </a:p>
          <a:p>
            <a:pPr lvl="1"/>
            <a:r>
              <a:rPr lang="en-US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Students accessing </a:t>
            </a:r>
            <a:r>
              <a:rPr lang="en-US" sz="1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testing services </a:t>
            </a:r>
            <a:r>
              <a:rPr lang="en-US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increased </a:t>
            </a:r>
            <a:r>
              <a:rPr lang="en-US" sz="1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3.7%</a:t>
            </a:r>
          </a:p>
          <a:p>
            <a:pPr marL="0" indent="0">
              <a:buNone/>
            </a:pPr>
            <a:r>
              <a:rPr lang="en-US" sz="1600" dirty="0" smtClean="0"/>
              <a:t>Advising</a:t>
            </a:r>
          </a:p>
          <a:p>
            <a:pPr lvl="1"/>
            <a:r>
              <a:rPr lang="en-US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Students accessing </a:t>
            </a:r>
            <a:r>
              <a:rPr lang="en-US" sz="1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advising </a:t>
            </a:r>
            <a:r>
              <a:rPr lang="en-US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increased </a:t>
            </a:r>
            <a:r>
              <a:rPr lang="en-US" sz="1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by over 200%</a:t>
            </a:r>
          </a:p>
          <a:p>
            <a:pPr lvl="1"/>
            <a:r>
              <a:rPr lang="en-US" sz="1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Frequency of visits increased by over 300%</a:t>
            </a:r>
          </a:p>
          <a:p>
            <a:pPr marL="0" indent="0">
              <a:buNone/>
            </a:pPr>
            <a:r>
              <a:rPr lang="en-US" sz="1600" dirty="0" smtClean="0"/>
              <a:t>Reference</a:t>
            </a:r>
          </a:p>
          <a:p>
            <a:pPr lvl="1"/>
            <a:r>
              <a:rPr lang="en-US" sz="1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Increase of 5%</a:t>
            </a:r>
          </a:p>
          <a:p>
            <a:pPr marL="0" indent="0">
              <a:buNone/>
            </a:pPr>
            <a:r>
              <a:rPr lang="en-US" sz="1600" dirty="0" smtClean="0"/>
              <a:t>Circulation</a:t>
            </a:r>
          </a:p>
          <a:p>
            <a:pPr lvl="1"/>
            <a:r>
              <a:rPr lang="en-US" sz="1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Physical circulation Increase of 3.7%</a:t>
            </a:r>
          </a:p>
          <a:p>
            <a:pPr lvl="1"/>
            <a:r>
              <a:rPr lang="en-US" sz="1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Online database usage increase of 23.5%</a:t>
            </a:r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7" name="Picture 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219" y="762828"/>
            <a:ext cx="4513036" cy="310096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264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GPA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Outcomes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2666398"/>
              </p:ext>
            </p:extLst>
          </p:nvPr>
        </p:nvGraphicFramePr>
        <p:xfrm>
          <a:off x="2030665" y="2712084"/>
          <a:ext cx="8127999" cy="25958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12686022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925771333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2736386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Fall 2016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Fall</a:t>
                      </a:r>
                      <a:r>
                        <a:rPr lang="en-US" baseline="0" dirty="0" smtClean="0"/>
                        <a:t> 2018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0091730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Residential Students</a:t>
                      </a:r>
                      <a:endParaRPr lang="en-US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21288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GPA above 3.0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11.7%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23.7%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21869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GPA below</a:t>
                      </a:r>
                      <a:r>
                        <a:rPr lang="en-US" baseline="0" dirty="0" smtClean="0"/>
                        <a:t> 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25.9%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14.5%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5379096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Commuter Students</a:t>
                      </a:r>
                      <a:endParaRPr lang="en-US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83725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GPA above 3.0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48.2%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53.4%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47365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GPA below</a:t>
                      </a:r>
                      <a:r>
                        <a:rPr lang="en-US" baseline="0" dirty="0" smtClean="0"/>
                        <a:t> 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12.0%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12.8%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46643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455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Midterm deficiency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Outcomes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3655435"/>
              </p:ext>
            </p:extLst>
          </p:nvPr>
        </p:nvGraphicFramePr>
        <p:xfrm>
          <a:off x="2030665" y="3034664"/>
          <a:ext cx="8127999" cy="11125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12686022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925771333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2736386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Fall 2016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Fall</a:t>
                      </a:r>
                      <a:r>
                        <a:rPr lang="en-US" baseline="0" dirty="0" smtClean="0"/>
                        <a:t> 2018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0091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All Students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41.3%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39.2%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21869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Residential Students</a:t>
                      </a:r>
                      <a:endParaRPr lang="en-US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74.3%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64.7%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53790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438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Academic standing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Outcomes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4128242"/>
              </p:ext>
            </p:extLst>
          </p:nvPr>
        </p:nvGraphicFramePr>
        <p:xfrm>
          <a:off x="2030665" y="3004184"/>
          <a:ext cx="8127999" cy="16510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12686022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925771333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2736386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Fall 2016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Fall</a:t>
                      </a:r>
                      <a:r>
                        <a:rPr lang="en-US" baseline="0" dirty="0" smtClean="0"/>
                        <a:t> 2018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0091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Poor Academic Standing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19.1%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15.2%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21869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Good Academic Standing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80.9%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84.8%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83566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205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Continued cross-training</a:t>
            </a:r>
            <a:endParaRPr lang="en-US" dirty="0"/>
          </a:p>
          <a:p>
            <a:pPr lvl="1"/>
            <a:r>
              <a:rPr lang="en-US" dirty="0" smtClean="0"/>
              <a:t>New librarian position</a:t>
            </a:r>
          </a:p>
          <a:p>
            <a:pPr lvl="1"/>
            <a:r>
              <a:rPr lang="en-US" dirty="0" smtClean="0"/>
              <a:t>Work-study students</a:t>
            </a:r>
          </a:p>
          <a:p>
            <a:r>
              <a:rPr lang="en-US" dirty="0" smtClean="0"/>
              <a:t>Enhance physical &amp; online library collections</a:t>
            </a:r>
          </a:p>
          <a:p>
            <a:r>
              <a:rPr lang="en-US" dirty="0" smtClean="0"/>
              <a:t>Add ILL Services</a:t>
            </a:r>
          </a:p>
          <a:p>
            <a:r>
              <a:rPr lang="en-US" dirty="0" smtClean="0"/>
              <a:t>Developmental Faculty Advisors</a:t>
            </a:r>
          </a:p>
          <a:p>
            <a:r>
              <a:rPr lang="en-US" dirty="0" smtClean="0"/>
              <a:t>Athletic Advisor</a:t>
            </a:r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Moving Forward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22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11684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72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640" y="1963394"/>
            <a:ext cx="10689717" cy="3081338"/>
          </a:xfrm>
        </p:spPr>
        <p:txBody>
          <a:bodyPr/>
          <a:lstStyle/>
          <a:p>
            <a:r>
              <a:rPr lang="en-US" dirty="0" smtClean="0"/>
              <a:t>Thank you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Any questions?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3" t="15052" r="17696" b="28211"/>
          <a:stretch/>
        </p:blipFill>
        <p:spPr>
          <a:xfrm rot="5400000">
            <a:off x="5800552" y="1364526"/>
            <a:ext cx="3861808" cy="260672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0107809" y="1501728"/>
            <a:ext cx="14057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Exceptional marketing team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9311160" y="1963393"/>
            <a:ext cx="719945" cy="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044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11684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74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Former location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261" y="3305129"/>
            <a:ext cx="3508929" cy="2631698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434" y="3419802"/>
            <a:ext cx="3040462" cy="2969150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034" y="297193"/>
            <a:ext cx="4359121" cy="2667807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68" y="2965000"/>
            <a:ext cx="3969583" cy="2643231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248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2375" y="2407488"/>
            <a:ext cx="5214025" cy="43647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749808" y="2057399"/>
            <a:ext cx="6974466" cy="4234219"/>
          </a:xfrm>
        </p:spPr>
        <p:txBody>
          <a:bodyPr>
            <a:normAutofit/>
          </a:bodyPr>
          <a:lstStyle/>
          <a:p>
            <a:pPr marL="400050" lvl="0" indent="-400050"/>
            <a:r>
              <a:rPr lang="en-US" dirty="0" smtClean="0"/>
              <a:t>New location</a:t>
            </a:r>
          </a:p>
          <a:p>
            <a:pPr marL="400050" lvl="0" indent="-400050"/>
            <a:r>
              <a:rPr lang="en-US" dirty="0" smtClean="0"/>
              <a:t>Opened 2010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865" t="2692" r="1463" b="3447"/>
          <a:stretch/>
        </p:blipFill>
        <p:spPr>
          <a:xfrm>
            <a:off x="1724296" y="3406380"/>
            <a:ext cx="4320204" cy="2789937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6" descr="_MG_0018 (2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782" y="2892351"/>
            <a:ext cx="4327987" cy="2884798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1245" t="2900" r="1589" b="3912"/>
          <a:stretch/>
        </p:blipFill>
        <p:spPr>
          <a:xfrm>
            <a:off x="4561288" y="270182"/>
            <a:ext cx="3757606" cy="2409018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821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2375" y="2407488"/>
            <a:ext cx="5214025" cy="43647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749808" y="2057399"/>
            <a:ext cx="6974466" cy="4234219"/>
          </a:xfrm>
        </p:spPr>
        <p:txBody>
          <a:bodyPr>
            <a:noAutofit/>
          </a:bodyPr>
          <a:lstStyle/>
          <a:p>
            <a:pPr marL="400050" lvl="0" indent="-400050"/>
            <a:r>
              <a:rPr lang="en-US" sz="2000" dirty="0" smtClean="0"/>
              <a:t>18,129 square feet</a:t>
            </a:r>
          </a:p>
          <a:p>
            <a:pPr marL="400050" lvl="0" indent="-400050"/>
            <a:r>
              <a:rPr lang="en-US" sz="2000" dirty="0" smtClean="0"/>
              <a:t>Co-located with Advising &amp; </a:t>
            </a:r>
            <a:br>
              <a:rPr lang="en-US" sz="2000" dirty="0" smtClean="0"/>
            </a:br>
            <a:r>
              <a:rPr lang="en-US" sz="2000" dirty="0" smtClean="0"/>
              <a:t>Academic Success Center</a:t>
            </a:r>
          </a:p>
          <a:p>
            <a:pPr marL="400050" lvl="0" indent="-400050"/>
            <a:r>
              <a:rPr lang="en-US" sz="2000" dirty="0" smtClean="0"/>
              <a:t>9 staff offices</a:t>
            </a:r>
          </a:p>
          <a:p>
            <a:pPr marL="400050" lvl="0" indent="-400050"/>
            <a:r>
              <a:rPr lang="en-US" sz="2000" dirty="0" smtClean="0"/>
              <a:t>4 group study rooms</a:t>
            </a:r>
          </a:p>
          <a:p>
            <a:pPr marL="400050" lvl="0" indent="-400050"/>
            <a:r>
              <a:rPr lang="en-US" sz="2000" dirty="0" smtClean="0"/>
              <a:t>2 laptop testing rooms</a:t>
            </a:r>
          </a:p>
          <a:p>
            <a:pPr marL="400050" lvl="0" indent="-400050"/>
            <a:r>
              <a:rPr lang="en-US" sz="2000" dirty="0" smtClean="0"/>
              <a:t>1 information literacy classroom</a:t>
            </a:r>
          </a:p>
          <a:p>
            <a:pPr marL="400050" lvl="0" indent="-400050"/>
            <a:r>
              <a:rPr lang="en-US" sz="2000" dirty="0" smtClean="0"/>
              <a:t>2 meeting rooms</a:t>
            </a:r>
          </a:p>
          <a:p>
            <a:pPr marL="400050" lvl="0" indent="-400050"/>
            <a:r>
              <a:rPr lang="en-US" sz="2000" dirty="0" smtClean="0"/>
              <a:t>Open space with computer workstations, study cubicles, and tables</a:t>
            </a:r>
          </a:p>
          <a:p>
            <a:pPr marL="400050" lvl="0" indent="-400050"/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Physical Location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888" y="179822"/>
            <a:ext cx="3072808" cy="3072808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385" y="2742607"/>
            <a:ext cx="3072808" cy="3072808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057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11684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00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2375" y="2407488"/>
            <a:ext cx="5214025" cy="43647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749808" y="2057399"/>
            <a:ext cx="6974466" cy="4234219"/>
          </a:xfrm>
        </p:spPr>
        <p:txBody>
          <a:bodyPr>
            <a:normAutofit/>
          </a:bodyPr>
          <a:lstStyle/>
          <a:p>
            <a:pPr marL="400050" lvl="0" indent="-400050"/>
            <a:r>
              <a:rPr lang="en-US" sz="2400" dirty="0" smtClean="0"/>
              <a:t>Advising &amp; Academic Success Center</a:t>
            </a:r>
          </a:p>
          <a:p>
            <a:pPr marL="685800" lvl="1" indent="-400050"/>
            <a:r>
              <a:rPr lang="en-US" sz="2000" dirty="0" smtClean="0"/>
              <a:t>Academic Advising</a:t>
            </a:r>
          </a:p>
          <a:p>
            <a:pPr marL="685800" lvl="1" indent="-400050"/>
            <a:r>
              <a:rPr lang="en-US" sz="2000" dirty="0" smtClean="0"/>
              <a:t>Career Services</a:t>
            </a:r>
          </a:p>
          <a:p>
            <a:pPr marL="685800" lvl="1" indent="-400050"/>
            <a:r>
              <a:rPr lang="en-US" sz="2000" dirty="0" smtClean="0"/>
              <a:t>Transfer Advising</a:t>
            </a:r>
          </a:p>
          <a:p>
            <a:pPr marL="685800" lvl="1" indent="-400050"/>
            <a:r>
              <a:rPr lang="en-US" sz="2000" dirty="0" smtClean="0"/>
              <a:t>Academic Support Services</a:t>
            </a:r>
          </a:p>
          <a:p>
            <a:pPr marL="685800" lvl="1" indent="-400050"/>
            <a:r>
              <a:rPr lang="en-US" sz="2000" dirty="0" smtClean="0"/>
              <a:t>Retention Initiatives</a:t>
            </a:r>
          </a:p>
          <a:p>
            <a:pPr marL="400050" indent="-400050"/>
            <a:r>
              <a:rPr lang="en-US" sz="2400" dirty="0" smtClean="0"/>
              <a:t>Library</a:t>
            </a:r>
          </a:p>
          <a:p>
            <a:pPr marL="685800" lvl="1" indent="-400050"/>
            <a:r>
              <a:rPr lang="en-US" sz="2000" dirty="0" smtClean="0"/>
              <a:t>Reference Services</a:t>
            </a:r>
          </a:p>
          <a:p>
            <a:pPr marL="685800" lvl="1" indent="-400050"/>
            <a:r>
              <a:rPr lang="en-US" sz="2000" dirty="0" smtClean="0"/>
              <a:t>Information Literacy Instruction</a:t>
            </a:r>
          </a:p>
          <a:p>
            <a:pPr marL="685800" lvl="1" indent="-400050"/>
            <a:r>
              <a:rPr lang="en-US" sz="2000" dirty="0" smtClean="0"/>
              <a:t>Technology Access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AASC &amp; Library</a:t>
            </a:r>
            <a:endParaRPr lang="en-US" dirty="0"/>
          </a:p>
        </p:txBody>
      </p:sp>
      <p:pic>
        <p:nvPicPr>
          <p:cNvPr id="7" name="Picture 2" descr="https://www.garrettcollege.edu/images/parents/heading_parent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60" r="24298"/>
          <a:stretch/>
        </p:blipFill>
        <p:spPr bwMode="auto">
          <a:xfrm>
            <a:off x="8037112" y="1537928"/>
            <a:ext cx="3200393" cy="3742126"/>
          </a:xfrm>
          <a:prstGeom prst="rect">
            <a:avLst/>
          </a:prstGeom>
          <a:ln w="38100" cap="sq">
            <a:solidFill>
              <a:srgbClr val="003A7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313036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9dd0c182-e741-4607-aa9d-3cebe972640d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2676d0b8-68e9-4d30-8159-8e39e7c7243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0ea02fd1-83b3-4e1f-8251-2a7b447368b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b6e7b7e3-e665-441b-898a-2b91bc44241c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6d2d0471-cb0e-4fc9-b1f6-37ef2044caab"/>
</p:tagLst>
</file>

<file path=ppt/theme/theme1.xml><?xml version="1.0" encoding="utf-8"?>
<a:theme xmlns:a="http://schemas.openxmlformats.org/drawingml/2006/main" name="1_GCTheme1">
  <a:themeElements>
    <a:clrScheme name="GCTheme">
      <a:dk1>
        <a:srgbClr val="003A70"/>
      </a:dk1>
      <a:lt1>
        <a:sysClr val="window" lastClr="FFFFFF"/>
      </a:lt1>
      <a:dk2>
        <a:srgbClr val="006DB6"/>
      </a:dk2>
      <a:lt2>
        <a:srgbClr val="F2F2F2"/>
      </a:lt2>
      <a:accent1>
        <a:srgbClr val="161732"/>
      </a:accent1>
      <a:accent2>
        <a:srgbClr val="003A70"/>
      </a:accent2>
      <a:accent3>
        <a:srgbClr val="00A5B5"/>
      </a:accent3>
      <a:accent4>
        <a:srgbClr val="00CFB5"/>
      </a:accent4>
      <a:accent5>
        <a:srgbClr val="BED85F"/>
      </a:accent5>
      <a:accent6>
        <a:srgbClr val="954F72"/>
      </a:accent6>
      <a:hlink>
        <a:srgbClr val="00CFB5"/>
      </a:hlink>
      <a:folHlink>
        <a:srgbClr val="954F72"/>
      </a:folHlink>
    </a:clrScheme>
    <a:fontScheme name="Custom 1">
      <a:majorFont>
        <a:latin typeface="Anton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CTheme1" id="{8AAEE6AC-6107-4F5B-A547-A3E3828AB0B4}" vid="{CB7DAC79-D98F-41B7-8C28-CCA3347A7D09}"/>
    </a:ext>
  </a:extLst>
</a:theme>
</file>

<file path=ppt/theme/theme2.xml><?xml version="1.0" encoding="utf-8"?>
<a:theme xmlns:a="http://schemas.openxmlformats.org/drawingml/2006/main" name="2_GCTheme1">
  <a:themeElements>
    <a:clrScheme name="GCTheme">
      <a:dk1>
        <a:srgbClr val="003A70"/>
      </a:dk1>
      <a:lt1>
        <a:sysClr val="window" lastClr="FFFFFF"/>
      </a:lt1>
      <a:dk2>
        <a:srgbClr val="006DB6"/>
      </a:dk2>
      <a:lt2>
        <a:srgbClr val="F2F2F2"/>
      </a:lt2>
      <a:accent1>
        <a:srgbClr val="161732"/>
      </a:accent1>
      <a:accent2>
        <a:srgbClr val="003A70"/>
      </a:accent2>
      <a:accent3>
        <a:srgbClr val="00A5B5"/>
      </a:accent3>
      <a:accent4>
        <a:srgbClr val="00CFB5"/>
      </a:accent4>
      <a:accent5>
        <a:srgbClr val="BED85F"/>
      </a:accent5>
      <a:accent6>
        <a:srgbClr val="954F72"/>
      </a:accent6>
      <a:hlink>
        <a:srgbClr val="00CFB5"/>
      </a:hlink>
      <a:folHlink>
        <a:srgbClr val="954F72"/>
      </a:folHlink>
    </a:clrScheme>
    <a:fontScheme name="Custom 1">
      <a:majorFont>
        <a:latin typeface="Anton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CTheme1" id="{8AAEE6AC-6107-4F5B-A547-A3E3828AB0B4}" vid="{CB7DAC79-D98F-41B7-8C28-CCA3347A7D09}"/>
    </a:ext>
  </a:extLst>
</a:theme>
</file>

<file path=ppt/theme/theme3.xml><?xml version="1.0" encoding="utf-8"?>
<a:theme xmlns:a="http://schemas.openxmlformats.org/drawingml/2006/main" name="GCTheme1">
  <a:themeElements>
    <a:clrScheme name="GCTheme">
      <a:dk1>
        <a:srgbClr val="003A70"/>
      </a:dk1>
      <a:lt1>
        <a:sysClr val="window" lastClr="FFFFFF"/>
      </a:lt1>
      <a:dk2>
        <a:srgbClr val="006DB6"/>
      </a:dk2>
      <a:lt2>
        <a:srgbClr val="F2F2F2"/>
      </a:lt2>
      <a:accent1>
        <a:srgbClr val="161732"/>
      </a:accent1>
      <a:accent2>
        <a:srgbClr val="003A70"/>
      </a:accent2>
      <a:accent3>
        <a:srgbClr val="00A5B5"/>
      </a:accent3>
      <a:accent4>
        <a:srgbClr val="00CFB5"/>
      </a:accent4>
      <a:accent5>
        <a:srgbClr val="BED85F"/>
      </a:accent5>
      <a:accent6>
        <a:srgbClr val="954F72"/>
      </a:accent6>
      <a:hlink>
        <a:srgbClr val="00CFB5"/>
      </a:hlink>
      <a:folHlink>
        <a:srgbClr val="954F72"/>
      </a:folHlink>
    </a:clrScheme>
    <a:fontScheme name="Custom 1">
      <a:majorFont>
        <a:latin typeface="Anton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CTheme1" id="{8AAEE6AC-6107-4F5B-A547-A3E3828AB0B4}" vid="{CB7DAC79-D98F-41B7-8C28-CCA3347A7D09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GCTheme1</Template>
  <TotalTime>1810</TotalTime>
  <Words>616</Words>
  <Application>Microsoft Office PowerPoint</Application>
  <PresentationFormat>Widescreen</PresentationFormat>
  <Paragraphs>240</Paragraphs>
  <Slides>39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39</vt:i4>
      </vt:variant>
    </vt:vector>
  </HeadingPairs>
  <TitlesOfParts>
    <vt:vector size="49" baseType="lpstr">
      <vt:lpstr>Anton</vt:lpstr>
      <vt:lpstr>Open Sans SemiBold</vt:lpstr>
      <vt:lpstr>Arial</vt:lpstr>
      <vt:lpstr>Calibri</vt:lpstr>
      <vt:lpstr>Open Sans</vt:lpstr>
      <vt:lpstr>Open Sans Light</vt:lpstr>
      <vt:lpstr>Open Sans ExtraBold</vt:lpstr>
      <vt:lpstr>1_GCTheme1</vt:lpstr>
      <vt:lpstr>2_GCTheme1</vt:lpstr>
      <vt:lpstr>GCTheme1</vt:lpstr>
      <vt:lpstr>To the Window, to the Wall: Reimagined Spaces in One Short Year</vt:lpstr>
      <vt:lpstr>PowerPoint Presentation</vt:lpstr>
      <vt:lpstr>Basic Info</vt:lpstr>
      <vt:lpstr>PowerPoint Presentation</vt:lpstr>
      <vt:lpstr>History</vt:lpstr>
      <vt:lpstr>History</vt:lpstr>
      <vt:lpstr>Physical Location</vt:lpstr>
      <vt:lpstr>PowerPoint Presentation</vt:lpstr>
      <vt:lpstr>AASC &amp; Library</vt:lpstr>
      <vt:lpstr>Strategic Planning</vt:lpstr>
      <vt:lpstr>Challenges</vt:lpstr>
      <vt:lpstr>Advantages </vt:lpstr>
      <vt:lpstr>Changes</vt:lpstr>
      <vt:lpstr>Branded Signage</vt:lpstr>
      <vt:lpstr>Branded Signage</vt:lpstr>
      <vt:lpstr>Get in the Zone</vt:lpstr>
      <vt:lpstr>Get in the Zone</vt:lpstr>
      <vt:lpstr>Academic Support Services</vt:lpstr>
      <vt:lpstr>Cross Training Staff</vt:lpstr>
      <vt:lpstr>Artwork</vt:lpstr>
      <vt:lpstr>Library Services</vt:lpstr>
      <vt:lpstr>Cutting the Shelves</vt:lpstr>
      <vt:lpstr>Cutting the Shelves</vt:lpstr>
      <vt:lpstr>Repurposing</vt:lpstr>
      <vt:lpstr>Atmosphere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Cost</vt:lpstr>
      <vt:lpstr>Lessons</vt:lpstr>
      <vt:lpstr>Results</vt:lpstr>
      <vt:lpstr>Student Outcomes</vt:lpstr>
      <vt:lpstr>Student Outcomes</vt:lpstr>
      <vt:lpstr>Student Outcomes</vt:lpstr>
      <vt:lpstr>Moving Forward</vt:lpstr>
      <vt:lpstr>PowerPoint Presentation</vt:lpstr>
      <vt:lpstr>Thank you  Any questions?</vt:lpstr>
    </vt:vector>
  </TitlesOfParts>
  <Company>Garrett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IT</dc:creator>
  <cp:lastModifiedBy>Ashley Ruby</cp:lastModifiedBy>
  <cp:revision>139</cp:revision>
  <dcterms:created xsi:type="dcterms:W3CDTF">2018-04-09T19:05:33Z</dcterms:created>
  <dcterms:modified xsi:type="dcterms:W3CDTF">2019-07-23T19:52:10Z</dcterms:modified>
</cp:coreProperties>
</file>