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Special Elite"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rive.google.com/open?id=0B_v0I-MCCuNsWXdXb0wxSmtYeX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ubmed/20855900"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cbi.nlm.nih.gov/pubmed/26579005" TargetMode="External"/><Relationship Id="rId4" Type="http://schemas.openxmlformats.org/officeDocument/2006/relationships/hyperlink" Target="https://www.ncbi.nlm.nih.gov/pubmed/2112385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hildmind.org/article/why-girls-apologize-too-muc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hildmind.org/article/why-girls-apologize-too-mu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en" b="1"/>
              <a:t>1 min</a:t>
            </a:r>
          </a:p>
          <a:p>
            <a:pPr lvl="0">
              <a:spcBef>
                <a:spcPts val="0"/>
              </a:spcBef>
              <a:buClr>
                <a:schemeClr val="dk1"/>
              </a:buClr>
              <a:buSzPct val="100000"/>
              <a:buFont typeface="Arial"/>
              <a:buNone/>
            </a:pPr>
            <a:r>
              <a:rPr lang="en"/>
              <a:t>Song: </a:t>
            </a:r>
            <a:r>
              <a:rPr lang="en" u="sng">
                <a:solidFill>
                  <a:schemeClr val="hlink"/>
                </a:solidFill>
                <a:hlinkClick r:id="rId3"/>
              </a:rPr>
              <a:t>https://drive.google.com/open?id=0B_v0I-MCCuNsWXdXb0wxSmtYeXM</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[Play Bieber for 9 seconds] Stop at 3:11 left or 9 seconds into song</a:t>
            </a:r>
          </a:p>
          <a:p>
            <a:pPr lvl="0">
              <a:spcBef>
                <a:spcPts val="0"/>
              </a:spcBef>
              <a:buClr>
                <a:schemeClr val="dk1"/>
              </a:buClr>
              <a:buSzPct val="100000"/>
              <a:buFont typeface="Arial"/>
              <a:buNone/>
            </a:pPr>
            <a:r>
              <a:rPr lang="en">
                <a:solidFill>
                  <a:schemeClr val="dk1"/>
                </a:solidFill>
              </a:rPr>
              <a:t>“Now begins the interpretive dance portion…”</a:t>
            </a:r>
          </a:p>
          <a:p>
            <a:pPr lvl="0">
              <a:spcBef>
                <a:spcPts val="0"/>
              </a:spcBef>
              <a:buClr>
                <a:schemeClr val="dk1"/>
              </a:buClr>
              <a:buSzPct val="100000"/>
              <a:buFont typeface="Arial"/>
              <a:buNone/>
            </a:pPr>
            <a:r>
              <a:rPr lang="en">
                <a:solidFill>
                  <a:schemeClr val="dk1"/>
                </a:solidFill>
              </a:rPr>
              <a:t>Thanks for coming. </a:t>
            </a:r>
          </a:p>
          <a:p>
            <a:pPr lvl="0">
              <a:spcBef>
                <a:spcPts val="0"/>
              </a:spcBef>
              <a:buClr>
                <a:schemeClr val="dk1"/>
              </a:buClr>
              <a:buSzPct val="100000"/>
              <a:buFont typeface="Arial"/>
              <a:buNone/>
            </a:pPr>
            <a:r>
              <a:rPr lang="en">
                <a:solidFill>
                  <a:schemeClr val="dk1"/>
                </a:solidFill>
              </a:rPr>
              <a:t>Today I’d like to speak on the overuse and sometimes unnecessary use of apologetic everyday language in the workplace that many women like myself use, and how we can use alternative language to empower and communicate our words more effectively. </a:t>
            </a:r>
          </a:p>
          <a:p>
            <a:pPr lvl="0">
              <a:spcBef>
                <a:spcPts val="0"/>
              </a:spcBef>
              <a:buClr>
                <a:schemeClr val="dk1"/>
              </a:buClr>
              <a:buSzPct val="100000"/>
              <a:buFont typeface="Arial"/>
              <a:buNone/>
            </a:pPr>
            <a:r>
              <a:rPr lang="en">
                <a:solidFill>
                  <a:schemeClr val="dk1"/>
                </a:solidFill>
              </a:rPr>
              <a:t>Ironically for a presentation that is about NOT saying “sorry” and “apology” a whole lot, I WILL.</a:t>
            </a:r>
          </a:p>
          <a:p>
            <a:pPr lvl="0">
              <a:spcBef>
                <a:spcPts val="0"/>
              </a:spcBef>
              <a:buClr>
                <a:schemeClr val="dk1"/>
              </a:buClr>
              <a:buSzPct val="100000"/>
              <a:buFont typeface="Arial"/>
              <a:buNone/>
            </a:pPr>
            <a:endParaRPr>
              <a:solidFill>
                <a:schemeClr val="dk1"/>
              </a:solidFill>
            </a:endParaRPr>
          </a:p>
          <a:p>
            <a:pPr lvl="0">
              <a:spcBef>
                <a:spcPts val="0"/>
              </a:spcBef>
              <a:buNone/>
            </a:pPr>
            <a:r>
              <a:rPr lang="en"/>
              <a:t>Remember an adapter in case!</a:t>
            </a:r>
          </a:p>
          <a:p>
            <a:pPr lvl="0">
              <a:spcBef>
                <a:spcPts val="0"/>
              </a:spcBef>
              <a:buNone/>
            </a:pPr>
            <a:r>
              <a:rPr lang="en"/>
              <a:t>10 min talk, 10 min activity (5 min thinkpairshare, 5 min shareout), 5 min Q&amp;A</a:t>
            </a:r>
          </a:p>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1 min</a:t>
            </a:r>
          </a:p>
          <a:p>
            <a:pPr lvl="0">
              <a:spcBef>
                <a:spcPts val="0"/>
              </a:spcBef>
              <a:buClr>
                <a:schemeClr val="dk1"/>
              </a:buClr>
              <a:buSzPct val="100000"/>
              <a:buFont typeface="Arial"/>
              <a:buNone/>
            </a:pPr>
            <a:r>
              <a:rPr lang="en">
                <a:solidFill>
                  <a:schemeClr val="dk1"/>
                </a:solidFill>
              </a:rPr>
              <a:t>Anecdote: </a:t>
            </a:r>
          </a:p>
          <a:p>
            <a:pPr lvl="0">
              <a:spcBef>
                <a:spcPts val="0"/>
              </a:spcBef>
              <a:buClr>
                <a:schemeClr val="dk1"/>
              </a:buClr>
              <a:buSzPct val="100000"/>
              <a:buFont typeface="Arial"/>
              <a:buNone/>
            </a:pPr>
            <a:r>
              <a:rPr lang="en">
                <a:solidFill>
                  <a:schemeClr val="dk1"/>
                </a:solidFill>
              </a:rPr>
              <a:t>Motivation?</a:t>
            </a:r>
          </a:p>
          <a:p>
            <a:pPr lvl="0">
              <a:spcBef>
                <a:spcPts val="0"/>
              </a:spcBef>
              <a:buClr>
                <a:schemeClr val="dk1"/>
              </a:buClr>
              <a:buSzPct val="100000"/>
              <a:buFont typeface="Arial"/>
              <a:buNone/>
            </a:pPr>
            <a:r>
              <a:rPr lang="en">
                <a:solidFill>
                  <a:schemeClr val="dk1"/>
                </a:solidFill>
              </a:rPr>
              <a:t>first year out of lib school…</a:t>
            </a:r>
          </a:p>
          <a:p>
            <a:pPr lvl="0">
              <a:spcBef>
                <a:spcPts val="0"/>
              </a:spcBef>
              <a:buClr>
                <a:schemeClr val="dk1"/>
              </a:buClr>
              <a:buSzPct val="100000"/>
              <a:buFont typeface="Arial"/>
              <a:buNone/>
            </a:pPr>
            <a:r>
              <a:rPr lang="en">
                <a:solidFill>
                  <a:schemeClr val="dk1"/>
                </a:solidFill>
              </a:rPr>
              <a:t>-“This is the most I’ve ever heard you say sorry in all the time I’ve known you.”</a:t>
            </a:r>
          </a:p>
          <a:p>
            <a:pPr lvl="0">
              <a:spcBef>
                <a:spcPts val="0"/>
              </a:spcBef>
              <a:buClr>
                <a:schemeClr val="dk1"/>
              </a:buClr>
              <a:buSzPct val="100000"/>
              <a:buFont typeface="Arial"/>
              <a:buNone/>
            </a:pPr>
            <a:r>
              <a:rPr lang="en">
                <a:solidFill>
                  <a:schemeClr val="dk1"/>
                </a:solidFill>
              </a:rPr>
              <a:t>-Lightning bolt revelation: insecurities and imposter syndrome created a “polite monster”</a:t>
            </a:r>
          </a:p>
          <a:p>
            <a:pPr lvl="0">
              <a:spcBef>
                <a:spcPts val="0"/>
              </a:spcBef>
              <a:buClr>
                <a:schemeClr val="dk1"/>
              </a:buClr>
              <a:buSzPct val="100000"/>
              <a:buFont typeface="Arial"/>
              <a:buNone/>
            </a:pPr>
            <a:r>
              <a:rPr lang="en">
                <a:solidFill>
                  <a:schemeClr val="dk1"/>
                </a:solidFill>
              </a:rPr>
              <a:t>-Equated “politeness” and “professionalism”</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I realized from this experience we as women can undermine what we say and ourselves</a:t>
            </a:r>
          </a:p>
          <a:p>
            <a:pPr lvl="0">
              <a:spcBef>
                <a:spcPts val="0"/>
              </a:spcBef>
              <a:buNone/>
            </a:pPr>
            <a:endParaRPr/>
          </a:p>
          <a:p>
            <a:pPr lvl="0">
              <a:spcBef>
                <a:spcPts val="0"/>
              </a:spcBef>
              <a:buNone/>
            </a:pPr>
            <a:r>
              <a:rPr lang="en"/>
              <a:t>“For so many women, myself included, apologies are inexorably linked with our conception of politeness. </a:t>
            </a:r>
          </a:p>
          <a:p>
            <a:pPr lvl="0">
              <a:spcBef>
                <a:spcPts val="0"/>
              </a:spcBef>
              <a:buNone/>
            </a:pPr>
            <a:r>
              <a:rPr lang="en" i="1"/>
              <a:t>Somehow, as we grew into adults, “sorry” became an entry point to basic affirmative sentences.</a:t>
            </a:r>
            <a:r>
              <a:rPr lang="en"/>
              <a:t>” (Elaborate)</a:t>
            </a:r>
          </a:p>
          <a:p>
            <a:pPr lvl="0">
              <a:spcBef>
                <a:spcPts val="0"/>
              </a:spcBef>
              <a:buNone/>
            </a:pPr>
            <a:r>
              <a:rPr lang="en"/>
              <a:t>-from good little girls, to polite women. Any nice affirmative statements we unnecessarily make, creates negative internal/external statements about ourselves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2 min </a:t>
            </a:r>
          </a:p>
          <a:p>
            <a:pPr lvl="0">
              <a:spcBef>
                <a:spcPts val="0"/>
              </a:spcBef>
              <a:buNone/>
            </a:pPr>
            <a:r>
              <a:rPr lang="en"/>
              <a:t>As Matt Damon stated in The Martian, let’s… </a:t>
            </a:r>
          </a:p>
          <a:p>
            <a:pPr lvl="0">
              <a:spcBef>
                <a:spcPts val="0"/>
              </a:spcBef>
              <a:buNone/>
            </a:pPr>
            <a:r>
              <a:rPr lang="en"/>
              <a:t>Few years ago, “sorry” had a moment in the media. Describe examples. Why? 2010 and 2011 scientific studies!</a:t>
            </a:r>
          </a:p>
          <a:p>
            <a:pPr lvl="0">
              <a:spcBef>
                <a:spcPts val="0"/>
              </a:spcBef>
              <a:buNone/>
            </a:pPr>
            <a:endParaRPr/>
          </a:p>
          <a:p>
            <a:pPr lvl="0">
              <a:spcBef>
                <a:spcPts val="0"/>
              </a:spcBef>
              <a:buNone/>
            </a:pPr>
            <a:r>
              <a:rPr lang="en" b="1"/>
              <a:t>Women have a “lower threshold” for offenses</a:t>
            </a:r>
          </a:p>
          <a:p>
            <a:pPr lvl="0">
              <a:spcBef>
                <a:spcPts val="0"/>
              </a:spcBef>
              <a:buNone/>
            </a:pPr>
            <a:r>
              <a:rPr lang="en"/>
              <a:t>Psychological Science, 2010</a:t>
            </a:r>
          </a:p>
          <a:p>
            <a:pPr lvl="0">
              <a:spcBef>
                <a:spcPts val="0"/>
              </a:spcBef>
              <a:buNone/>
            </a:pPr>
            <a:r>
              <a:rPr lang="en" u="sng">
                <a:solidFill>
                  <a:schemeClr val="hlink"/>
                </a:solidFill>
                <a:hlinkClick r:id="rId3"/>
              </a:rPr>
              <a:t>https://www.ncbi.nlm.nih.gov/pubmed/20855900</a:t>
            </a:r>
          </a:p>
          <a:p>
            <a:pPr lvl="0">
              <a:spcBef>
                <a:spcPts val="0"/>
              </a:spcBef>
              <a:buNone/>
            </a:pPr>
            <a:r>
              <a:rPr lang="en"/>
              <a:t>“In Study 1, participants reported in daily diaries all offenses they committed or experienced and whether an apology had been offered. </a:t>
            </a:r>
            <a:r>
              <a:rPr lang="en" u="sng"/>
              <a:t>Women reported offering more apologies than men, but they also reported committing more offenses.</a:t>
            </a:r>
            <a:r>
              <a:rPr lang="en"/>
              <a:t> There was no gender difference in the proportion of offenses that prompted apologies. </a:t>
            </a:r>
            <a:r>
              <a:rPr lang="en" u="sng"/>
              <a:t>This finding suggests that men apologize less frequently than women because they have a higher threshold for what constitutes offensive behavior.</a:t>
            </a:r>
            <a:r>
              <a:rPr lang="en"/>
              <a:t>”</a:t>
            </a:r>
          </a:p>
          <a:p>
            <a:pPr lvl="0">
              <a:spcBef>
                <a:spcPts val="0"/>
              </a:spcBef>
              <a:buNone/>
            </a:pPr>
            <a:r>
              <a:rPr lang="en">
                <a:solidFill>
                  <a:schemeClr val="dk1"/>
                </a:solidFill>
              </a:rPr>
              <a:t>Offer more apologies, and perceive they commit more!</a:t>
            </a:r>
            <a:br>
              <a:rPr lang="en">
                <a:solidFill>
                  <a:schemeClr val="dk1"/>
                </a:solidFill>
              </a:rPr>
            </a:br>
            <a:endParaRPr lang="en">
              <a:solidFill>
                <a:schemeClr val="dk1"/>
              </a:solidFill>
            </a:endParaRPr>
          </a:p>
          <a:p>
            <a:pPr lvl="0" rtl="0">
              <a:spcBef>
                <a:spcPts val="0"/>
              </a:spcBef>
              <a:buNone/>
            </a:pPr>
            <a:r>
              <a:rPr lang="en" b="1">
                <a:solidFill>
                  <a:schemeClr val="dk1"/>
                </a:solidFill>
              </a:rPr>
              <a:t>Imagined apologies more valued than real-life ones</a:t>
            </a:r>
          </a:p>
          <a:p>
            <a:pPr lvl="0">
              <a:spcBef>
                <a:spcPts val="0"/>
              </a:spcBef>
              <a:buNone/>
            </a:pPr>
            <a:r>
              <a:rPr lang="en"/>
              <a:t>Psychological Science, 2011</a:t>
            </a:r>
            <a:br>
              <a:rPr lang="en"/>
            </a:br>
            <a:r>
              <a:rPr lang="en" u="sng">
                <a:solidFill>
                  <a:schemeClr val="hlink"/>
                </a:solidFill>
                <a:hlinkClick r:id="rId4"/>
              </a:rPr>
              <a:t>https://www.ncbi.nlm.nih.gov/pubmed/21123857</a:t>
            </a:r>
          </a:p>
          <a:p>
            <a:pPr lvl="0">
              <a:spcBef>
                <a:spcPts val="0"/>
              </a:spcBef>
              <a:buNone/>
            </a:pPr>
            <a:r>
              <a:rPr lang="en"/>
              <a:t>Elaborate quote, tongue twister, explain experiments “betrayed” by another party</a:t>
            </a:r>
          </a:p>
          <a:p>
            <a:pPr lvl="0">
              <a:spcBef>
                <a:spcPts val="0"/>
              </a:spcBef>
              <a:buClr>
                <a:schemeClr val="dk1"/>
              </a:buClr>
              <a:buSzPct val="100000"/>
              <a:buFont typeface="Arial"/>
              <a:buNone/>
            </a:pPr>
            <a:r>
              <a:rPr lang="en">
                <a:solidFill>
                  <a:schemeClr val="dk1"/>
                </a:solidFill>
              </a:rPr>
              <a:t>“Think of the last time someone really offended you, but never apologized…” </a:t>
            </a:r>
          </a:p>
          <a:p>
            <a:pPr lvl="0">
              <a:spcBef>
                <a:spcPts val="0"/>
              </a:spcBef>
              <a:buClr>
                <a:schemeClr val="dk1"/>
              </a:buClr>
              <a:buSzPct val="100000"/>
              <a:buFont typeface="Arial"/>
              <a:buNone/>
            </a:pPr>
            <a:r>
              <a:rPr lang="en">
                <a:solidFill>
                  <a:schemeClr val="dk1"/>
                </a:solidFill>
              </a:rPr>
              <a:t>Because we imagine apologies to be sincere, but we as humans fail so miserably at the actual ones.</a:t>
            </a:r>
          </a:p>
          <a:p>
            <a:pPr lvl="0">
              <a:spcBef>
                <a:spcPts val="0"/>
              </a:spcBef>
              <a:buNone/>
            </a:pPr>
            <a:endParaRPr/>
          </a:p>
          <a:p>
            <a:pPr lvl="0">
              <a:spcBef>
                <a:spcPts val="0"/>
              </a:spcBef>
              <a:buNone/>
            </a:pPr>
            <a:r>
              <a:rPr lang="en" b="1"/>
              <a:t>Sincere apologies do work (Beyens et al., 2015)</a:t>
            </a:r>
          </a:p>
          <a:p>
            <a:pPr lvl="0">
              <a:spcBef>
                <a:spcPts val="0"/>
              </a:spcBef>
              <a:buNone/>
            </a:pPr>
            <a:r>
              <a:rPr lang="en"/>
              <a:t>Frontiers in Psychology, 2015</a:t>
            </a:r>
          </a:p>
          <a:p>
            <a:pPr lvl="0">
              <a:spcBef>
                <a:spcPts val="0"/>
              </a:spcBef>
              <a:buNone/>
            </a:pPr>
            <a:r>
              <a:rPr lang="en" u="sng">
                <a:solidFill>
                  <a:schemeClr val="hlink"/>
                </a:solidFill>
                <a:hlinkClick r:id="rId5"/>
              </a:rPr>
              <a:t>https://www.ncbi.nlm.nih.gov/pubmed/26579005</a:t>
            </a:r>
          </a:p>
          <a:p>
            <a:pPr lvl="0">
              <a:spcBef>
                <a:spcPts val="0"/>
              </a:spcBef>
              <a:buNone/>
            </a:pPr>
            <a:r>
              <a:rPr lang="en">
                <a:solidFill>
                  <a:schemeClr val="dk1"/>
                </a:solidFill>
              </a:rPr>
              <a:t>“Aggression” minimized, “forgiveness” engaged particularly with women</a:t>
            </a:r>
            <a:br>
              <a:rPr lang="en">
                <a:solidFill>
                  <a:schemeClr val="dk1"/>
                </a:solidFill>
              </a:rPr>
            </a:br>
            <a:endParaRPr lang="en">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5 min</a:t>
            </a:r>
            <a:r>
              <a:rPr lang="en"/>
              <a:t> - think-pair-share (try to find someone NOT your conference buddy! Swear you’ll be returned at the hip later.)</a:t>
            </a:r>
          </a:p>
          <a:p>
            <a:pPr lvl="0">
              <a:spcBef>
                <a:spcPts val="0"/>
              </a:spcBef>
              <a:buNone/>
            </a:pPr>
            <a:r>
              <a:rPr lang="en" b="1"/>
              <a:t>5 min</a:t>
            </a:r>
            <a:r>
              <a:rPr lang="en"/>
              <a:t> - audience shareout</a:t>
            </a:r>
          </a:p>
          <a:p>
            <a:pPr lvl="0">
              <a:spcBef>
                <a:spcPts val="0"/>
              </a:spcBef>
              <a:buNone/>
            </a:pPr>
            <a:endParaRPr/>
          </a:p>
          <a:p>
            <a:pPr lvl="0">
              <a:spcBef>
                <a:spcPts val="0"/>
              </a:spcBef>
              <a:buNone/>
            </a:pPr>
            <a:r>
              <a:rPr lang="en"/>
              <a:t>If have time or no one volunteers, offer:</a:t>
            </a:r>
          </a:p>
          <a:p>
            <a:pPr lvl="0">
              <a:spcBef>
                <a:spcPts val="0"/>
              </a:spcBef>
              <a:buNone/>
            </a:pPr>
            <a:r>
              <a:rPr lang="en"/>
              <a:t>ACRL</a:t>
            </a:r>
          </a:p>
          <a:p>
            <a:pPr lvl="0">
              <a:spcBef>
                <a:spcPts val="0"/>
              </a:spcBef>
              <a:buNone/>
            </a:pPr>
            <a:r>
              <a:rPr lang="en"/>
              <a:t>-Q&amp;A</a:t>
            </a:r>
          </a:p>
          <a:p>
            <a:pPr lvl="0">
              <a:spcBef>
                <a:spcPts val="0"/>
              </a:spcBef>
              <a:buNone/>
            </a:pPr>
            <a:r>
              <a:rPr lang="en"/>
              <a:t>-Shake Shack</a:t>
            </a:r>
          </a:p>
          <a:p>
            <a:pPr lvl="0">
              <a:spcBef>
                <a:spcPts val="0"/>
              </a:spcBef>
              <a:buNone/>
            </a:pPr>
            <a:endParaRPr/>
          </a:p>
          <a:p>
            <a:pPr lvl="0">
              <a:spcBef>
                <a:spcPts val="0"/>
              </a:spcBef>
              <a:buNone/>
            </a:pPr>
            <a:r>
              <a:rPr lang="en"/>
              <a:t>Skip first one, just say I did 12 once!</a:t>
            </a:r>
          </a:p>
          <a:p>
            <a:pPr lvl="0">
              <a:spcBef>
                <a:spcPts val="0"/>
              </a:spcBef>
              <a:buNone/>
            </a:pPr>
            <a:endParaRPr/>
          </a:p>
          <a:p>
            <a:pPr lvl="0">
              <a:spcBef>
                <a:spcPts val="0"/>
              </a:spcBef>
              <a:buNone/>
            </a:pPr>
            <a:r>
              <a:rPr lang="en"/>
              <a:t>Just to elaborate these are bad types of apologetic behavior:</a:t>
            </a:r>
          </a:p>
          <a:p>
            <a:pPr lvl="0">
              <a:spcBef>
                <a:spcPts val="0"/>
              </a:spcBef>
              <a:buNone/>
            </a:pPr>
            <a:r>
              <a:rPr lang="en"/>
              <a:t>-Overapologizing</a:t>
            </a:r>
          </a:p>
          <a:p>
            <a:pPr lvl="0">
              <a:spcBef>
                <a:spcPts val="0"/>
              </a:spcBef>
              <a:buNone/>
            </a:pPr>
            <a:r>
              <a:rPr lang="en"/>
              <a:t>-“Sorry” at the start of every statement, de facto</a:t>
            </a:r>
          </a:p>
          <a:p>
            <a:pPr lvl="0">
              <a:spcBef>
                <a:spcPts val="0"/>
              </a:spcBef>
              <a:buNone/>
            </a:pPr>
            <a:r>
              <a:rPr lang="en"/>
              <a:t>-Hedging </a:t>
            </a:r>
          </a:p>
          <a:p>
            <a:pPr lvl="0">
              <a:spcBef>
                <a:spcPts val="0"/>
              </a:spcBef>
              <a:buNone/>
            </a:pPr>
            <a:r>
              <a:rPr lang="en"/>
              <a:t>^(“Excuse me, can I ask…”</a:t>
            </a:r>
            <a:br>
              <a:rPr lang="en"/>
            </a:br>
            <a:r>
              <a:rPr lang="en"/>
              <a:t>“I might be wrong, but …”</a:t>
            </a:r>
            <a:br>
              <a:rPr lang="en"/>
            </a:br>
            <a:r>
              <a:rPr lang="en"/>
              <a:t>“I don’t know, but…)</a:t>
            </a:r>
          </a:p>
          <a:p>
            <a:pPr lvl="0">
              <a:spcBef>
                <a:spcPts val="0"/>
              </a:spcBef>
              <a:buNone/>
            </a:pPr>
            <a:endParaRPr/>
          </a:p>
          <a:p>
            <a:pPr lvl="0">
              <a:spcBef>
                <a:spcPts val="0"/>
              </a:spcBef>
              <a:buNone/>
            </a:pPr>
            <a:r>
              <a:rPr lang="en"/>
              <a:t>Dr. Busman. “Beginning a comment with an apology immediately puts her in a one-down position,” she explains. “It instantly delegitimizes any authority she has.”</a:t>
            </a:r>
          </a:p>
          <a:p>
            <a:pPr lvl="0">
              <a:spcBef>
                <a:spcPts val="0"/>
              </a:spcBef>
              <a:buNone/>
            </a:pPr>
            <a:r>
              <a:rPr lang="en" u="sng">
                <a:solidFill>
                  <a:schemeClr val="hlink"/>
                </a:solidFill>
                <a:hlinkClick r:id="rId3"/>
              </a:rPr>
              <a:t>https://childmind.org/article/why-girls-apologize-too-much/</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1 minute</a:t>
            </a:r>
            <a:r>
              <a:rPr lang="en"/>
              <a:t> to re-iterate anything anyone else provided plus to add ones not mentioned by audience</a:t>
            </a:r>
          </a:p>
          <a:p>
            <a:pPr lvl="0">
              <a:spcBef>
                <a:spcPts val="0"/>
              </a:spcBef>
              <a:buNone/>
            </a:pPr>
            <a:endParaRPr/>
          </a:p>
          <a:p>
            <a:pPr lvl="0">
              <a:spcBef>
                <a:spcPts val="0"/>
              </a:spcBef>
              <a:buNone/>
            </a:pPr>
            <a:r>
              <a:rPr lang="en"/>
              <a:t>“Question” or “Comment” instead of hand raising (or just say it!) (Hopefully whoever organized meeting is a good facilitator.)</a:t>
            </a:r>
            <a:br>
              <a:rPr lang="en"/>
            </a:br>
            <a:r>
              <a:rPr lang="en"/>
              <a:t>“Thanks” (for being patient when appropriate.. Late is late is late.)</a:t>
            </a:r>
            <a:br>
              <a:rPr lang="en"/>
            </a:br>
            <a:r>
              <a:rPr lang="en"/>
              <a:t>“Excuse me” (when appropriate,interrupting convo for real )</a:t>
            </a:r>
            <a:br>
              <a:rPr lang="en"/>
            </a:br>
            <a:r>
              <a:rPr lang="en"/>
              <a:t>Direct responses vs. Indirect </a:t>
            </a:r>
            <a:br>
              <a:rPr lang="en"/>
            </a:br>
            <a:r>
              <a:rPr lang="en"/>
              <a:t>^(Indirect response: “Sorry, I’m not really an expert, but maybe I can help?”</a:t>
            </a:r>
            <a:br>
              <a:rPr lang="en"/>
            </a:br>
            <a:r>
              <a:rPr lang="en"/>
              <a:t>“Direct response: “I know how to do this, would you like me to show you?”)</a:t>
            </a:r>
          </a:p>
          <a:p>
            <a:pPr lvl="0">
              <a:spcBef>
                <a:spcPts val="0"/>
              </a:spcBef>
              <a:buNone/>
            </a:pPr>
            <a:r>
              <a:rPr lang="en"/>
              <a:t/>
            </a:r>
            <a:br>
              <a:rPr lang="en"/>
            </a:br>
            <a:r>
              <a:rPr lang="en"/>
              <a:t>Be real</a:t>
            </a:r>
            <a:br>
              <a:rPr lang="en"/>
            </a:br>
            <a:r>
              <a:rPr lang="en"/>
              <a:t>(Does matter. Remember that study? Why people so disappointed with real-life apologies?)</a:t>
            </a:r>
          </a:p>
          <a:p>
            <a:pPr lvl="0">
              <a:spcBef>
                <a:spcPts val="0"/>
              </a:spcBef>
              <a:buNone/>
            </a:pPr>
            <a:endParaRPr/>
          </a:p>
          <a:p>
            <a:pPr lvl="0">
              <a:spcBef>
                <a:spcPts val="0"/>
              </a:spcBef>
              <a:buNone/>
            </a:pPr>
            <a:r>
              <a:rPr lang="en" u="sng">
                <a:solidFill>
                  <a:schemeClr val="hlink"/>
                </a:solidFill>
                <a:hlinkClick r:id="rId3"/>
              </a:rPr>
              <a:t>https://childmind.org/article/why-girls-apologize-too-much/</a:t>
            </a:r>
          </a:p>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2 min</a:t>
            </a:r>
            <a:r>
              <a:rPr lang="en"/>
              <a:t> </a:t>
            </a:r>
          </a:p>
          <a:p>
            <a:pPr lvl="0">
              <a:spcBef>
                <a:spcPts val="0"/>
              </a:spcBef>
              <a:buNone/>
            </a:pPr>
            <a:r>
              <a:rPr lang="en" b="1"/>
              <a:t>Women in leadership</a:t>
            </a:r>
            <a:br>
              <a:rPr lang="en" b="1"/>
            </a:br>
            <a:r>
              <a:rPr lang="en"/>
              <a:t>4.6% in 1972 =&gt; 52.1% in 2004 (Deyrup)</a:t>
            </a:r>
            <a:br>
              <a:rPr lang="en"/>
            </a:br>
            <a:r>
              <a:rPr lang="en">
                <a:solidFill>
                  <a:schemeClr val="dk1"/>
                </a:solidFill>
              </a:rPr>
              <a:t>“In 1972, the year Title IX was implemented, women held only 4.6% of high-level administrative positions at research libraries. By 2004, that percentage had grown to 52.1%.” (“Is the Revolution Over: Gender, Economic, and Professional Parity in Academic Library Leadership Positions,”)</a:t>
            </a:r>
          </a:p>
          <a:p>
            <a:pPr lvl="0">
              <a:spcBef>
                <a:spcPts val="0"/>
              </a:spcBef>
              <a:buNone/>
            </a:pPr>
            <a:r>
              <a:rPr lang="en"/>
              <a:t/>
            </a:r>
            <a:br>
              <a:rPr lang="en"/>
            </a:br>
            <a:r>
              <a:rPr lang="en" b="1"/>
              <a:t>POCs</a:t>
            </a:r>
            <a:r>
              <a:rPr lang="en"/>
              <a:t/>
            </a:r>
            <a:br>
              <a:rPr lang="en"/>
            </a:br>
            <a:r>
              <a:rPr lang="en"/>
              <a:t>12% in 2010 (ALA Office for Research &amp; Statistics)</a:t>
            </a:r>
            <a:br>
              <a:rPr lang="en"/>
            </a:br>
            <a:r>
              <a:rPr lang="en">
                <a:solidFill>
                  <a:schemeClr val="dk1"/>
                </a:solidFill>
              </a:rPr>
              <a:t>Almost 88% white, more than 12% POCs in credentialed librarianship</a:t>
            </a:r>
          </a:p>
          <a:p>
            <a:pPr lvl="0">
              <a:spcBef>
                <a:spcPts val="0"/>
              </a:spcBef>
              <a:buNone/>
            </a:pPr>
            <a:r>
              <a:rPr lang="en"/>
              <a:t/>
            </a:r>
            <a:br>
              <a:rPr lang="en"/>
            </a:br>
            <a:r>
              <a:rPr lang="en" b="1"/>
              <a:t>Salary disparities</a:t>
            </a:r>
            <a:r>
              <a:rPr lang="en"/>
              <a:t/>
            </a:r>
            <a:br>
              <a:rPr lang="en"/>
            </a:br>
            <a:r>
              <a:rPr lang="en"/>
              <a:t>7% pay gap between men and women</a:t>
            </a:r>
            <a:br>
              <a:rPr lang="en"/>
            </a:br>
            <a:r>
              <a:rPr lang="en"/>
              <a:t>-we make 93% of what men make</a:t>
            </a:r>
          </a:p>
          <a:p>
            <a:pPr lvl="0">
              <a:spcBef>
                <a:spcPts val="0"/>
              </a:spcBef>
              <a:buNone/>
            </a:pPr>
            <a:endParaRPr/>
          </a:p>
          <a:p>
            <a:pPr lvl="0">
              <a:spcBef>
                <a:spcPts val="0"/>
              </a:spcBef>
              <a:buNone/>
            </a:pPr>
            <a:r>
              <a:rPr lang="en"/>
              <a:t>For those of us who have worked so hard to get here, who paid so much literally in money, but also in effort in effort, particularly the women in high-level management, and who earn less than a lot of our male counterparts, do not apologize for your own existence in this field. It is hard enough as it is. Particularly for those of us who are POCs and in leadership. What it seems like you’re saying is, I’m sorry I’m here, I’m sorry I’m your only option, I’m sorry my words don’t mean as much. Do not apologize for you are.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Conclusion</a:t>
            </a:r>
          </a:p>
          <a:p>
            <a:pPr lvl="0">
              <a:spcBef>
                <a:spcPts val="0"/>
              </a:spcBef>
              <a:buNone/>
            </a:pPr>
            <a:r>
              <a:rPr lang="en" b="1"/>
              <a:t>1 min</a:t>
            </a:r>
          </a:p>
          <a:p>
            <a:pPr lvl="0">
              <a:spcBef>
                <a:spcPts val="0"/>
              </a:spcBef>
              <a:buNone/>
            </a:pPr>
            <a:r>
              <a:rPr lang="en"/>
              <a:t>I’d like to conclude this talk with a call to speak for yourself and not down to yourself. I think Sloane Crosley said it best...</a:t>
            </a:r>
          </a:p>
          <a:p>
            <a:pPr lvl="0">
              <a:spcBef>
                <a:spcPts val="0"/>
              </a:spcBef>
              <a:buNone/>
            </a:pPr>
            <a:endParaRPr/>
          </a:p>
          <a:p>
            <a:pPr lvl="0">
              <a:spcBef>
                <a:spcPts val="0"/>
              </a:spcBef>
              <a:buNone/>
            </a:pPr>
            <a:r>
              <a:rPr lang="en"/>
              <a:t>Do not mask your best qualities and strengths, professional or personal, in self-deprecating remarks or take fault when unnecessary.</a:t>
            </a:r>
          </a:p>
          <a:p>
            <a:pPr lvl="0">
              <a:spcBef>
                <a:spcPts val="0"/>
              </a:spcBef>
              <a:buNone/>
            </a:pPr>
            <a:r>
              <a:rPr lang="en"/>
              <a:t>Otherwise these are psychological hits to your self-esteem and to your outward persona to others, internalizing or externalizing what’s not really true.</a:t>
            </a:r>
          </a:p>
          <a:p>
            <a:pPr lvl="0">
              <a:spcBef>
                <a:spcPts val="0"/>
              </a:spcBef>
              <a:buNone/>
            </a:pPr>
            <a:r>
              <a:rPr lang="en"/>
              <a:t>Be sorry when you mean it, when it counts, and sincerely. But most of don’t apologize for who you are. Thank you. </a:t>
            </a:r>
          </a:p>
          <a:p>
            <a:pPr lvl="0">
              <a:spcBef>
                <a:spcPts val="0"/>
              </a:spcBef>
              <a:buNone/>
            </a:pPr>
            <a:r>
              <a:rPr lang="en"/>
              <a:t> </a:t>
            </a:r>
          </a:p>
          <a:p>
            <a:pPr lvl="0" rtl="0">
              <a:spcBef>
                <a:spcPts val="0"/>
              </a:spcBef>
              <a:buNone/>
            </a:pPr>
            <a:r>
              <a:rPr lang="en"/>
              <a:t>Politeness is not necessarily professionalism</a:t>
            </a:r>
            <a:br>
              <a:rPr lang="en"/>
            </a:br>
            <a:endParaRPr lang="e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ytimes.com/2015/06/23/opinion/when-an-apology-is-anything-but.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hildmind.org/article/why-girls-apologize-too-much/"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sz="3000">
                <a:solidFill>
                  <a:srgbClr val="1155CC"/>
                </a:solidFill>
                <a:latin typeface="Special Elite"/>
                <a:ea typeface="Special Elite"/>
                <a:cs typeface="Special Elite"/>
                <a:sym typeface="Special Elite"/>
              </a:rPr>
              <a:t>"Sorry, Not Sorry": </a:t>
            </a:r>
          </a:p>
          <a:p>
            <a:pPr lvl="0">
              <a:spcBef>
                <a:spcPts val="0"/>
              </a:spcBef>
              <a:buNone/>
            </a:pPr>
            <a:r>
              <a:rPr lang="en" sz="3000">
                <a:solidFill>
                  <a:srgbClr val="1155CC"/>
                </a:solidFill>
                <a:latin typeface="Special Elite"/>
                <a:ea typeface="Special Elite"/>
                <a:cs typeface="Special Elite"/>
                <a:sym typeface="Special Elite"/>
              </a:rPr>
              <a:t>LIS Women Professionals and Our Culture of Apology</a:t>
            </a: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a:solidFill>
                  <a:srgbClr val="000000"/>
                </a:solidFill>
                <a:latin typeface="Special Elite"/>
                <a:ea typeface="Special Elite"/>
                <a:cs typeface="Special Elite"/>
                <a:sym typeface="Special Elite"/>
              </a:rPr>
              <a:t>A talk by Annie Tang, Archivist</a:t>
            </a:r>
          </a:p>
          <a:p>
            <a:pPr lvl="0">
              <a:spcBef>
                <a:spcPts val="0"/>
              </a:spcBef>
              <a:buNone/>
            </a:pPr>
            <a:r>
              <a:rPr lang="en">
                <a:solidFill>
                  <a:srgbClr val="1155CC"/>
                </a:solidFill>
                <a:latin typeface="Special Elite"/>
                <a:ea typeface="Special Elite"/>
                <a:cs typeface="Special Elite"/>
                <a:sym typeface="Special Elite"/>
              </a:rPr>
              <a:t>@tanganniew</a:t>
            </a:r>
          </a:p>
          <a:p>
            <a:pPr lvl="0" rtl="0">
              <a:spcBef>
                <a:spcPts val="0"/>
              </a:spcBef>
              <a:buClr>
                <a:schemeClr val="dk2"/>
              </a:buClr>
              <a:buSzPct val="25000"/>
              <a:buFont typeface="Special Elite"/>
              <a:buNone/>
            </a:pPr>
            <a:r>
              <a:rPr lang="en">
                <a:solidFill>
                  <a:srgbClr val="000000"/>
                </a:solidFill>
                <a:latin typeface="Special Elite"/>
                <a:ea typeface="Special Elite"/>
                <a:cs typeface="Special Elite"/>
                <a:sym typeface="Special Elite"/>
              </a:rPr>
              <a:t>Johns Hopkins University</a:t>
            </a:r>
          </a:p>
          <a:p>
            <a:pPr lvl="0">
              <a:spcBef>
                <a:spcPts val="0"/>
              </a:spcBef>
              <a:buNone/>
            </a:pP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1155CC"/>
                </a:solidFill>
                <a:latin typeface="Special Elite"/>
                <a:ea typeface="Special Elite"/>
                <a:cs typeface="Special Elite"/>
                <a:sym typeface="Special Elite"/>
              </a:rPr>
              <a:t>“Sorry is a sorry word.”</a:t>
            </a:r>
          </a:p>
        </p:txBody>
      </p:sp>
      <p:sp>
        <p:nvSpPr>
          <p:cNvPr id="61" name="Shape 61"/>
          <p:cNvSpPr txBox="1">
            <a:spLocks noGrp="1"/>
          </p:cNvSpPr>
          <p:nvPr>
            <p:ph type="body" idx="1"/>
          </p:nvPr>
        </p:nvSpPr>
        <p:spPr>
          <a:xfrm>
            <a:off x="311700" y="1017725"/>
            <a:ext cx="8520600" cy="4020000"/>
          </a:xfrm>
          <a:prstGeom prst="rect">
            <a:avLst/>
          </a:prstGeom>
        </p:spPr>
        <p:txBody>
          <a:bodyPr wrap="square" lIns="91425" tIns="91425" rIns="91425" bIns="91425" anchor="t" anchorCtr="0">
            <a:noAutofit/>
          </a:bodyPr>
          <a:lstStyle/>
          <a:p>
            <a:pPr marL="0" lvl="0" indent="-69850" rtl="0">
              <a:spcBef>
                <a:spcPts val="0"/>
              </a:spcBef>
              <a:spcAft>
                <a:spcPts val="0"/>
              </a:spcAft>
              <a:buClr>
                <a:schemeClr val="dk1"/>
              </a:buClr>
              <a:buSzPct val="45833"/>
              <a:buFont typeface="Arial"/>
              <a:buNone/>
            </a:pPr>
            <a:endParaRPr sz="2400">
              <a:solidFill>
                <a:schemeClr val="dk1"/>
              </a:solidFill>
              <a:latin typeface="Special Elite"/>
              <a:ea typeface="Special Elite"/>
              <a:cs typeface="Special Elite"/>
              <a:sym typeface="Special Elite"/>
            </a:endParaRPr>
          </a:p>
          <a:p>
            <a:pPr marL="0" lvl="0" indent="-69850" rtl="0">
              <a:spcBef>
                <a:spcPts val="0"/>
              </a:spcBef>
              <a:spcAft>
                <a:spcPts val="0"/>
              </a:spcAft>
              <a:buClr>
                <a:schemeClr val="dk1"/>
              </a:buClr>
              <a:buSzPct val="45833"/>
              <a:buFont typeface="Arial"/>
              <a:buNone/>
            </a:pPr>
            <a:r>
              <a:rPr lang="en" sz="2400">
                <a:solidFill>
                  <a:schemeClr val="dk1"/>
                </a:solidFill>
                <a:latin typeface="Special Elite"/>
                <a:ea typeface="Special Elite"/>
                <a:cs typeface="Special Elite"/>
                <a:sym typeface="Special Elite"/>
              </a:rPr>
              <a:t>“For so many women, myself included, apologies are inexorably linked with our conception of politeness. Somehow, as we grew into adults, ‘sorry’ became an entry point to basic affirmative sentences.” -Sloane Crosley, The New York Times </a:t>
            </a:r>
          </a:p>
          <a:p>
            <a:pPr marL="228600" lvl="0" indent="-69850" rtl="0">
              <a:spcBef>
                <a:spcPts val="0"/>
              </a:spcBef>
              <a:spcAft>
                <a:spcPts val="0"/>
              </a:spcAft>
              <a:buClr>
                <a:schemeClr val="dk1"/>
              </a:buClr>
              <a:buSzPct val="45833"/>
              <a:buFont typeface="Arial"/>
              <a:buNone/>
            </a:pPr>
            <a:endParaRPr sz="2400">
              <a:solidFill>
                <a:schemeClr val="dk1"/>
              </a:solidFill>
              <a:latin typeface="Special Elite"/>
              <a:ea typeface="Special Elite"/>
              <a:cs typeface="Special Elite"/>
              <a:sym typeface="Special Elite"/>
            </a:endParaRPr>
          </a:p>
          <a:p>
            <a:pPr marL="0" lvl="0" indent="-69850" rtl="0">
              <a:spcBef>
                <a:spcPts val="0"/>
              </a:spcBef>
              <a:spcAft>
                <a:spcPts val="0"/>
              </a:spcAft>
              <a:buClr>
                <a:schemeClr val="dk1"/>
              </a:buClr>
              <a:buSzPct val="45833"/>
              <a:buFont typeface="Arial"/>
              <a:buNone/>
            </a:pPr>
            <a:endParaRPr sz="2400">
              <a:solidFill>
                <a:schemeClr val="dk1"/>
              </a:solidFill>
              <a:latin typeface="Special Elite"/>
              <a:ea typeface="Special Elite"/>
              <a:cs typeface="Special Elite"/>
              <a:sym typeface="Special Elite"/>
            </a:endParaRPr>
          </a:p>
          <a:p>
            <a:pPr marL="228600" lvl="0" indent="-69850" rtl="0">
              <a:spcBef>
                <a:spcPts val="0"/>
              </a:spcBef>
              <a:spcAft>
                <a:spcPts val="0"/>
              </a:spcAft>
              <a:buClr>
                <a:schemeClr val="dk1"/>
              </a:buClr>
              <a:buSzPct val="91666"/>
              <a:buFont typeface="Arial"/>
              <a:buNone/>
            </a:pPr>
            <a:endParaRPr sz="1200">
              <a:solidFill>
                <a:schemeClr val="dk1"/>
              </a:solidFill>
              <a:latin typeface="Special Elite"/>
              <a:ea typeface="Special Elite"/>
              <a:cs typeface="Special Elite"/>
              <a:sym typeface="Special Elite"/>
            </a:endParaRPr>
          </a:p>
          <a:p>
            <a:pPr marL="0" lvl="0" indent="-69850" rtl="0">
              <a:spcBef>
                <a:spcPts val="0"/>
              </a:spcBef>
              <a:spcAft>
                <a:spcPts val="0"/>
              </a:spcAft>
              <a:buClr>
                <a:schemeClr val="dk1"/>
              </a:buClr>
              <a:buSzPct val="91666"/>
              <a:buFont typeface="Arial"/>
              <a:buNone/>
            </a:pPr>
            <a:r>
              <a:rPr lang="en" sz="1200">
                <a:solidFill>
                  <a:schemeClr val="dk1"/>
                </a:solidFill>
                <a:latin typeface="Special Elite"/>
                <a:ea typeface="Special Elite"/>
                <a:cs typeface="Special Elite"/>
                <a:sym typeface="Special Elite"/>
              </a:rPr>
              <a:t>Sloane Crosley, “</a:t>
            </a:r>
            <a:r>
              <a:rPr lang="en" sz="1200" u="sng">
                <a:solidFill>
                  <a:schemeClr val="hlink"/>
                </a:solidFill>
                <a:latin typeface="Special Elite"/>
                <a:ea typeface="Special Elite"/>
                <a:cs typeface="Special Elite"/>
                <a:sym typeface="Special Elite"/>
                <a:hlinkClick r:id="rId3"/>
              </a:rPr>
              <a:t>Why Women Apologize and Should Stop</a:t>
            </a:r>
            <a:r>
              <a:rPr lang="en" sz="1200">
                <a:solidFill>
                  <a:schemeClr val="dk1"/>
                </a:solidFill>
                <a:latin typeface="Special Elite"/>
                <a:ea typeface="Special Elite"/>
                <a:cs typeface="Special Elite"/>
                <a:sym typeface="Special Elite"/>
              </a:rPr>
              <a:t>”, The New York Times, June 23rd, 2015.</a:t>
            </a:r>
          </a:p>
          <a:p>
            <a:pPr marL="0" lvl="0" indent="-69850" rtl="0">
              <a:spcBef>
                <a:spcPts val="0"/>
              </a:spcBef>
              <a:spcAft>
                <a:spcPts val="0"/>
              </a:spcAft>
              <a:buClr>
                <a:schemeClr val="dk1"/>
              </a:buClr>
              <a:buSzPct val="45833"/>
              <a:buFont typeface="Arial"/>
              <a:buNone/>
            </a:pPr>
            <a:endParaRPr sz="2400">
              <a:solidFill>
                <a:schemeClr val="dk1"/>
              </a:solidFill>
              <a:latin typeface="Special Elite"/>
              <a:ea typeface="Special Elite"/>
              <a:cs typeface="Special Elite"/>
              <a:sym typeface="Special El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64025"/>
            <a:ext cx="5195100" cy="686400"/>
          </a:xfrm>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a:solidFill>
                  <a:srgbClr val="1155CC"/>
                </a:solidFill>
                <a:latin typeface="Special Elite"/>
                <a:ea typeface="Special Elite"/>
                <a:cs typeface="Special Elite"/>
                <a:sym typeface="Special Elite"/>
              </a:rPr>
              <a:t>Let’s SCIENCE this!</a:t>
            </a:r>
          </a:p>
          <a:p>
            <a:pPr lvl="0">
              <a:spcBef>
                <a:spcPts val="0"/>
              </a:spcBef>
              <a:buNone/>
            </a:pPr>
            <a:endParaRPr/>
          </a:p>
        </p:txBody>
      </p:sp>
      <p:sp>
        <p:nvSpPr>
          <p:cNvPr id="67" name="Shape 67"/>
          <p:cNvSpPr txBox="1">
            <a:spLocks noGrp="1"/>
          </p:cNvSpPr>
          <p:nvPr>
            <p:ph type="body" idx="1"/>
          </p:nvPr>
        </p:nvSpPr>
        <p:spPr>
          <a:xfrm>
            <a:off x="311700" y="832550"/>
            <a:ext cx="4169700" cy="3634500"/>
          </a:xfrm>
          <a:prstGeom prst="rect">
            <a:avLst/>
          </a:prstGeom>
        </p:spPr>
        <p:txBody>
          <a:bodyPr wrap="square" lIns="91425" tIns="91425" rIns="91425" bIns="91425" anchor="t" anchorCtr="0">
            <a:noAutofit/>
          </a:bodyPr>
          <a:lstStyle/>
          <a:p>
            <a:pPr marL="457200" lvl="0" indent="-323850" rtl="0">
              <a:spcBef>
                <a:spcPts val="0"/>
              </a:spcBef>
              <a:spcAft>
                <a:spcPts val="0"/>
              </a:spcAft>
              <a:buClr>
                <a:schemeClr val="dk1"/>
              </a:buClr>
              <a:buSzPct val="100000"/>
              <a:buFont typeface="Special Elite"/>
            </a:pPr>
            <a:r>
              <a:rPr lang="en" sz="1500">
                <a:solidFill>
                  <a:schemeClr val="dk1"/>
                </a:solidFill>
                <a:latin typeface="Special Elite"/>
                <a:ea typeface="Special Elite"/>
                <a:cs typeface="Special Elite"/>
                <a:sym typeface="Special Elite"/>
              </a:rPr>
              <a:t>Women have a “lower threshold” for offenses (Schumann and Ross, 2010)</a:t>
            </a:r>
          </a:p>
          <a:p>
            <a:pPr lvl="0" rtl="0">
              <a:spcBef>
                <a:spcPts val="0"/>
              </a:spcBef>
              <a:spcAft>
                <a:spcPts val="0"/>
              </a:spcAft>
              <a:buNone/>
            </a:pPr>
            <a:endParaRPr sz="1500">
              <a:solidFill>
                <a:schemeClr val="dk1"/>
              </a:solidFill>
              <a:latin typeface="Special Elite"/>
              <a:ea typeface="Special Elite"/>
              <a:cs typeface="Special Elite"/>
              <a:sym typeface="Special Elite"/>
            </a:endParaRPr>
          </a:p>
          <a:p>
            <a:pPr marL="457200" lvl="0" indent="-323850" rtl="0">
              <a:spcBef>
                <a:spcPts val="0"/>
              </a:spcBef>
              <a:spcAft>
                <a:spcPts val="0"/>
              </a:spcAft>
              <a:buClr>
                <a:schemeClr val="dk1"/>
              </a:buClr>
              <a:buSzPct val="100000"/>
              <a:buFont typeface="Special Elite"/>
            </a:pPr>
            <a:r>
              <a:rPr lang="en" sz="1500">
                <a:solidFill>
                  <a:schemeClr val="dk1"/>
                </a:solidFill>
                <a:latin typeface="Special Elite"/>
                <a:ea typeface="Special Elite"/>
                <a:cs typeface="Special Elite"/>
                <a:sym typeface="Special Elite"/>
              </a:rPr>
              <a:t>Imagined apologies more valued than real-life ones</a:t>
            </a:r>
          </a:p>
          <a:p>
            <a:pPr marL="914400" lvl="1" indent="-323850" rtl="0">
              <a:spcBef>
                <a:spcPts val="0"/>
              </a:spcBef>
              <a:spcAft>
                <a:spcPts val="0"/>
              </a:spcAft>
              <a:buClr>
                <a:schemeClr val="dk1"/>
              </a:buClr>
              <a:buSzPct val="100000"/>
              <a:buFont typeface="Special Elite"/>
            </a:pPr>
            <a:r>
              <a:rPr lang="en" sz="1500">
                <a:solidFill>
                  <a:schemeClr val="dk1"/>
                </a:solidFill>
                <a:latin typeface="Special Elite"/>
                <a:ea typeface="Special Elite"/>
                <a:cs typeface="Special Elite"/>
                <a:sym typeface="Special Elite"/>
              </a:rPr>
              <a:t>People “rated the value of an apology much more highly when they imagined receiving an apology than when they actually received an apology” (De Cremer et al., 2011)</a:t>
            </a:r>
          </a:p>
          <a:p>
            <a:pPr marL="457200" lvl="0" indent="0" rtl="0">
              <a:spcBef>
                <a:spcPts val="0"/>
              </a:spcBef>
              <a:spcAft>
                <a:spcPts val="0"/>
              </a:spcAft>
              <a:buNone/>
            </a:pPr>
            <a:endParaRPr sz="1500">
              <a:solidFill>
                <a:schemeClr val="dk1"/>
              </a:solidFill>
              <a:latin typeface="Special Elite"/>
              <a:ea typeface="Special Elite"/>
              <a:cs typeface="Special Elite"/>
              <a:sym typeface="Special Elite"/>
            </a:endParaRPr>
          </a:p>
          <a:p>
            <a:pPr marL="457200" lvl="0" indent="-323850" rtl="0">
              <a:spcBef>
                <a:spcPts val="0"/>
              </a:spcBef>
              <a:spcAft>
                <a:spcPts val="0"/>
              </a:spcAft>
              <a:buClr>
                <a:schemeClr val="dk1"/>
              </a:buClr>
              <a:buSzPct val="100000"/>
              <a:buFont typeface="Special Elite"/>
            </a:pPr>
            <a:r>
              <a:rPr lang="en" sz="1500">
                <a:solidFill>
                  <a:schemeClr val="dk1"/>
                </a:solidFill>
                <a:latin typeface="Special Elite"/>
                <a:ea typeface="Special Elite"/>
                <a:cs typeface="Special Elite"/>
                <a:sym typeface="Special Elite"/>
              </a:rPr>
              <a:t>Sincere apologies do work (Beyens et al., 2015)</a:t>
            </a:r>
          </a:p>
          <a:p>
            <a:pPr lvl="0">
              <a:spcBef>
                <a:spcPts val="0"/>
              </a:spcBef>
              <a:buNone/>
            </a:pPr>
            <a:endParaRPr sz="1500"/>
          </a:p>
        </p:txBody>
      </p:sp>
      <p:pic>
        <p:nvPicPr>
          <p:cNvPr id="68" name="Shape 68"/>
          <p:cNvPicPr preferRelativeResize="0"/>
          <p:nvPr/>
        </p:nvPicPr>
        <p:blipFill>
          <a:blip r:embed="rId3">
            <a:alphaModFix/>
          </a:blip>
          <a:stretch>
            <a:fillRect/>
          </a:stretch>
        </p:blipFill>
        <p:spPr>
          <a:xfrm>
            <a:off x="5278350" y="597425"/>
            <a:ext cx="2890526" cy="1625900"/>
          </a:xfrm>
          <a:prstGeom prst="rect">
            <a:avLst/>
          </a:prstGeom>
          <a:noFill/>
          <a:ln>
            <a:noFill/>
          </a:ln>
        </p:spPr>
      </p:pic>
      <p:pic>
        <p:nvPicPr>
          <p:cNvPr id="69" name="Shape 69"/>
          <p:cNvPicPr preferRelativeResize="0"/>
          <p:nvPr/>
        </p:nvPicPr>
        <p:blipFill>
          <a:blip r:embed="rId4">
            <a:alphaModFix/>
          </a:blip>
          <a:stretch>
            <a:fillRect/>
          </a:stretch>
        </p:blipFill>
        <p:spPr>
          <a:xfrm>
            <a:off x="5278350" y="2792025"/>
            <a:ext cx="2971801" cy="1858540"/>
          </a:xfrm>
          <a:prstGeom prst="rect">
            <a:avLst/>
          </a:prstGeom>
          <a:noFill/>
          <a:ln>
            <a:noFill/>
          </a:ln>
        </p:spPr>
      </p:pic>
      <p:sp>
        <p:nvSpPr>
          <p:cNvPr id="70" name="Shape 70"/>
          <p:cNvSpPr txBox="1"/>
          <p:nvPr/>
        </p:nvSpPr>
        <p:spPr>
          <a:xfrm>
            <a:off x="5172100" y="2168900"/>
            <a:ext cx="7336800" cy="8559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buNone/>
            </a:pPr>
            <a:r>
              <a:rPr lang="en" sz="1200" i="1">
                <a:solidFill>
                  <a:schemeClr val="dk1"/>
                </a:solidFill>
                <a:latin typeface="Special Elite"/>
                <a:ea typeface="Special Elite"/>
                <a:cs typeface="Special Elite"/>
                <a:sym typeface="Special Elite"/>
              </a:rPr>
              <a:t>Inside Amy Schumer</a:t>
            </a:r>
            <a:r>
              <a:rPr lang="en" sz="1200">
                <a:solidFill>
                  <a:schemeClr val="dk1"/>
                </a:solidFill>
                <a:latin typeface="Special Elite"/>
                <a:ea typeface="Special Elite"/>
                <a:cs typeface="Special Elite"/>
                <a:sym typeface="Special Elite"/>
              </a:rPr>
              <a:t>, “I’m Sorry” sketch, 2015.</a:t>
            </a:r>
          </a:p>
        </p:txBody>
      </p:sp>
      <p:sp>
        <p:nvSpPr>
          <p:cNvPr id="71" name="Shape 71"/>
          <p:cNvSpPr txBox="1"/>
          <p:nvPr/>
        </p:nvSpPr>
        <p:spPr>
          <a:xfrm>
            <a:off x="5247500" y="4574375"/>
            <a:ext cx="7336800" cy="8559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91666"/>
              <a:buFont typeface="Arial"/>
              <a:buNone/>
            </a:pPr>
            <a:r>
              <a:rPr lang="en" sz="1200">
                <a:solidFill>
                  <a:schemeClr val="dk1"/>
                </a:solidFill>
                <a:latin typeface="Special Elite"/>
                <a:ea typeface="Special Elite"/>
                <a:cs typeface="Special Elite"/>
                <a:sym typeface="Special Elite"/>
              </a:rPr>
              <a:t>Pantene commercial, “Not Sorry”, 2014.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a:solidFill>
                  <a:srgbClr val="1155CC"/>
                </a:solidFill>
                <a:latin typeface="Special Elite"/>
                <a:ea typeface="Special Elite"/>
                <a:cs typeface="Special Elite"/>
                <a:sym typeface="Special Elite"/>
              </a:rPr>
              <a:t>To say it or not: think-pair-share</a:t>
            </a:r>
          </a:p>
          <a:p>
            <a:pPr lvl="0">
              <a:spcBef>
                <a:spcPts val="0"/>
              </a:spcBef>
              <a:buNone/>
            </a:pPr>
            <a:endParaRPr/>
          </a:p>
        </p:txBody>
      </p:sp>
      <p:sp>
        <p:nvSpPr>
          <p:cNvPr id="77" name="Shape 7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How many times a day do you think you say the word “sorry” or “apologize”?</a:t>
            </a:r>
            <a:br>
              <a:rPr lang="en">
                <a:solidFill>
                  <a:schemeClr val="dk1"/>
                </a:solidFill>
                <a:latin typeface="Special Elite"/>
                <a:ea typeface="Special Elite"/>
                <a:cs typeface="Special Elite"/>
                <a:sym typeface="Special Elite"/>
              </a:rPr>
            </a:br>
            <a:endParaRPr lang="en">
              <a:solidFill>
                <a:schemeClr val="dk1"/>
              </a:solidFill>
              <a:latin typeface="Special Elite"/>
              <a:ea typeface="Special Elite"/>
              <a:cs typeface="Special Elite"/>
              <a:sym typeface="Special Elite"/>
            </a:endParaRP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Please share about a time you apologized when it was absolutely unnecessary. How would you go about the same situation again?</a:t>
            </a:r>
          </a:p>
          <a:p>
            <a:pPr lvl="0" rtl="0">
              <a:spcBef>
                <a:spcPts val="0"/>
              </a:spcBef>
              <a:spcAft>
                <a:spcPts val="0"/>
              </a:spcAft>
              <a:buNone/>
            </a:pPr>
            <a:endParaRPr>
              <a:solidFill>
                <a:schemeClr val="dk1"/>
              </a:solidFill>
              <a:latin typeface="Special Elite"/>
              <a:ea typeface="Special Elite"/>
              <a:cs typeface="Special Elite"/>
              <a:sym typeface="Special Elite"/>
            </a:endParaRP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What strategies do you implement, or what will you do, to communicate better in our culture of excessive apology?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chemeClr val="dk1"/>
              </a:buClr>
              <a:buSzPct val="39285"/>
              <a:buFont typeface="Arial"/>
              <a:buNone/>
            </a:pPr>
            <a:r>
              <a:rPr lang="en">
                <a:solidFill>
                  <a:srgbClr val="1155CC"/>
                </a:solidFill>
                <a:latin typeface="Special Elite"/>
                <a:ea typeface="Special Elite"/>
                <a:cs typeface="Special Elite"/>
                <a:sym typeface="Special Elite"/>
              </a:rPr>
              <a:t>Alternatives to apologetic language</a:t>
            </a:r>
          </a:p>
          <a:p>
            <a:pPr lvl="0" rtl="0">
              <a:spcBef>
                <a:spcPts val="0"/>
              </a:spcBef>
              <a:buNone/>
            </a:pPr>
            <a:endParaRPr/>
          </a:p>
        </p:txBody>
      </p:sp>
      <p:sp>
        <p:nvSpPr>
          <p:cNvPr id="83" name="Shape 83"/>
          <p:cNvSpPr txBox="1">
            <a:spLocks noGrp="1"/>
          </p:cNvSpPr>
          <p:nvPr>
            <p:ph type="body" idx="1"/>
          </p:nvPr>
        </p:nvSpPr>
        <p:spPr>
          <a:xfrm>
            <a:off x="311700" y="1152475"/>
            <a:ext cx="8520600" cy="3821100"/>
          </a:xfrm>
          <a:prstGeom prst="rect">
            <a:avLst/>
          </a:prstGeom>
        </p:spPr>
        <p:txBody>
          <a:bodyPr wrap="square" lIns="91425" tIns="91425" rIns="91425" bIns="91425" anchor="t" anchorCtr="0">
            <a:noAutofit/>
          </a:bodyPr>
          <a:lstStyle/>
          <a:p>
            <a:pPr lvl="0" rtl="0">
              <a:spcBef>
                <a:spcPts val="0"/>
              </a:spcBef>
              <a:spcAft>
                <a:spcPts val="0"/>
              </a:spcAft>
              <a:buNone/>
            </a:pPr>
            <a:endParaRPr>
              <a:solidFill>
                <a:schemeClr val="dk1"/>
              </a:solidFill>
              <a:latin typeface="Special Elite"/>
              <a:ea typeface="Special Elite"/>
              <a:cs typeface="Special Elite"/>
              <a:sym typeface="Special Elite"/>
            </a:endParaRP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“Question” or “Comment” instead of hand raising</a:t>
            </a: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“Thanks”</a:t>
            </a: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“Excuse me” (when appropriate)</a:t>
            </a: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Direct responses vs. Indirect </a:t>
            </a:r>
          </a:p>
          <a:p>
            <a:pPr lvl="0" rtl="0">
              <a:spcBef>
                <a:spcPts val="0"/>
              </a:spcBef>
              <a:spcAft>
                <a:spcPts val="0"/>
              </a:spcAft>
              <a:buNone/>
            </a:pPr>
            <a:endParaRPr>
              <a:solidFill>
                <a:schemeClr val="dk1"/>
              </a:solidFill>
              <a:latin typeface="Special Elite"/>
              <a:ea typeface="Special Elite"/>
              <a:cs typeface="Special Elite"/>
              <a:sym typeface="Special Elite"/>
            </a:endParaRPr>
          </a:p>
          <a:p>
            <a:pPr marL="457200" lvl="0" indent="-342900" rtl="0">
              <a:spcBef>
                <a:spcPts val="0"/>
              </a:spcBef>
              <a:spcAft>
                <a:spcPts val="0"/>
              </a:spcAft>
              <a:buClr>
                <a:schemeClr val="dk1"/>
              </a:buClr>
              <a:buSzPct val="100000"/>
              <a:buFont typeface="Special Elite"/>
            </a:pPr>
            <a:r>
              <a:rPr lang="en">
                <a:solidFill>
                  <a:schemeClr val="dk1"/>
                </a:solidFill>
                <a:latin typeface="Special Elite"/>
                <a:ea typeface="Special Elite"/>
                <a:cs typeface="Special Elite"/>
                <a:sym typeface="Special Elite"/>
              </a:rPr>
              <a:t>Be real</a:t>
            </a:r>
          </a:p>
          <a:p>
            <a:pPr lvl="0" rtl="0">
              <a:spcBef>
                <a:spcPts val="0"/>
              </a:spcBef>
              <a:spcAft>
                <a:spcPts val="0"/>
              </a:spcAft>
              <a:buNone/>
            </a:pPr>
            <a:endParaRPr>
              <a:solidFill>
                <a:schemeClr val="dk1"/>
              </a:solidFill>
              <a:latin typeface="Special Elite"/>
              <a:ea typeface="Special Elite"/>
              <a:cs typeface="Special Elite"/>
              <a:sym typeface="Special Elite"/>
            </a:endParaRPr>
          </a:p>
          <a:p>
            <a:pPr lvl="0" rtl="0">
              <a:spcBef>
                <a:spcPts val="0"/>
              </a:spcBef>
              <a:spcAft>
                <a:spcPts val="0"/>
              </a:spcAft>
              <a:buNone/>
            </a:pPr>
            <a:endParaRPr>
              <a:solidFill>
                <a:schemeClr val="dk1"/>
              </a:solidFill>
              <a:latin typeface="Special Elite"/>
              <a:ea typeface="Special Elite"/>
              <a:cs typeface="Special Elite"/>
              <a:sym typeface="Special Elite"/>
            </a:endParaRPr>
          </a:p>
          <a:p>
            <a:pPr lvl="0" rtl="0">
              <a:spcBef>
                <a:spcPts val="0"/>
              </a:spcBef>
              <a:spcAft>
                <a:spcPts val="0"/>
              </a:spcAft>
              <a:buNone/>
            </a:pPr>
            <a:endParaRPr>
              <a:solidFill>
                <a:schemeClr val="dk1"/>
              </a:solidFill>
              <a:latin typeface="Special Elite"/>
              <a:ea typeface="Special Elite"/>
              <a:cs typeface="Special Elite"/>
              <a:sym typeface="Special Elite"/>
            </a:endParaRPr>
          </a:p>
          <a:p>
            <a:pPr lvl="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None/>
            </a:pPr>
            <a:r>
              <a:rPr lang="en" sz="1200">
                <a:solidFill>
                  <a:schemeClr val="dk1"/>
                </a:solidFill>
                <a:latin typeface="Special Elite"/>
                <a:ea typeface="Special Elite"/>
                <a:cs typeface="Special Elite"/>
                <a:sym typeface="Special Elite"/>
              </a:rPr>
              <a:t>Rae Jacobsen, “</a:t>
            </a:r>
            <a:r>
              <a:rPr lang="en" sz="1200" u="sng">
                <a:solidFill>
                  <a:schemeClr val="hlink"/>
                </a:solidFill>
                <a:latin typeface="Special Elite"/>
                <a:ea typeface="Special Elite"/>
                <a:cs typeface="Special Elite"/>
                <a:sym typeface="Special Elite"/>
                <a:hlinkClick r:id="rId3"/>
              </a:rPr>
              <a:t>Why Girls Apologize Too Much: How to help them stop saying 'sorry' and express confidence</a:t>
            </a:r>
            <a:r>
              <a:rPr lang="en" sz="1200">
                <a:solidFill>
                  <a:schemeClr val="dk1"/>
                </a:solidFill>
                <a:latin typeface="Special Elite"/>
                <a:ea typeface="Special Elite"/>
                <a:cs typeface="Special Elite"/>
                <a:sym typeface="Special Elite"/>
              </a:rPr>
              <a:t>”, Child Mind Institute, accessed July 23, 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1155CC"/>
                </a:solidFill>
                <a:latin typeface="Special Elite"/>
                <a:ea typeface="Special Elite"/>
                <a:cs typeface="Special Elite"/>
                <a:sym typeface="Special Elite"/>
              </a:rPr>
              <a:t>Intersectional in the library</a:t>
            </a:r>
          </a:p>
        </p:txBody>
      </p:sp>
      <p:sp>
        <p:nvSpPr>
          <p:cNvPr id="89" name="Shape 8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55600" rtl="0">
              <a:spcBef>
                <a:spcPts val="0"/>
              </a:spcBef>
              <a:spcAft>
                <a:spcPts val="0"/>
              </a:spcAft>
              <a:buClr>
                <a:schemeClr val="dk1"/>
              </a:buClr>
              <a:buSzPct val="100000"/>
              <a:buFont typeface="Special Elite"/>
            </a:pPr>
            <a:r>
              <a:rPr lang="en" sz="2000">
                <a:solidFill>
                  <a:schemeClr val="dk1"/>
                </a:solidFill>
                <a:latin typeface="Special Elite"/>
                <a:ea typeface="Special Elite"/>
                <a:cs typeface="Special Elite"/>
                <a:sym typeface="Special Elite"/>
              </a:rPr>
              <a:t>Women in leadership</a:t>
            </a:r>
          </a:p>
          <a:p>
            <a:pPr marL="914400" lvl="1" indent="-355600" rtl="0">
              <a:spcBef>
                <a:spcPts val="0"/>
              </a:spcBef>
              <a:spcAft>
                <a:spcPts val="0"/>
              </a:spcAft>
              <a:buClr>
                <a:schemeClr val="dk1"/>
              </a:buClr>
              <a:buSzPct val="100000"/>
              <a:buFont typeface="Special Elite"/>
            </a:pPr>
            <a:r>
              <a:rPr lang="en" sz="2000">
                <a:solidFill>
                  <a:schemeClr val="dk1"/>
                </a:solidFill>
                <a:latin typeface="Special Elite"/>
                <a:ea typeface="Special Elite"/>
                <a:cs typeface="Special Elite"/>
                <a:sym typeface="Special Elite"/>
              </a:rPr>
              <a:t>4.6% in 1972 =&gt; 52.1% in 2004 (Deyrup, 2004)</a:t>
            </a:r>
          </a:p>
          <a:p>
            <a:pPr lvl="0" rtl="0">
              <a:spcBef>
                <a:spcPts val="0"/>
              </a:spcBef>
              <a:spcAft>
                <a:spcPts val="0"/>
              </a:spcAft>
              <a:buNone/>
            </a:pPr>
            <a:endParaRPr sz="2000">
              <a:solidFill>
                <a:schemeClr val="dk1"/>
              </a:solidFill>
              <a:latin typeface="Special Elite"/>
              <a:ea typeface="Special Elite"/>
              <a:cs typeface="Special Elite"/>
              <a:sym typeface="Special Elite"/>
            </a:endParaRPr>
          </a:p>
          <a:p>
            <a:pPr marL="457200" lvl="0" indent="-355600" rtl="0">
              <a:spcBef>
                <a:spcPts val="0"/>
              </a:spcBef>
              <a:spcAft>
                <a:spcPts val="0"/>
              </a:spcAft>
              <a:buClr>
                <a:schemeClr val="dk1"/>
              </a:buClr>
              <a:buSzPct val="100000"/>
              <a:buFont typeface="Special Elite"/>
            </a:pPr>
            <a:r>
              <a:rPr lang="en" sz="2000">
                <a:solidFill>
                  <a:schemeClr val="dk1"/>
                </a:solidFill>
                <a:latin typeface="Special Elite"/>
                <a:ea typeface="Special Elite"/>
                <a:cs typeface="Special Elite"/>
                <a:sym typeface="Special Elite"/>
              </a:rPr>
              <a:t>POCs</a:t>
            </a:r>
          </a:p>
          <a:p>
            <a:pPr marL="914400" lvl="1" indent="-355600" rtl="0">
              <a:spcBef>
                <a:spcPts val="0"/>
              </a:spcBef>
              <a:spcAft>
                <a:spcPts val="0"/>
              </a:spcAft>
              <a:buClr>
                <a:schemeClr val="dk1"/>
              </a:buClr>
              <a:buSzPct val="100000"/>
              <a:buFont typeface="Special Elite"/>
            </a:pPr>
            <a:r>
              <a:rPr lang="en" sz="2000">
                <a:solidFill>
                  <a:schemeClr val="dk1"/>
                </a:solidFill>
                <a:latin typeface="Special Elite"/>
                <a:ea typeface="Special Elite"/>
                <a:cs typeface="Special Elite"/>
                <a:sym typeface="Special Elite"/>
              </a:rPr>
              <a:t>12% (ALA Office for Research &amp; Statistics, 2010)</a:t>
            </a:r>
          </a:p>
          <a:p>
            <a:pPr marL="457200" lvl="0" indent="0" rtl="0">
              <a:spcBef>
                <a:spcPts val="0"/>
              </a:spcBef>
              <a:spcAft>
                <a:spcPts val="0"/>
              </a:spcAft>
              <a:buNone/>
            </a:pPr>
            <a:endParaRPr sz="2000">
              <a:solidFill>
                <a:schemeClr val="dk1"/>
              </a:solidFill>
              <a:latin typeface="Special Elite"/>
              <a:ea typeface="Special Elite"/>
              <a:cs typeface="Special Elite"/>
              <a:sym typeface="Special Elite"/>
            </a:endParaRPr>
          </a:p>
          <a:p>
            <a:pPr marL="457200" lvl="0" indent="-355600" rtl="0">
              <a:spcBef>
                <a:spcPts val="0"/>
              </a:spcBef>
              <a:spcAft>
                <a:spcPts val="0"/>
              </a:spcAft>
              <a:buClr>
                <a:schemeClr val="dk1"/>
              </a:buClr>
              <a:buSzPct val="100000"/>
              <a:buFont typeface="Special Elite"/>
            </a:pPr>
            <a:r>
              <a:rPr lang="en" sz="2000">
                <a:solidFill>
                  <a:schemeClr val="dk1"/>
                </a:solidFill>
                <a:latin typeface="Special Elite"/>
                <a:ea typeface="Special Elite"/>
                <a:cs typeface="Special Elite"/>
                <a:sym typeface="Special Elite"/>
              </a:rPr>
              <a:t>Salary disparities</a:t>
            </a:r>
          </a:p>
          <a:p>
            <a:pPr marL="914400" lvl="1" indent="-355600" rtl="0">
              <a:spcBef>
                <a:spcPts val="0"/>
              </a:spcBef>
              <a:spcAft>
                <a:spcPts val="0"/>
              </a:spcAft>
              <a:buClr>
                <a:schemeClr val="dk1"/>
              </a:buClr>
              <a:buSzPct val="100000"/>
              <a:buFont typeface="Special Elite"/>
            </a:pPr>
            <a:r>
              <a:rPr lang="en" sz="2000">
                <a:solidFill>
                  <a:schemeClr val="dk1"/>
                </a:solidFill>
                <a:latin typeface="Special Elite"/>
                <a:ea typeface="Special Elite"/>
                <a:cs typeface="Special Elite"/>
                <a:sym typeface="Special Elite"/>
              </a:rPr>
              <a:t>7% pay gap between men and women (AFL-CIO, 2014)</a:t>
            </a:r>
          </a:p>
          <a:p>
            <a:pPr lvl="0" rtl="0">
              <a:spcBef>
                <a:spcPts val="0"/>
              </a:spcBef>
              <a:spcAft>
                <a:spcPts val="0"/>
              </a:spcAft>
              <a:buNone/>
            </a:pPr>
            <a:endParaRPr sz="2000">
              <a:solidFill>
                <a:schemeClr val="dk1"/>
              </a:solidFill>
              <a:latin typeface="Special Elite"/>
              <a:ea typeface="Special Elite"/>
              <a:cs typeface="Special Elite"/>
              <a:sym typeface="Special Elite"/>
            </a:endParaRPr>
          </a:p>
          <a:p>
            <a:pPr marL="228600" lvl="0" indent="0" rtl="0">
              <a:spcBef>
                <a:spcPts val="0"/>
              </a:spcBef>
              <a:spcAft>
                <a:spcPts val="0"/>
              </a:spcAft>
              <a:buNone/>
            </a:pPr>
            <a:endParaRPr sz="2000">
              <a:solidFill>
                <a:schemeClr val="dk1"/>
              </a:solidFill>
              <a:latin typeface="Special Elite"/>
              <a:ea typeface="Special Elite"/>
              <a:cs typeface="Special Elite"/>
              <a:sym typeface="Special Elite"/>
            </a:endParaRPr>
          </a:p>
          <a:p>
            <a:pPr marL="228600" lvl="0" indent="0" rtl="0">
              <a:spcBef>
                <a:spcPts val="0"/>
              </a:spcBef>
              <a:spcAft>
                <a:spcPts val="0"/>
              </a:spcAft>
              <a:buNone/>
            </a:pPr>
            <a:r>
              <a:rPr lang="en" sz="2000">
                <a:solidFill>
                  <a:schemeClr val="dk1"/>
                </a:solidFill>
                <a:latin typeface="Special Elite"/>
                <a:ea typeface="Special Elite"/>
                <a:cs typeface="Special Elite"/>
                <a:sym typeface="Special Elite"/>
              </a:rPr>
              <a:t> </a:t>
            </a:r>
          </a:p>
          <a:p>
            <a:pPr lvl="0" rtl="0">
              <a:spcBef>
                <a:spcPts val="1600"/>
              </a:spcBef>
              <a:spcAft>
                <a:spcPts val="0"/>
              </a:spcAft>
              <a:buClr>
                <a:schemeClr val="dk2"/>
              </a:buClr>
              <a:buSzPct val="25000"/>
              <a:buFont typeface="Arial"/>
              <a:buNone/>
            </a:pPr>
            <a:endParaRPr sz="2000">
              <a:solidFill>
                <a:schemeClr val="dk1"/>
              </a:solidFill>
              <a:latin typeface="Special Elite"/>
              <a:ea typeface="Special Elite"/>
              <a:cs typeface="Special Elite"/>
              <a:sym typeface="Special Elite"/>
            </a:endParaRPr>
          </a:p>
          <a:p>
            <a:pPr lvl="0" rtl="0">
              <a:spcBef>
                <a:spcPts val="1600"/>
              </a:spcBef>
              <a:spcAft>
                <a:spcPts val="0"/>
              </a:spcAft>
              <a:buClr>
                <a:schemeClr val="dk2"/>
              </a:buClr>
              <a:buSzPct val="25000"/>
              <a:buFont typeface="Arial"/>
              <a:buNone/>
            </a:pPr>
            <a:endParaRPr sz="2000">
              <a:solidFill>
                <a:schemeClr val="dk1"/>
              </a:solidFill>
              <a:latin typeface="Special Elite"/>
              <a:ea typeface="Special Elite"/>
              <a:cs typeface="Special Elite"/>
              <a:sym typeface="Special Elite"/>
            </a:endParaRPr>
          </a:p>
          <a:p>
            <a:pPr lvl="0" rtl="0">
              <a:spcBef>
                <a:spcPts val="1600"/>
              </a:spcBef>
              <a:spcAft>
                <a:spcPts val="0"/>
              </a:spcAft>
              <a:buClr>
                <a:schemeClr val="dk2"/>
              </a:buClr>
              <a:buSzPct val="25000"/>
              <a:buFont typeface="Arial"/>
              <a:buNone/>
            </a:pPr>
            <a:endParaRPr sz="2000">
              <a:solidFill>
                <a:schemeClr val="dk1"/>
              </a:solidFill>
              <a:latin typeface="Special Elite"/>
              <a:ea typeface="Special Elite"/>
              <a:cs typeface="Special Elite"/>
              <a:sym typeface="Special Elite"/>
            </a:endParaRPr>
          </a:p>
          <a:p>
            <a:pPr lvl="0" rtl="0">
              <a:spcBef>
                <a:spcPts val="1600"/>
              </a:spcBef>
              <a:spcAft>
                <a:spcPts val="0"/>
              </a:spcAft>
              <a:buClr>
                <a:schemeClr val="dk2"/>
              </a:buClr>
              <a:buSzPct val="25000"/>
              <a:buFont typeface="Arial"/>
              <a:buNone/>
            </a:pPr>
            <a:endParaRPr sz="2000">
              <a:solidFill>
                <a:schemeClr val="dk1"/>
              </a:solidFill>
              <a:latin typeface="Special Elite"/>
              <a:ea typeface="Special Elite"/>
              <a:cs typeface="Special Elite"/>
              <a:sym typeface="Special Elite"/>
            </a:endParaRPr>
          </a:p>
          <a:p>
            <a:pPr lvl="0">
              <a:spcBef>
                <a:spcPts val="0"/>
              </a:spcBef>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1155CC"/>
                </a:solidFill>
                <a:latin typeface="Special Elite"/>
                <a:ea typeface="Special Elite"/>
                <a:cs typeface="Special Elite"/>
                <a:sym typeface="Special Elite"/>
              </a:rPr>
              <a:t>Speak for yourself, not down to yourself</a:t>
            </a:r>
          </a:p>
        </p:txBody>
      </p:sp>
      <p:sp>
        <p:nvSpPr>
          <p:cNvPr id="95" name="Shape 9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None/>
            </a:pPr>
            <a:r>
              <a:rPr lang="en" sz="2400">
                <a:solidFill>
                  <a:schemeClr val="dk1"/>
                </a:solidFill>
                <a:latin typeface="Special Elite"/>
                <a:ea typeface="Special Elite"/>
                <a:cs typeface="Special Elite"/>
                <a:sym typeface="Special Elite"/>
              </a:rPr>
              <a:t>“It’s not what we’re saying that’s the problem, it’s what we’re not saying. The sorrys are taking up airtime that should be used for making logical, declarative statements, expressing opinions and relaying accurate impressions of what we want.”-Sloane Crosley, “Why Women Apologize and Should Stop”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chemeClr val="dk1"/>
              </a:buClr>
              <a:buSzPct val="25000"/>
              <a:buFont typeface="Special Elite"/>
              <a:buNone/>
            </a:pPr>
            <a:r>
              <a:rPr lang="en">
                <a:solidFill>
                  <a:srgbClr val="1155CC"/>
                </a:solidFill>
                <a:latin typeface="Special Elite"/>
                <a:ea typeface="Special Elite"/>
                <a:cs typeface="Special Elite"/>
                <a:sym typeface="Special Elite"/>
              </a:rPr>
              <a:t>Resources cited</a:t>
            </a:r>
          </a:p>
        </p:txBody>
      </p:sp>
      <p:sp>
        <p:nvSpPr>
          <p:cNvPr id="101" name="Shape 10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None/>
            </a:pPr>
            <a:r>
              <a:rPr lang="en" sz="1200">
                <a:solidFill>
                  <a:schemeClr val="dk1"/>
                </a:solidFill>
                <a:latin typeface="Special Elite"/>
                <a:ea typeface="Special Elite"/>
                <a:cs typeface="Special Elite"/>
                <a:sym typeface="Special Elite"/>
              </a:rPr>
              <a:t>AFL-CIO, Department for Professional Employees, “Library Workers: Facts &amp; Figures”, 2016, accessed July 20, 2017, http://dpeaflcio.org/programs-publications/issue-fact-sheets/library-workers-facts-figures/.</a:t>
            </a:r>
          </a:p>
          <a:p>
            <a:pPr lvl="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None/>
            </a:pPr>
            <a:r>
              <a:rPr lang="en" sz="1200">
                <a:solidFill>
                  <a:schemeClr val="dk1"/>
                </a:solidFill>
                <a:latin typeface="Special Elite"/>
                <a:ea typeface="Special Elite"/>
                <a:cs typeface="Special Elite"/>
                <a:sym typeface="Special Elite"/>
              </a:rPr>
              <a:t>American Library Association, Office for Research &amp; Statistics, “Diversity Counts”, 2012, accessed July 20, 2017, http://www.ala.org/offices/diversity/diversitycounts/divcounts.</a:t>
            </a:r>
          </a:p>
          <a:p>
            <a:pPr lvl="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None/>
            </a:pPr>
            <a:r>
              <a:rPr lang="en" sz="1200">
                <a:solidFill>
                  <a:schemeClr val="dk1"/>
                </a:solidFill>
                <a:latin typeface="Special Elite"/>
                <a:ea typeface="Special Elite"/>
                <a:cs typeface="Special Elite"/>
                <a:sym typeface="Special Elite"/>
              </a:rPr>
              <a:t>Urielle Beyens, Hongbo Yu, Ting Han, Li Zhang, and Xiaolin Zhou, “The strength of a remorseful heart: psychological and neural basis of how apology emolliates reactive aggression and promotes forgiveness”, </a:t>
            </a:r>
            <a:r>
              <a:rPr lang="en" sz="1200" i="1">
                <a:solidFill>
                  <a:schemeClr val="dk1"/>
                </a:solidFill>
                <a:latin typeface="Special Elite"/>
                <a:ea typeface="Special Elite"/>
                <a:cs typeface="Special Elite"/>
                <a:sym typeface="Special Elite"/>
              </a:rPr>
              <a:t>Frontiers in Psychology</a:t>
            </a:r>
            <a:r>
              <a:rPr lang="en" sz="1200">
                <a:solidFill>
                  <a:schemeClr val="dk1"/>
                </a:solidFill>
                <a:latin typeface="Special Elite"/>
                <a:ea typeface="Special Elite"/>
                <a:cs typeface="Special Elite"/>
                <a:sym typeface="Special Elite"/>
              </a:rPr>
              <a:t>, Volume 6 (2015).</a:t>
            </a:r>
          </a:p>
          <a:p>
            <a:pPr lvl="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Clr>
                <a:schemeClr val="dk1"/>
              </a:buClr>
              <a:buSzPct val="91666"/>
              <a:buFont typeface="Arial"/>
              <a:buNone/>
            </a:pPr>
            <a:r>
              <a:rPr lang="en" sz="1200">
                <a:solidFill>
                  <a:schemeClr val="dk1"/>
                </a:solidFill>
                <a:latin typeface="Special Elite"/>
                <a:ea typeface="Special Elite"/>
                <a:cs typeface="Special Elite"/>
                <a:sym typeface="Special Elite"/>
              </a:rPr>
              <a:t>David De Cremer, Madan M. Pillutla, Chris Reinders Folmer, “How Important Is an Apology to You?: Forecasting Errors in Evaluating the Value of Apologies”, </a:t>
            </a:r>
            <a:r>
              <a:rPr lang="en" sz="1200" i="1">
                <a:solidFill>
                  <a:schemeClr val="dk1"/>
                </a:solidFill>
                <a:latin typeface="Special Elite"/>
                <a:ea typeface="Special Elite"/>
                <a:cs typeface="Special Elite"/>
                <a:sym typeface="Special Elite"/>
              </a:rPr>
              <a:t>Psychological Science</a:t>
            </a:r>
            <a:r>
              <a:rPr lang="en" sz="1200">
                <a:solidFill>
                  <a:schemeClr val="dk1"/>
                </a:solidFill>
                <a:latin typeface="Special Elite"/>
                <a:ea typeface="Special Elite"/>
                <a:cs typeface="Special Elite"/>
                <a:sym typeface="Special Elite"/>
              </a:rPr>
              <a:t>, Volume 22, Issue 1 (January 2011).</a:t>
            </a:r>
          </a:p>
          <a:p>
            <a:pPr marL="0" lvl="0" indent="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Clr>
                <a:schemeClr val="dk1"/>
              </a:buClr>
              <a:buSzPct val="91666"/>
              <a:buFont typeface="Arial"/>
              <a:buNone/>
            </a:pPr>
            <a:r>
              <a:rPr lang="en" sz="1200">
                <a:solidFill>
                  <a:schemeClr val="dk1"/>
                </a:solidFill>
                <a:latin typeface="Special Elite"/>
                <a:ea typeface="Special Elite"/>
                <a:cs typeface="Special Elite"/>
                <a:sym typeface="Special Elite"/>
              </a:rPr>
              <a:t>Sloane Crosley, “Why Women Apologize and Should Stop”, The New York Times, June 23rd, 2015.</a:t>
            </a:r>
          </a:p>
          <a:p>
            <a:pPr marL="0" lvl="0" indent="0" rtl="0">
              <a:spcBef>
                <a:spcPts val="0"/>
              </a:spcBef>
              <a:spcAft>
                <a:spcPts val="0"/>
              </a:spcAft>
              <a:buNone/>
            </a:pPr>
            <a:endParaRPr sz="1200">
              <a:solidFill>
                <a:schemeClr val="dk1"/>
              </a:solidFill>
              <a:latin typeface="Special Elite"/>
              <a:ea typeface="Special Elite"/>
              <a:cs typeface="Special Elite"/>
              <a:sym typeface="Special Elite"/>
            </a:endParaRPr>
          </a:p>
          <a:p>
            <a:pPr marL="0" lvl="0" indent="0" rtl="0">
              <a:spcBef>
                <a:spcPts val="0"/>
              </a:spcBef>
              <a:spcAft>
                <a:spcPts val="0"/>
              </a:spcAft>
              <a:buNone/>
            </a:pPr>
            <a:endParaRPr sz="1200">
              <a:solidFill>
                <a:schemeClr val="dk1"/>
              </a:solidFill>
              <a:latin typeface="Special Elite"/>
              <a:ea typeface="Special Elite"/>
              <a:cs typeface="Special Elite"/>
              <a:sym typeface="Special Elite"/>
            </a:endParaRPr>
          </a:p>
          <a:p>
            <a:pPr marL="0" lvl="0" indent="0" rtl="0">
              <a:spcBef>
                <a:spcPts val="0"/>
              </a:spcBef>
              <a:spcAft>
                <a:spcPts val="0"/>
              </a:spcAft>
              <a:buNone/>
            </a:pPr>
            <a:endParaRPr sz="1200">
              <a:solidFill>
                <a:schemeClr val="dk1"/>
              </a:solidFill>
              <a:latin typeface="Special Elite"/>
              <a:ea typeface="Special Elite"/>
              <a:cs typeface="Special Elite"/>
              <a:sym typeface="Special Elite"/>
            </a:endParaRPr>
          </a:p>
          <a:p>
            <a:pPr marL="0" lvl="0" indent="0" rtl="0">
              <a:spcBef>
                <a:spcPts val="0"/>
              </a:spcBef>
              <a:spcAft>
                <a:spcPts val="0"/>
              </a:spcAft>
              <a:buNone/>
            </a:pPr>
            <a:endParaRPr sz="1200">
              <a:solidFill>
                <a:schemeClr val="dk1"/>
              </a:solidFill>
              <a:latin typeface="Special Elite"/>
              <a:ea typeface="Special Elite"/>
              <a:cs typeface="Special Elite"/>
              <a:sym typeface="Special Elite"/>
            </a:endParaRPr>
          </a:p>
          <a:p>
            <a:pPr marL="0" lvl="0" indent="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buNone/>
            </a:pP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chemeClr val="dk1"/>
              </a:buClr>
              <a:buSzPct val="25000"/>
              <a:buFont typeface="Special Elite"/>
              <a:buNone/>
            </a:pPr>
            <a:r>
              <a:rPr lang="en">
                <a:solidFill>
                  <a:srgbClr val="1155CC"/>
                </a:solidFill>
                <a:latin typeface="Special Elite"/>
                <a:ea typeface="Special Elite"/>
                <a:cs typeface="Special Elite"/>
                <a:sym typeface="Special Elite"/>
              </a:rPr>
              <a:t>Resources cited, continued</a:t>
            </a:r>
          </a:p>
        </p:txBody>
      </p:sp>
      <p:sp>
        <p:nvSpPr>
          <p:cNvPr id="107" name="Shape 10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None/>
            </a:pPr>
            <a:r>
              <a:rPr lang="en" sz="1200">
                <a:solidFill>
                  <a:schemeClr val="dk1"/>
                </a:solidFill>
                <a:latin typeface="Special Elite"/>
                <a:ea typeface="Special Elite"/>
                <a:cs typeface="Special Elite"/>
                <a:sym typeface="Special Elite"/>
              </a:rPr>
              <a:t>Marta Mestrovic Deyrup, “A Career of Our Own: Academic Librarians Reflect on Gender and Leadership”, </a:t>
            </a:r>
            <a:r>
              <a:rPr lang="en" sz="1200" i="1">
                <a:solidFill>
                  <a:schemeClr val="dk1"/>
                </a:solidFill>
                <a:latin typeface="Special Elite"/>
                <a:ea typeface="Special Elite"/>
                <a:cs typeface="Special Elite"/>
                <a:sym typeface="Special Elite"/>
              </a:rPr>
              <a:t>American Libraries</a:t>
            </a:r>
            <a:r>
              <a:rPr lang="en" sz="1200">
                <a:solidFill>
                  <a:schemeClr val="dk1"/>
                </a:solidFill>
                <a:latin typeface="Special Elite"/>
                <a:ea typeface="Special Elite"/>
                <a:cs typeface="Special Elite"/>
                <a:sym typeface="Special Elite"/>
              </a:rPr>
              <a:t> , March 9, 2015, accessed July 20, 2017, https://americanlibrariesmagazine.org/2015/03/09/a-career-of-our-own/.</a:t>
            </a:r>
          </a:p>
          <a:p>
            <a:pPr lvl="0" rtl="0">
              <a:spcBef>
                <a:spcPts val="0"/>
              </a:spcBef>
              <a:spcAft>
                <a:spcPts val="0"/>
              </a:spcAft>
              <a:buNone/>
            </a:pPr>
            <a:endParaRPr sz="1200">
              <a:solidFill>
                <a:schemeClr val="dk1"/>
              </a:solidFill>
              <a:latin typeface="Special Elite"/>
              <a:ea typeface="Special Elite"/>
              <a:cs typeface="Special Elite"/>
              <a:sym typeface="Special Elite"/>
            </a:endParaRPr>
          </a:p>
          <a:p>
            <a:pPr lvl="0" rtl="0">
              <a:spcBef>
                <a:spcPts val="0"/>
              </a:spcBef>
              <a:spcAft>
                <a:spcPts val="0"/>
              </a:spcAft>
              <a:buClr>
                <a:schemeClr val="dk1"/>
              </a:buClr>
              <a:buSzPct val="91666"/>
              <a:buFont typeface="Arial"/>
              <a:buNone/>
            </a:pPr>
            <a:r>
              <a:rPr lang="en" sz="1200">
                <a:solidFill>
                  <a:schemeClr val="dk1"/>
                </a:solidFill>
                <a:latin typeface="Special Elite"/>
                <a:ea typeface="Special Elite"/>
                <a:cs typeface="Special Elite"/>
                <a:sym typeface="Special Elite"/>
              </a:rPr>
              <a:t>Rae Jacobsen, “Why Girls Apologize Too Much: How to help them stop saying 'sorry' and express confidence”, Child Mind Institute, accessed July 23, 2017, https://childmind.org/article/why-girls-apologize-too-much/.</a:t>
            </a:r>
          </a:p>
          <a:p>
            <a:pPr lvl="0" rtl="0">
              <a:spcBef>
                <a:spcPts val="0"/>
              </a:spcBef>
              <a:spcAft>
                <a:spcPts val="0"/>
              </a:spcAft>
              <a:buClr>
                <a:schemeClr val="dk1"/>
              </a:buClr>
              <a:buSzPct val="91666"/>
              <a:buFont typeface="Arial"/>
              <a:buNone/>
            </a:pPr>
            <a:endParaRPr sz="1200">
              <a:solidFill>
                <a:schemeClr val="dk1"/>
              </a:solidFill>
              <a:latin typeface="Special Elite"/>
              <a:ea typeface="Special Elite"/>
              <a:cs typeface="Special Elite"/>
              <a:sym typeface="Special Elite"/>
            </a:endParaRPr>
          </a:p>
          <a:p>
            <a:pPr lvl="0" rtl="0">
              <a:spcBef>
                <a:spcPts val="0"/>
              </a:spcBef>
              <a:spcAft>
                <a:spcPts val="0"/>
              </a:spcAft>
              <a:buClr>
                <a:schemeClr val="dk1"/>
              </a:buClr>
              <a:buSzPct val="91666"/>
              <a:buFont typeface="Arial"/>
              <a:buNone/>
            </a:pPr>
            <a:r>
              <a:rPr lang="en" sz="1200">
                <a:solidFill>
                  <a:schemeClr val="dk1"/>
                </a:solidFill>
                <a:latin typeface="Special Elite"/>
                <a:ea typeface="Special Elite"/>
                <a:cs typeface="Special Elite"/>
                <a:sym typeface="Special Elite"/>
              </a:rPr>
              <a:t>Karina Schumann and Michael Ross, “Why women apologize more than men: gender differences in thresholds for perceiving offensive behavior”, </a:t>
            </a:r>
            <a:r>
              <a:rPr lang="en" sz="1200" i="1">
                <a:solidFill>
                  <a:schemeClr val="dk1"/>
                </a:solidFill>
                <a:latin typeface="Special Elite"/>
                <a:ea typeface="Special Elite"/>
                <a:cs typeface="Special Elite"/>
                <a:sym typeface="Special Elite"/>
              </a:rPr>
              <a:t>Psychological Science</a:t>
            </a:r>
            <a:r>
              <a:rPr lang="en" sz="1200">
                <a:solidFill>
                  <a:schemeClr val="dk1"/>
                </a:solidFill>
                <a:latin typeface="Special Elite"/>
                <a:ea typeface="Special Elite"/>
                <a:cs typeface="Special Elite"/>
                <a:sym typeface="Special Elite"/>
              </a:rPr>
              <a:t>, Volume 21, Issue 11 (November 2010).</a:t>
            </a:r>
          </a:p>
          <a:p>
            <a:pPr lvl="0" rtl="0">
              <a:spcBef>
                <a:spcPts val="0"/>
              </a:spcBef>
              <a:buNone/>
            </a:pPr>
            <a:endParaRPr sz="1200">
              <a:solidFill>
                <a:schemeClr val="dk1"/>
              </a:solidFill>
              <a:latin typeface="Special Elite"/>
              <a:ea typeface="Special Elite"/>
              <a:cs typeface="Special Elite"/>
              <a:sym typeface="Special Elit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On-screen Show (16:9)</PresentationFormat>
  <Paragraphs>159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Special Elite</vt:lpstr>
      <vt:lpstr>Arial</vt:lpstr>
      <vt:lpstr>Simple Light</vt:lpstr>
      <vt:lpstr>"Sorry, Not Sorry":  LIS Women Professionals and Our Culture of Apology</vt:lpstr>
      <vt:lpstr>“Sorry is a sorry word.”</vt:lpstr>
      <vt:lpstr>Let’s SCIENCE this! </vt:lpstr>
      <vt:lpstr>To say it or not: think-pair-share </vt:lpstr>
      <vt:lpstr>Alternatives to apologetic language </vt:lpstr>
      <vt:lpstr>Intersectional in the library</vt:lpstr>
      <vt:lpstr>Speak for yourself, not down to yourself</vt:lpstr>
      <vt:lpstr>Resources cited</vt:lpstr>
      <vt:lpstr>Resources cited,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"Sorry, Not Sorry":  LIS Women Professionals and Our Culture of Apology</dc:title>
  <dc:creator>Annie Tang</dc:creator>
  <cp:lastModifiedBy>Zukowski, Adam</cp:lastModifiedBy>
  <cp:revision>1</cp:revision>
  <dcterms:modified xsi:type="dcterms:W3CDTF">2017-12-13T18:14:48Z</dcterms:modified>
</cp:coreProperties>
</file>