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Raleway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8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53ebe44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53ebe44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Vicky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53ebe48a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753ebe48a8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Suzanne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53ebe48a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753ebe48a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408af920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408af920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f88252dc4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f88252dc4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53ebe48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53ebe48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f88252dc4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f88252dc4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Mahnaz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f88252dc4_0_1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f88252dc4_0_1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f88252dc4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f88252dc4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f88252dc4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f88252dc4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TUF-Li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BTU - Vicky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408af920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408af920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Suzanne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408af920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408af920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408af920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408af920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Suzanne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Confidential</a:t>
            </a:r>
            <a:endParaRPr sz="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Customized for </a:t>
            </a:r>
            <a:r>
              <a:rPr lang="en-GB" sz="600" b="1">
                <a:latin typeface="Raleway"/>
                <a:ea typeface="Raleway"/>
                <a:cs typeface="Raleway"/>
                <a:sym typeface="Raleway"/>
              </a:rPr>
              <a:t>Lorem Ipsum LLC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Version 1.0</a:t>
            </a:r>
            <a:endParaRPr sz="6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11" name="Google Shape;111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1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6" name="Google Shape;116;p11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1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1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2" name="Google Shape;122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12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" name="Google Shape;129;p12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2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2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13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6" name="Google Shape;136;p13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3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13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41" name="Google Shape;141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4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14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7" name="Google Shape;147;p14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14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14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15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3" name="Google Shape;153;p15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15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15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Confidential</a:t>
            </a:r>
            <a:endParaRPr sz="6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Customized for </a:t>
            </a:r>
            <a:r>
              <a:rPr lang="en-GB" sz="6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Lorem Ipsum LLC</a:t>
            </a:r>
            <a:endParaRPr sz="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Version 1.0</a:t>
            </a:r>
            <a:endParaRPr sz="6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SECTION_HEADER_2">
    <p:bg>
      <p:bgPr>
        <a:solidFill>
          <a:srgbClr val="434343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64" name="Google Shape;164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17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9" name="Google Shape;169;p17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17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17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bg>
      <p:bgPr>
        <a:solidFill>
          <a:schemeClr val="l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5" name="Google Shape;2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3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" name="Google Shape;31;p3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6" name="Google Shape;3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4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4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7" name="Google Shape;47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5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3" name="Google Shape;53;p5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5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5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6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" name="Google Shape;60;p6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6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62;p6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>
  <p:cSld name="TITLE_AND_BODY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7" descr="shutterstock_31891705.jpg"/>
          <p:cNvPicPr preferRelativeResize="0"/>
          <p:nvPr/>
        </p:nvPicPr>
        <p:blipFill rotWithShape="1">
          <a:blip r:embed="rId2">
            <a:alphaModFix/>
          </a:blip>
          <a:srcRect t="11971" b="11971"/>
          <a:stretch/>
        </p:blipFill>
        <p:spPr>
          <a:xfrm>
            <a:off x="0" y="487825"/>
            <a:ext cx="9143999" cy="46556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7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7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7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7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6" name="Google Shape;76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8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3" name="Google Shape;83;p8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8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8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9" name="Google Shape;8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" name="Google Shape;93;p9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" name="Google Shape;94;p9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9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9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0" name="Google Shape;100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0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10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0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0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9EouMcGWOTvdGDZHE7aQjbuMcDvaXHxsvcB_mgXSsv8/edit?usp=shar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mitch_resnick_let_s_teach_kids_to_code?language=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scratch.mit.edu/" TargetMode="External"/><Relationship Id="rId4" Type="http://schemas.openxmlformats.org/officeDocument/2006/relationships/hyperlink" Target="https://studio.code.org/hoc/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wson.edu/tufoundatio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towson.edu/campus/community/" TargetMode="External"/><Relationship Id="rId4" Type="http://schemas.openxmlformats.org/officeDocument/2006/relationships/hyperlink" Target="https://www.towson.edu/campus/communit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ugeeyouthprojec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hyperlink" Target="https://www.baltimorecityschools.org/schools/40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37023222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48909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Girls Who Code project </a:t>
            </a:r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1"/>
          </p:nvPr>
        </p:nvSpPr>
        <p:spPr>
          <a:xfrm>
            <a:off x="729563" y="2998272"/>
            <a:ext cx="48909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/>
              <a:t>Sandbox presentation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/>
              <a:t>April 29, 2020</a:t>
            </a:r>
            <a:endParaRPr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7521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Designing / Implementing GWC Sessions</a:t>
            </a:r>
            <a:endParaRPr/>
          </a:p>
        </p:txBody>
      </p:sp>
      <p:sp>
        <p:nvSpPr>
          <p:cNvPr id="266" name="Google Shape;266;p27"/>
          <p:cNvSpPr txBox="1">
            <a:spLocks noGrp="1"/>
          </p:cNvSpPr>
          <p:nvPr>
            <p:ph type="body" idx="1"/>
          </p:nvPr>
        </p:nvSpPr>
        <p:spPr>
          <a:xfrm>
            <a:off x="721225" y="2303400"/>
            <a:ext cx="7521900" cy="23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buNone/>
            </a:pP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Session 2 on March 7, </a:t>
            </a:r>
            <a:r>
              <a:rPr lang="en-GB" sz="1800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2020</a:t>
            </a: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https://docs.google.com/presentation/d/19EouMcGWOTvdGDZHE7aQjbuMcDvaXHxsvcB_mgXSsv8/present?ueb=true&amp;slide=id.g7ef1d5b2e8_1_14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 txBox="1">
            <a:spLocks noGrp="1"/>
          </p:cNvSpPr>
          <p:nvPr>
            <p:ph type="title"/>
          </p:nvPr>
        </p:nvSpPr>
        <p:spPr>
          <a:xfrm>
            <a:off x="730725" y="1318650"/>
            <a:ext cx="77451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Coding for faculty and teacher candidates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  <p:sp>
        <p:nvSpPr>
          <p:cNvPr id="272" name="Google Shape;272;p28"/>
          <p:cNvSpPr txBox="1">
            <a:spLocks noGrp="1"/>
          </p:cNvSpPr>
          <p:nvPr>
            <p:ph type="body" idx="1"/>
          </p:nvPr>
        </p:nvSpPr>
        <p:spPr>
          <a:xfrm>
            <a:off x="730725" y="2084293"/>
            <a:ext cx="8103993" cy="2770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●"/>
            </a:pPr>
            <a:r>
              <a:rPr lang="en-GB" sz="2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Get a start on coding for kids</a:t>
            </a:r>
            <a:endParaRPr sz="24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-381000">
              <a:lnSpc>
                <a:spcPct val="100000"/>
              </a:lnSpc>
              <a:buClr>
                <a:schemeClr val="dk2"/>
              </a:buClr>
              <a:buSzPts val="2400"/>
              <a:buFont typeface="Raleway"/>
              <a:buChar char="●"/>
            </a:pPr>
            <a:r>
              <a:rPr lang="en-GB" sz="2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Watch </a:t>
            </a:r>
            <a:r>
              <a:rPr lang="en-GB" sz="2400" dirty="0" err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TedTalk</a:t>
            </a:r>
            <a:r>
              <a:rPr lang="en-GB" sz="2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“</a:t>
            </a:r>
            <a:r>
              <a:rPr lang="en-GB" sz="24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Let’s Teach Kids to Code</a:t>
            </a:r>
            <a:r>
              <a:rPr lang="en-GB" sz="2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”</a:t>
            </a:r>
            <a:br>
              <a:rPr lang="en-GB" sz="2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GB" sz="1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https://www.ted.com/talks/mitch_resnick_let_s_teach_kids_to_code?language=en</a:t>
            </a:r>
            <a:endParaRPr sz="14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-381000">
              <a:lnSpc>
                <a:spcPct val="100000"/>
              </a:lnSpc>
              <a:buClr>
                <a:schemeClr val="dk2"/>
              </a:buClr>
              <a:buSzPts val="2400"/>
              <a:buFont typeface="Raleway"/>
              <a:buChar char="●"/>
            </a:pPr>
            <a:r>
              <a:rPr lang="en-GB" sz="2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Give it a try with </a:t>
            </a:r>
            <a:r>
              <a:rPr lang="en-GB" sz="24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One Hour of </a:t>
            </a:r>
            <a:r>
              <a:rPr lang="en-GB" sz="2400" u="sng" dirty="0" smtClean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Code</a:t>
            </a:r>
            <a:r>
              <a:rPr lang="en-GB" sz="24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-GB" sz="24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GB" sz="16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</a:rPr>
              <a:t>https://studio.code.org/hoc/1</a:t>
            </a:r>
            <a:endParaRPr sz="16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-381000">
              <a:lnSpc>
                <a:spcPct val="100000"/>
              </a:lnSpc>
              <a:buClr>
                <a:schemeClr val="dk2"/>
              </a:buClr>
              <a:buSzPts val="2400"/>
              <a:buFont typeface="Raleway"/>
              <a:buChar char="●"/>
            </a:pPr>
            <a:r>
              <a:rPr lang="en-GB" sz="2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Try </a:t>
            </a:r>
            <a:r>
              <a:rPr lang="en-GB" sz="24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Scratch </a:t>
            </a:r>
            <a:r>
              <a:rPr lang="en-GB" sz="24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-GB" sz="24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GB" sz="16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</a:rPr>
              <a:t>https://scratch.mit.edu/</a:t>
            </a:r>
            <a:r>
              <a:rPr lang="en-GB" sz="18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		</a:t>
            </a:r>
            <a:endParaRPr sz="18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3" name="Google Shape;273;p28"/>
          <p:cNvSpPr/>
          <p:nvPr/>
        </p:nvSpPr>
        <p:spPr>
          <a:xfrm>
            <a:off x="7177549" y="1835850"/>
            <a:ext cx="1860600" cy="636600"/>
          </a:xfrm>
          <a:prstGeom prst="wedgeRoundRectCallout">
            <a:avLst>
              <a:gd name="adj1" fmla="val -44085"/>
              <a:gd name="adj2" fmla="val 7696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easier than you think, I promise!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>
            <a:spLocks noGrp="1"/>
          </p:cNvSpPr>
          <p:nvPr>
            <p:ph type="title"/>
          </p:nvPr>
        </p:nvSpPr>
        <p:spPr>
          <a:xfrm>
            <a:off x="730725" y="1318650"/>
            <a:ext cx="66477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Implementation &amp; Challenges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  <p:sp>
        <p:nvSpPr>
          <p:cNvPr id="279" name="Google Shape;279;p29"/>
          <p:cNvSpPr txBox="1">
            <a:spLocks noGrp="1"/>
          </p:cNvSpPr>
          <p:nvPr>
            <p:ph type="body" idx="1"/>
          </p:nvPr>
        </p:nvSpPr>
        <p:spPr>
          <a:xfrm>
            <a:off x="721225" y="2051575"/>
            <a:ext cx="4043100" cy="28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2 successful sessions</a:t>
            </a: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-introduce software</a:t>
            </a: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-forming groups</a:t>
            </a: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-starting collaboration</a:t>
            </a: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-formulating ideas</a:t>
            </a: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			</a:t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0" name="Google Shape;280;p29"/>
          <p:cNvSpPr txBox="1">
            <a:spLocks noGrp="1"/>
          </p:cNvSpPr>
          <p:nvPr>
            <p:ph type="body" idx="1"/>
          </p:nvPr>
        </p:nvSpPr>
        <p:spPr>
          <a:xfrm>
            <a:off x="4939500" y="1804750"/>
            <a:ext cx="4043100" cy="28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Disruption due to the pandemic: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-virtual sessions? (marginalized girls)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-important to keep them connected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-created Edmodo shell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-starting newsletter series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-email communications</a:t>
            </a:r>
            <a:r>
              <a:rPr lang="en-GB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			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 &amp;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0"/>
          <p:cNvSpPr txBox="1">
            <a:spLocks noGrp="1"/>
          </p:cNvSpPr>
          <p:nvPr>
            <p:ph type="subTitle" idx="1"/>
          </p:nvPr>
        </p:nvSpPr>
        <p:spPr>
          <a:xfrm>
            <a:off x="729625" y="2208200"/>
            <a:ext cx="7688100" cy="1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What are your thoughts re. how we should respond to the needs of CS education?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What should be the COE’s next steps?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How can we get there?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Suggestions?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Thank you!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Agenda</a:t>
            </a:r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overview -how it gets started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What have we done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What are some challenges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Ideas for simple coding projects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Q&amp;A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Overview </a:t>
            </a:r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body" idx="1"/>
          </p:nvPr>
        </p:nvSpPr>
        <p:spPr>
          <a:xfrm>
            <a:off x="1295325" y="2078875"/>
            <a:ext cx="7122900" cy="13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100"/>
              <a:t>Introduction and overview of this GWC project </a:t>
            </a:r>
            <a:endParaRPr sz="1100"/>
          </a:p>
        </p:txBody>
      </p:sp>
      <p:pic>
        <p:nvPicPr>
          <p:cNvPr id="190" name="Google Shape;190;p20" descr="shutterstock_429987889_edited.jpg"/>
          <p:cNvPicPr preferRelativeResize="0"/>
          <p:nvPr/>
        </p:nvPicPr>
        <p:blipFill rotWithShape="1">
          <a:blip r:embed="rId3">
            <a:alphaModFix/>
          </a:blip>
          <a:srcRect l="12609" t="85988" r="6247" b="1381"/>
          <a:stretch/>
        </p:blipFill>
        <p:spPr>
          <a:xfrm>
            <a:off x="0" y="3835670"/>
            <a:ext cx="9144000" cy="132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>
            <a:spLocks noGrp="1"/>
          </p:cNvSpPr>
          <p:nvPr>
            <p:ph type="title"/>
          </p:nvPr>
        </p:nvSpPr>
        <p:spPr>
          <a:xfrm>
            <a:off x="728344" y="1318650"/>
            <a:ext cx="22077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Team</a:t>
            </a:r>
            <a:endParaRPr b="0"/>
          </a:p>
        </p:txBody>
      </p:sp>
      <p:sp>
        <p:nvSpPr>
          <p:cNvPr id="196" name="Google Shape;196;p21"/>
          <p:cNvSpPr txBox="1"/>
          <p:nvPr/>
        </p:nvSpPr>
        <p:spPr>
          <a:xfrm>
            <a:off x="3202795" y="3781738"/>
            <a:ext cx="1521000" cy="1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>
                <a:solidFill>
                  <a:srgbClr val="FFFFFF"/>
                </a:solidFill>
              </a:rPr>
              <a:t>CEO</a:t>
            </a:r>
            <a:endParaRPr sz="600" b="1">
              <a:solidFill>
                <a:srgbClr val="FFFFFF"/>
              </a:solidFill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3202795" y="3960772"/>
            <a:ext cx="15210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Berry Books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5230277" y="3781738"/>
            <a:ext cx="1521000" cy="1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>
                <a:solidFill>
                  <a:srgbClr val="FFFFFF"/>
                </a:solidFill>
              </a:rPr>
              <a:t>CFO</a:t>
            </a:r>
            <a:endParaRPr sz="600" b="1">
              <a:solidFill>
                <a:srgbClr val="FFFFFF"/>
              </a:solidFill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5230277" y="3960772"/>
            <a:ext cx="15210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Vinny Viewer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7252904" y="3781738"/>
            <a:ext cx="1521000" cy="1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>
                <a:solidFill>
                  <a:srgbClr val="FFFFFF"/>
                </a:solidFill>
              </a:rPr>
              <a:t>Sales Director</a:t>
            </a:r>
            <a:endParaRPr sz="600" b="1">
              <a:solidFill>
                <a:srgbClr val="FFFFFF"/>
              </a:solidFill>
            </a:endParaRPr>
          </a:p>
        </p:txBody>
      </p:sp>
      <p:pic>
        <p:nvPicPr>
          <p:cNvPr id="201" name="Google Shape;2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600" y="849661"/>
            <a:ext cx="1521000" cy="173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4">
            <a:alphaModFix/>
          </a:blip>
          <a:srcRect t="2082" r="11300" b="11517"/>
          <a:stretch/>
        </p:blipFill>
        <p:spPr>
          <a:xfrm>
            <a:off x="3310800" y="3373875"/>
            <a:ext cx="14178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5069" y="1166238"/>
            <a:ext cx="18478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2900" y="3130825"/>
            <a:ext cx="1246700" cy="16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97875" y="1031313"/>
            <a:ext cx="1521000" cy="165101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6960150" y="2580150"/>
            <a:ext cx="19386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Suzanne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7346150" y="4755000"/>
            <a:ext cx="10602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Joe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3133700" y="4688025"/>
            <a:ext cx="19386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Vicky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21"/>
          <p:cNvSpPr txBox="1"/>
          <p:nvPr/>
        </p:nvSpPr>
        <p:spPr>
          <a:xfrm>
            <a:off x="2527050" y="2884950"/>
            <a:ext cx="19386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Mahnaz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4812675" y="2493175"/>
            <a:ext cx="19386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Qing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1" name="Google Shape;211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41625" y="3130825"/>
            <a:ext cx="1093074" cy="158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 txBox="1"/>
          <p:nvPr/>
        </p:nvSpPr>
        <p:spPr>
          <a:xfrm>
            <a:off x="5350563" y="4706475"/>
            <a:ext cx="10602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Cheryl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>
            <a:spLocks noGrp="1"/>
          </p:cNvSpPr>
          <p:nvPr>
            <p:ph type="title"/>
          </p:nvPr>
        </p:nvSpPr>
        <p:spPr>
          <a:xfrm>
            <a:off x="727650" y="12849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Phases</a:t>
            </a:r>
            <a:endParaRPr/>
          </a:p>
        </p:txBody>
      </p:sp>
      <p:sp>
        <p:nvSpPr>
          <p:cNvPr id="218" name="Google Shape;218;p22"/>
          <p:cNvSpPr/>
          <p:nvPr/>
        </p:nvSpPr>
        <p:spPr>
          <a:xfrm>
            <a:off x="1400790" y="2181675"/>
            <a:ext cx="328800" cy="3288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FFFFFF"/>
                </a:solidFill>
              </a:rPr>
              <a:t>1</a:t>
            </a:r>
            <a:endParaRPr sz="800" b="1">
              <a:solidFill>
                <a:srgbClr val="FFFFFF"/>
              </a:solidFill>
            </a:endParaRPr>
          </a:p>
        </p:txBody>
      </p:sp>
      <p:sp>
        <p:nvSpPr>
          <p:cNvPr id="219" name="Google Shape;219;p22"/>
          <p:cNvSpPr txBox="1">
            <a:spLocks noGrp="1"/>
          </p:cNvSpPr>
          <p:nvPr>
            <p:ph type="body" idx="1"/>
          </p:nvPr>
        </p:nvSpPr>
        <p:spPr>
          <a:xfrm>
            <a:off x="1729591" y="2054975"/>
            <a:ext cx="2832900" cy="1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/>
              <a:t>Initial stages</a:t>
            </a:r>
            <a:endParaRPr sz="2400"/>
          </a:p>
        </p:txBody>
      </p:sp>
      <p:sp>
        <p:nvSpPr>
          <p:cNvPr id="220" name="Google Shape;220;p22"/>
          <p:cNvSpPr/>
          <p:nvPr/>
        </p:nvSpPr>
        <p:spPr>
          <a:xfrm>
            <a:off x="1400790" y="3404075"/>
            <a:ext cx="328800" cy="3288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FFFFFF"/>
                </a:solidFill>
              </a:rPr>
              <a:t>2</a:t>
            </a:r>
            <a:endParaRPr sz="800" b="1">
              <a:solidFill>
                <a:srgbClr val="FFFFFF"/>
              </a:solidFill>
            </a:endParaRPr>
          </a:p>
        </p:txBody>
      </p:sp>
      <p:sp>
        <p:nvSpPr>
          <p:cNvPr id="221" name="Google Shape;221;p22"/>
          <p:cNvSpPr txBox="1">
            <a:spLocks noGrp="1"/>
          </p:cNvSpPr>
          <p:nvPr>
            <p:ph type="body" idx="1"/>
          </p:nvPr>
        </p:nvSpPr>
        <p:spPr>
          <a:xfrm>
            <a:off x="5363041" y="1997975"/>
            <a:ext cx="2832900" cy="1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/>
              <a:t>Recruiting participants</a:t>
            </a:r>
            <a:endParaRPr sz="2400"/>
          </a:p>
        </p:txBody>
      </p:sp>
      <p:sp>
        <p:nvSpPr>
          <p:cNvPr id="222" name="Google Shape;222;p22"/>
          <p:cNvSpPr/>
          <p:nvPr/>
        </p:nvSpPr>
        <p:spPr>
          <a:xfrm>
            <a:off x="5090809" y="2181675"/>
            <a:ext cx="328800" cy="3288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FFFFFF"/>
                </a:solidFill>
              </a:rPr>
              <a:t>3</a:t>
            </a:r>
            <a:endParaRPr sz="800" b="1">
              <a:solidFill>
                <a:srgbClr val="FFFFFF"/>
              </a:solidFill>
            </a:endParaRPr>
          </a:p>
        </p:txBody>
      </p:sp>
      <p:sp>
        <p:nvSpPr>
          <p:cNvPr id="223" name="Google Shape;223;p22"/>
          <p:cNvSpPr txBox="1">
            <a:spLocks noGrp="1"/>
          </p:cNvSpPr>
          <p:nvPr>
            <p:ph type="body" idx="1"/>
          </p:nvPr>
        </p:nvSpPr>
        <p:spPr>
          <a:xfrm>
            <a:off x="1729612" y="3167125"/>
            <a:ext cx="2832900" cy="1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Getting financial support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TU Foundation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BTU </a:t>
            </a:r>
            <a:endParaRPr sz="1800"/>
          </a:p>
        </p:txBody>
      </p:sp>
      <p:sp>
        <p:nvSpPr>
          <p:cNvPr id="224" name="Google Shape;224;p22"/>
          <p:cNvSpPr/>
          <p:nvPr/>
        </p:nvSpPr>
        <p:spPr>
          <a:xfrm>
            <a:off x="5090809" y="3404075"/>
            <a:ext cx="328800" cy="3288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FFFFFF"/>
                </a:solidFill>
              </a:rPr>
              <a:t>4</a:t>
            </a:r>
            <a:endParaRPr sz="800" b="1">
              <a:solidFill>
                <a:srgbClr val="FFFFFF"/>
              </a:solidFill>
            </a:endParaRPr>
          </a:p>
        </p:txBody>
      </p:sp>
      <p:sp>
        <p:nvSpPr>
          <p:cNvPr id="225" name="Google Shape;225;p22"/>
          <p:cNvSpPr txBox="1">
            <a:spLocks noGrp="1"/>
          </p:cNvSpPr>
          <p:nvPr>
            <p:ph type="body" idx="1"/>
          </p:nvPr>
        </p:nvSpPr>
        <p:spPr>
          <a:xfrm>
            <a:off x="5419612" y="3345500"/>
            <a:ext cx="2832900" cy="1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/>
              <a:t>Implementation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730725" y="1318650"/>
            <a:ext cx="38934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Financial support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  <p:sp>
        <p:nvSpPr>
          <p:cNvPr id="231" name="Google Shape;231;p23"/>
          <p:cNvSpPr txBox="1">
            <a:spLocks noGrp="1"/>
          </p:cNvSpPr>
          <p:nvPr>
            <p:ph type="body" idx="1"/>
          </p:nvPr>
        </p:nvSpPr>
        <p:spPr>
          <a:xfrm>
            <a:off x="721225" y="2051575"/>
            <a:ext cx="4043100" cy="28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TU Foundation</a:t>
            </a:r>
            <a:endParaRPr sz="26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-1st COE project funded</a:t>
            </a:r>
            <a:endParaRPr sz="14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-focus on marginalized girls</a:t>
            </a:r>
            <a:endParaRPr sz="14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-promote equity in computing and education</a:t>
            </a:r>
            <a:endParaRPr sz="14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-pipeline for </a:t>
            </a:r>
            <a:endParaRPr sz="14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*</a:t>
            </a:r>
            <a:r>
              <a:rPr lang="en-GB" sz="1400" dirty="0" err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cs</a:t>
            </a:r>
            <a:r>
              <a:rPr lang="en-GB" sz="1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students</a:t>
            </a:r>
            <a:endParaRPr sz="14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*diverse teachers</a:t>
            </a:r>
            <a:endParaRPr sz="14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-improve their interest in computing</a:t>
            </a:r>
            <a:endParaRPr sz="14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-knowledge and skills in computing</a:t>
            </a:r>
            <a:endParaRPr sz="14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-awareness of the </a:t>
            </a:r>
            <a:r>
              <a:rPr lang="en-GB" sz="1400" dirty="0" err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rolfe</a:t>
            </a:r>
            <a:r>
              <a:rPr lang="en-GB" sz="1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of women in computing and STEM	</a:t>
            </a:r>
            <a:endParaRPr sz="14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			</a:t>
            </a:r>
            <a:endParaRPr sz="14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2" name="Google Shape;232;p23"/>
          <p:cNvSpPr txBox="1">
            <a:spLocks noGrp="1"/>
          </p:cNvSpPr>
          <p:nvPr>
            <p:ph type="body" idx="1"/>
          </p:nvPr>
        </p:nvSpPr>
        <p:spPr>
          <a:xfrm>
            <a:off x="4282800" y="2051575"/>
            <a:ext cx="4861200" cy="28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u="sng" dirty="0" smtClean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600" u="sng" dirty="0" smtClean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BTU </a:t>
            </a:r>
            <a:endParaRPr lang="en-GB" sz="2600" u="sng" dirty="0" smtClean="0">
              <a:solidFill>
                <a:schemeClr val="hlink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https://www.towson.edu/campus/community</a:t>
            </a:r>
            <a:r>
              <a:rPr lang="en-US" sz="16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/</a:t>
            </a:r>
            <a:endParaRPr lang="en-US" sz="1600" dirty="0" smtClean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     Partnerships for Greater Baltimore</a:t>
            </a:r>
            <a:endParaRPr sz="16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			</a:t>
            </a:r>
            <a:endParaRPr sz="14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Recruitment </a:t>
            </a:r>
            <a:endParaRPr/>
          </a:p>
        </p:txBody>
      </p:sp>
      <p:sp>
        <p:nvSpPr>
          <p:cNvPr id="238" name="Google Shape;238;p24"/>
          <p:cNvSpPr txBox="1">
            <a:spLocks noGrp="1"/>
          </p:cNvSpPr>
          <p:nvPr>
            <p:ph type="body" idx="1"/>
          </p:nvPr>
        </p:nvSpPr>
        <p:spPr>
          <a:xfrm>
            <a:off x="1295325" y="2078875"/>
            <a:ext cx="7714204" cy="13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0200">
              <a:buSzPts val="1600"/>
            </a:pPr>
            <a:r>
              <a:rPr lang="en-GB" sz="1600" u="sng" dirty="0">
                <a:solidFill>
                  <a:schemeClr val="hlink"/>
                </a:solidFill>
                <a:hlinkClick r:id="rId3"/>
              </a:rPr>
              <a:t>Refugee Youth </a:t>
            </a:r>
            <a:r>
              <a:rPr lang="en-GB" sz="1600" u="sng" dirty="0" smtClean="0">
                <a:solidFill>
                  <a:schemeClr val="hlink"/>
                </a:solidFill>
                <a:hlinkClick r:id="rId3"/>
              </a:rPr>
              <a:t>Project</a:t>
            </a:r>
            <a:r>
              <a:rPr lang="en-GB" sz="1600" u="sng" dirty="0">
                <a:solidFill>
                  <a:schemeClr val="hlink"/>
                </a:solidFill>
              </a:rPr>
              <a:t>     http://www.refugeeyouthproject.org/</a:t>
            </a:r>
            <a:endParaRPr sz="1600" dirty="0"/>
          </a:p>
          <a:p>
            <a:pPr lvl="0" indent="-330200">
              <a:buSzPts val="1600"/>
            </a:pPr>
            <a:r>
              <a:rPr lang="en-GB" sz="1600" u="sng" dirty="0" smtClean="0">
                <a:solidFill>
                  <a:schemeClr val="hlink"/>
                </a:solidFill>
                <a:hlinkClick r:id="rId4"/>
              </a:rPr>
              <a:t>Patterson </a:t>
            </a:r>
            <a:r>
              <a:rPr lang="en-GB" sz="1600" u="sng" dirty="0">
                <a:solidFill>
                  <a:schemeClr val="hlink"/>
                </a:solidFill>
                <a:hlinkClick r:id="rId4"/>
              </a:rPr>
              <a:t>High </a:t>
            </a:r>
            <a:r>
              <a:rPr lang="en-GB" sz="1600" u="sng" dirty="0" smtClean="0">
                <a:solidFill>
                  <a:schemeClr val="hlink"/>
                </a:solidFill>
                <a:hlinkClick r:id="rId4"/>
              </a:rPr>
              <a:t>School</a:t>
            </a:r>
            <a:r>
              <a:rPr lang="en-GB" sz="1600" u="sng" dirty="0">
                <a:solidFill>
                  <a:schemeClr val="hlink"/>
                </a:solidFill>
              </a:rPr>
              <a:t>      https://www.baltimorecityschools.org/schools/405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 dirty="0"/>
              <a:t>Transportation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 dirty="0"/>
          </a:p>
        </p:txBody>
      </p:sp>
      <p:pic>
        <p:nvPicPr>
          <p:cNvPr id="239" name="Google Shape;239;p24" descr="shutterstock_429987889_edited.jpg"/>
          <p:cNvPicPr preferRelativeResize="0"/>
          <p:nvPr/>
        </p:nvPicPr>
        <p:blipFill rotWithShape="1">
          <a:blip r:embed="rId5">
            <a:alphaModFix/>
          </a:blip>
          <a:srcRect l="12609" t="85988" r="6247" b="1381"/>
          <a:stretch/>
        </p:blipFill>
        <p:spPr>
          <a:xfrm>
            <a:off x="0" y="3835670"/>
            <a:ext cx="9144000" cy="132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Technology </a:t>
            </a:r>
            <a:endParaRPr/>
          </a:p>
        </p:txBody>
      </p:sp>
      <p:pic>
        <p:nvPicPr>
          <p:cNvPr id="245" name="Google Shape;2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8613" y="1702100"/>
            <a:ext cx="3087573" cy="1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7175" y="1976550"/>
            <a:ext cx="2148700" cy="8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325" y="2087950"/>
            <a:ext cx="2275025" cy="64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5"/>
          <p:cNvSpPr/>
          <p:nvPr/>
        </p:nvSpPr>
        <p:spPr>
          <a:xfrm rot="7773382" flipH="1">
            <a:off x="2850180" y="2626929"/>
            <a:ext cx="697667" cy="70511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5"/>
          <p:cNvSpPr/>
          <p:nvPr/>
        </p:nvSpPr>
        <p:spPr>
          <a:xfrm rot="7773382" flipH="1">
            <a:off x="5960030" y="2626929"/>
            <a:ext cx="697667" cy="70511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5"/>
          <p:cNvSpPr txBox="1"/>
          <p:nvPr/>
        </p:nvSpPr>
        <p:spPr>
          <a:xfrm>
            <a:off x="577050" y="3310300"/>
            <a:ext cx="2643900" cy="15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Resources for facilitators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Tutorials and activities for the students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p25"/>
          <p:cNvSpPr txBox="1"/>
          <p:nvPr/>
        </p:nvSpPr>
        <p:spPr>
          <a:xfrm>
            <a:off x="3480450" y="3310300"/>
            <a:ext cx="2643900" cy="15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Coding animations, stories, and games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Stores projects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6155250" y="3310300"/>
            <a:ext cx="2643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Stores information for our individual club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Provides blog space for student reflections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Concludes with students designing a page to exhibit their project(s)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 txBox="1">
            <a:spLocks noGrp="1"/>
          </p:cNvSpPr>
          <p:nvPr>
            <p:ph type="title"/>
          </p:nvPr>
        </p:nvSpPr>
        <p:spPr>
          <a:xfrm>
            <a:off x="730725" y="1318650"/>
            <a:ext cx="66477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Coding with the girls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  <p:sp>
        <p:nvSpPr>
          <p:cNvPr id="258" name="Google Shape;258;p26"/>
          <p:cNvSpPr txBox="1">
            <a:spLocks noGrp="1"/>
          </p:cNvSpPr>
          <p:nvPr>
            <p:ph type="body" idx="1"/>
          </p:nvPr>
        </p:nvSpPr>
        <p:spPr>
          <a:xfrm>
            <a:off x="442100" y="1945450"/>
            <a:ext cx="4248600" cy="28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aleway"/>
              <a:buChar char="●"/>
            </a:pPr>
            <a:r>
              <a:rPr lang="en-GB" sz="2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We started using Scratch on the first day!</a:t>
            </a:r>
            <a:endParaRPr sz="2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aleway"/>
              <a:buChar char="●"/>
            </a:pPr>
            <a:r>
              <a:rPr lang="en-GB" sz="2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Demo</a:t>
            </a:r>
            <a:endParaRPr sz="2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aleway"/>
              <a:buChar char="●"/>
            </a:pPr>
            <a:r>
              <a:rPr lang="en-GB" sz="2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Everyone got in and started sharing Scratch ideas</a:t>
            </a:r>
            <a:endParaRPr sz="2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aleway"/>
              <a:buChar char="●"/>
            </a:pPr>
            <a:r>
              <a:rPr lang="en-GB" sz="2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Experienced girls helped newbies - very collaborative</a:t>
            </a:r>
            <a:endParaRPr sz="2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			</a:t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9" name="Google Shape;259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1613647"/>
            <a:ext cx="3977748" cy="276195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6"/>
          <p:cNvSpPr txBox="1"/>
          <p:nvPr/>
        </p:nvSpPr>
        <p:spPr>
          <a:xfrm>
            <a:off x="6537275" y="4237900"/>
            <a:ext cx="23064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Lato"/>
                <a:ea typeface="Lato"/>
                <a:cs typeface="Lato"/>
                <a:sym typeface="Lato"/>
              </a:rPr>
              <a:t>Click bear to open the quick project. Spacebar makes bear speak. Click her hat!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429</Words>
  <Application>Microsoft Office PowerPoint</Application>
  <PresentationFormat>On-screen Show (16:9)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Lato</vt:lpstr>
      <vt:lpstr>Raleway</vt:lpstr>
      <vt:lpstr>Streamline</vt:lpstr>
      <vt:lpstr>Girls Who Code project </vt:lpstr>
      <vt:lpstr>Agenda</vt:lpstr>
      <vt:lpstr>Overview </vt:lpstr>
      <vt:lpstr>Team</vt:lpstr>
      <vt:lpstr>Phases</vt:lpstr>
      <vt:lpstr>Financial support </vt:lpstr>
      <vt:lpstr>Recruitment </vt:lpstr>
      <vt:lpstr>Technology </vt:lpstr>
      <vt:lpstr>Coding with the girls  </vt:lpstr>
      <vt:lpstr>Designing / Implementing GWC Sessions</vt:lpstr>
      <vt:lpstr>Coding for faculty and teacher candidates  </vt:lpstr>
      <vt:lpstr>Implementation &amp; Challenges </vt:lpstr>
      <vt:lpstr>Q &amp; A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Girls Who Code project</dc:title>
  <dc:creator>Fuller, Deborah</dc:creator>
  <cp:lastModifiedBy>Fuller, Deborah</cp:lastModifiedBy>
  <cp:revision>9</cp:revision>
  <dcterms:modified xsi:type="dcterms:W3CDTF">2020-04-29T21:54:28Z</dcterms:modified>
</cp:coreProperties>
</file>