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6" r:id="rId2"/>
  </p:sldMasterIdLst>
  <p:notesMasterIdLst>
    <p:notesMasterId r:id="rId25"/>
  </p:notesMasterIdLst>
  <p:handoutMasterIdLst>
    <p:handoutMasterId r:id="rId26"/>
  </p:handoutMasterIdLst>
  <p:sldIdLst>
    <p:sldId id="257" r:id="rId3"/>
    <p:sldId id="266" r:id="rId4"/>
    <p:sldId id="301" r:id="rId5"/>
    <p:sldId id="289" r:id="rId6"/>
    <p:sldId id="2642" r:id="rId7"/>
    <p:sldId id="2643" r:id="rId8"/>
    <p:sldId id="2567" r:id="rId9"/>
    <p:sldId id="272" r:id="rId10"/>
    <p:sldId id="303" r:id="rId11"/>
    <p:sldId id="302" r:id="rId12"/>
    <p:sldId id="304" r:id="rId13"/>
    <p:sldId id="312" r:id="rId14"/>
    <p:sldId id="313" r:id="rId15"/>
    <p:sldId id="309" r:id="rId16"/>
    <p:sldId id="310" r:id="rId17"/>
    <p:sldId id="2616" r:id="rId18"/>
    <p:sldId id="2615" r:id="rId19"/>
    <p:sldId id="283" r:id="rId20"/>
    <p:sldId id="308" r:id="rId21"/>
    <p:sldId id="311" r:id="rId22"/>
    <p:sldId id="2619"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D2"/>
    <a:srgbClr val="FF33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5C5FC-CDA4-4335-87E5-FB05A017A7A1}" v="70" dt="2022-09-30T20:21:53.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108" d="100"/>
          <a:sy n="108" d="100"/>
        </p:scale>
        <p:origin x="678" y="12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s://www.towson.edu/advising/current/seminar.html"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catalog.towson.edu/undergraduat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towson.edu/advising/current/seminar.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catalog.towson.edu/undergraduat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47A7A-2388-4310-9CB0-E872EB178D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3C2324-9F34-4D28-BA83-343F6B529246}">
      <dgm:prSet custT="1"/>
      <dgm:spPr/>
      <dgm:t>
        <a:bodyPr/>
        <a:lstStyle/>
        <a:p>
          <a:r>
            <a:rPr lang="en-US" sz="2200" b="1">
              <a:solidFill>
                <a:schemeClr val="accent6">
                  <a:lumMod val="75000"/>
                </a:schemeClr>
              </a:solidFill>
            </a:rPr>
            <a:t>Current Semester Reminders</a:t>
          </a:r>
        </a:p>
      </dgm:t>
    </dgm:pt>
    <dgm:pt modelId="{F8ADFDA8-5148-48D4-8101-0C24D026773D}" type="parTrans" cxnId="{4A08A89E-6A6D-4CDE-AB76-588BE6E4CB9A}">
      <dgm:prSet/>
      <dgm:spPr/>
      <dgm:t>
        <a:bodyPr/>
        <a:lstStyle/>
        <a:p>
          <a:endParaRPr lang="en-US"/>
        </a:p>
      </dgm:t>
    </dgm:pt>
    <dgm:pt modelId="{8E6EA772-EA8B-468F-A43D-D3D2E78A1B86}" type="sibTrans" cxnId="{4A08A89E-6A6D-4CDE-AB76-588BE6E4CB9A}">
      <dgm:prSet/>
      <dgm:spPr/>
      <dgm:t>
        <a:bodyPr/>
        <a:lstStyle/>
        <a:p>
          <a:endParaRPr lang="en-US"/>
        </a:p>
      </dgm:t>
    </dgm:pt>
    <dgm:pt modelId="{70ED2D71-D35A-4908-876F-42F4A895F137}">
      <dgm:prSet custT="1"/>
      <dgm:spPr/>
      <dgm:t>
        <a:bodyPr/>
        <a:lstStyle/>
        <a:p>
          <a:r>
            <a:rPr lang="en-US" sz="2200" b="1">
              <a:solidFill>
                <a:schemeClr val="accent6">
                  <a:lumMod val="75000"/>
                </a:schemeClr>
              </a:solidFill>
            </a:rPr>
            <a:t>Minimester Registration</a:t>
          </a:r>
        </a:p>
      </dgm:t>
    </dgm:pt>
    <dgm:pt modelId="{0512075F-6465-4CD4-8DCE-E5EB38FD5440}" type="parTrans" cxnId="{830067AA-AD42-4983-BC03-EE372C6C73B0}">
      <dgm:prSet/>
      <dgm:spPr/>
      <dgm:t>
        <a:bodyPr/>
        <a:lstStyle/>
        <a:p>
          <a:endParaRPr lang="en-US"/>
        </a:p>
      </dgm:t>
    </dgm:pt>
    <dgm:pt modelId="{2DF0DAB2-6075-4FCD-9EB9-5100D7651BF6}" type="sibTrans" cxnId="{830067AA-AD42-4983-BC03-EE372C6C73B0}">
      <dgm:prSet/>
      <dgm:spPr/>
      <dgm:t>
        <a:bodyPr/>
        <a:lstStyle/>
        <a:p>
          <a:endParaRPr lang="en-US"/>
        </a:p>
      </dgm:t>
    </dgm:pt>
    <dgm:pt modelId="{06DC1D49-7CAC-4A07-A141-459811E447D5}">
      <dgm:prSet custT="1"/>
      <dgm:spPr/>
      <dgm:t>
        <a:bodyPr/>
        <a:lstStyle/>
        <a:p>
          <a:r>
            <a:rPr lang="en-US" sz="2200" b="1">
              <a:solidFill>
                <a:schemeClr val="accent6">
                  <a:lumMod val="75000"/>
                </a:schemeClr>
              </a:solidFill>
            </a:rPr>
            <a:t>Spring Registration</a:t>
          </a:r>
        </a:p>
      </dgm:t>
    </dgm:pt>
    <dgm:pt modelId="{0B259352-441D-4C60-B491-1B8C346D0E16}" type="parTrans" cxnId="{2CE3E3A9-3D71-4DCD-B94E-1076B44E4DBE}">
      <dgm:prSet/>
      <dgm:spPr/>
      <dgm:t>
        <a:bodyPr/>
        <a:lstStyle/>
        <a:p>
          <a:endParaRPr lang="en-US"/>
        </a:p>
      </dgm:t>
    </dgm:pt>
    <dgm:pt modelId="{2676CFCD-44D1-400A-ACEB-785F3AE5F59B}" type="sibTrans" cxnId="{2CE3E3A9-3D71-4DCD-B94E-1076B44E4DBE}">
      <dgm:prSet/>
      <dgm:spPr/>
      <dgm:t>
        <a:bodyPr/>
        <a:lstStyle/>
        <a:p>
          <a:endParaRPr lang="en-US"/>
        </a:p>
      </dgm:t>
    </dgm:pt>
    <dgm:pt modelId="{F4C86C86-2497-402D-8956-6B364A64559E}">
      <dgm:prSet custT="1"/>
      <dgm:spPr/>
      <dgm:t>
        <a:bodyPr/>
        <a:lstStyle/>
        <a:p>
          <a:r>
            <a:rPr lang="en-US" sz="2100" b="1">
              <a:solidFill>
                <a:schemeClr val="accent6">
                  <a:lumMod val="75000"/>
                </a:schemeClr>
              </a:solidFill>
            </a:rPr>
            <a:t>Upcoming Individual Appointments </a:t>
          </a:r>
        </a:p>
      </dgm:t>
    </dgm:pt>
    <dgm:pt modelId="{20CEF023-2D65-44F8-BC14-6C24402B61E6}" type="parTrans" cxnId="{0C1CAFD7-BEE7-4FE3-B7CC-2BBC55400F70}">
      <dgm:prSet/>
      <dgm:spPr/>
      <dgm:t>
        <a:bodyPr/>
        <a:lstStyle/>
        <a:p>
          <a:endParaRPr lang="en-US"/>
        </a:p>
      </dgm:t>
    </dgm:pt>
    <dgm:pt modelId="{92517B93-448D-46E4-8590-4D73F577BF1C}" type="sibTrans" cxnId="{0C1CAFD7-BEE7-4FE3-B7CC-2BBC55400F70}">
      <dgm:prSet/>
      <dgm:spPr/>
      <dgm:t>
        <a:bodyPr/>
        <a:lstStyle/>
        <a:p>
          <a:endParaRPr lang="en-US"/>
        </a:p>
      </dgm:t>
    </dgm:pt>
    <dgm:pt modelId="{7EDDFA29-238D-4ACF-98F7-56FCA435210C}" type="pres">
      <dgm:prSet presAssocID="{25647A7A-2388-4310-9CB0-E872EB178D61}" presName="Name0" presStyleCnt="0">
        <dgm:presLayoutVars>
          <dgm:chMax val="7"/>
          <dgm:chPref val="7"/>
          <dgm:dir/>
        </dgm:presLayoutVars>
      </dgm:prSet>
      <dgm:spPr/>
    </dgm:pt>
    <dgm:pt modelId="{DCE083B2-AF2B-43CE-A000-5841FBE3CEB3}" type="pres">
      <dgm:prSet presAssocID="{25647A7A-2388-4310-9CB0-E872EB178D61}" presName="Name1" presStyleCnt="0"/>
      <dgm:spPr/>
    </dgm:pt>
    <dgm:pt modelId="{CB76F3F7-48F7-4B79-96AF-92BC12A7822A}" type="pres">
      <dgm:prSet presAssocID="{25647A7A-2388-4310-9CB0-E872EB178D61}" presName="cycle" presStyleCnt="0"/>
      <dgm:spPr/>
    </dgm:pt>
    <dgm:pt modelId="{9D6A8D07-146A-44F5-8C90-3D9F25FDA6A7}" type="pres">
      <dgm:prSet presAssocID="{25647A7A-2388-4310-9CB0-E872EB178D61}" presName="srcNode" presStyleLbl="node1" presStyleIdx="0" presStyleCnt="4"/>
      <dgm:spPr/>
    </dgm:pt>
    <dgm:pt modelId="{3B76FADD-0E50-4793-B3C4-D3D742BE4DD1}" type="pres">
      <dgm:prSet presAssocID="{25647A7A-2388-4310-9CB0-E872EB178D61}" presName="conn" presStyleLbl="parChTrans1D2" presStyleIdx="0" presStyleCnt="1"/>
      <dgm:spPr/>
    </dgm:pt>
    <dgm:pt modelId="{9B31C7C3-A9CA-4351-973E-46978CA2F569}" type="pres">
      <dgm:prSet presAssocID="{25647A7A-2388-4310-9CB0-E872EB178D61}" presName="extraNode" presStyleLbl="node1" presStyleIdx="0" presStyleCnt="4"/>
      <dgm:spPr/>
    </dgm:pt>
    <dgm:pt modelId="{EBCE1C10-33AB-42D9-9322-20B9D528F2DE}" type="pres">
      <dgm:prSet presAssocID="{25647A7A-2388-4310-9CB0-E872EB178D61}" presName="dstNode" presStyleLbl="node1" presStyleIdx="0" presStyleCnt="4"/>
      <dgm:spPr/>
    </dgm:pt>
    <dgm:pt modelId="{B17BE9F9-2159-40C8-9DFE-8EE44AA54CEE}" type="pres">
      <dgm:prSet presAssocID="{FC3C2324-9F34-4D28-BA83-343F6B529246}" presName="text_1" presStyleLbl="node1" presStyleIdx="0" presStyleCnt="4">
        <dgm:presLayoutVars>
          <dgm:bulletEnabled val="1"/>
        </dgm:presLayoutVars>
      </dgm:prSet>
      <dgm:spPr/>
    </dgm:pt>
    <dgm:pt modelId="{CF6325FD-9071-44F4-903E-E05326E77FDF}" type="pres">
      <dgm:prSet presAssocID="{FC3C2324-9F34-4D28-BA83-343F6B529246}" presName="accent_1" presStyleCnt="0"/>
      <dgm:spPr/>
    </dgm:pt>
    <dgm:pt modelId="{FD3F62A9-6059-4F31-A7CC-6FD5141ACCB0}" type="pres">
      <dgm:prSet presAssocID="{FC3C2324-9F34-4D28-BA83-343F6B529246}" presName="accentRepeatNode" presStyleLbl="solidFgAcc1" presStyleIdx="0" presStyleCnt="4"/>
      <dgm:spPr/>
    </dgm:pt>
    <dgm:pt modelId="{78C7F610-C6AA-4E8E-81D3-2C62D0E1057F}" type="pres">
      <dgm:prSet presAssocID="{70ED2D71-D35A-4908-876F-42F4A895F137}" presName="text_2" presStyleLbl="node1" presStyleIdx="1" presStyleCnt="4">
        <dgm:presLayoutVars>
          <dgm:bulletEnabled val="1"/>
        </dgm:presLayoutVars>
      </dgm:prSet>
      <dgm:spPr/>
    </dgm:pt>
    <dgm:pt modelId="{CEA87A09-027F-4BCE-B2CE-A91CAB8152B1}" type="pres">
      <dgm:prSet presAssocID="{70ED2D71-D35A-4908-876F-42F4A895F137}" presName="accent_2" presStyleCnt="0"/>
      <dgm:spPr/>
    </dgm:pt>
    <dgm:pt modelId="{3E55CEAE-EB76-4605-B888-678202A6F398}" type="pres">
      <dgm:prSet presAssocID="{70ED2D71-D35A-4908-876F-42F4A895F137}" presName="accentRepeatNode" presStyleLbl="solidFgAcc1" presStyleIdx="1" presStyleCnt="4"/>
      <dgm:spPr/>
    </dgm:pt>
    <dgm:pt modelId="{4BA3EE8B-BFFC-4AF7-BC2F-A2CF46BD0067}" type="pres">
      <dgm:prSet presAssocID="{06DC1D49-7CAC-4A07-A141-459811E447D5}" presName="text_3" presStyleLbl="node1" presStyleIdx="2" presStyleCnt="4">
        <dgm:presLayoutVars>
          <dgm:bulletEnabled val="1"/>
        </dgm:presLayoutVars>
      </dgm:prSet>
      <dgm:spPr/>
    </dgm:pt>
    <dgm:pt modelId="{979197B3-1738-4483-A3AF-61DCE0056AAC}" type="pres">
      <dgm:prSet presAssocID="{06DC1D49-7CAC-4A07-A141-459811E447D5}" presName="accent_3" presStyleCnt="0"/>
      <dgm:spPr/>
    </dgm:pt>
    <dgm:pt modelId="{CF433E20-0BF9-4BF0-B2DF-D2329098674A}" type="pres">
      <dgm:prSet presAssocID="{06DC1D49-7CAC-4A07-A141-459811E447D5}" presName="accentRepeatNode" presStyleLbl="solidFgAcc1" presStyleIdx="2" presStyleCnt="4"/>
      <dgm:spPr/>
    </dgm:pt>
    <dgm:pt modelId="{5047C295-A8D1-4274-BB4F-6961664C228A}" type="pres">
      <dgm:prSet presAssocID="{F4C86C86-2497-402D-8956-6B364A64559E}" presName="text_4" presStyleLbl="node1" presStyleIdx="3" presStyleCnt="4" custScaleX="102529">
        <dgm:presLayoutVars>
          <dgm:bulletEnabled val="1"/>
        </dgm:presLayoutVars>
      </dgm:prSet>
      <dgm:spPr/>
    </dgm:pt>
    <dgm:pt modelId="{63C41CDD-446A-4F20-B418-2B3AB52593BC}" type="pres">
      <dgm:prSet presAssocID="{F4C86C86-2497-402D-8956-6B364A64559E}" presName="accent_4" presStyleCnt="0"/>
      <dgm:spPr/>
    </dgm:pt>
    <dgm:pt modelId="{C76711A2-D694-4866-AE38-D7A2D67B1A65}" type="pres">
      <dgm:prSet presAssocID="{F4C86C86-2497-402D-8956-6B364A64559E}" presName="accentRepeatNode" presStyleLbl="solidFgAcc1" presStyleIdx="3" presStyleCnt="4"/>
      <dgm:spPr/>
    </dgm:pt>
  </dgm:ptLst>
  <dgm:cxnLst>
    <dgm:cxn modelId="{090B7F0C-F55A-4FDB-891E-057C0690B3E0}" type="presOf" srcId="{25647A7A-2388-4310-9CB0-E872EB178D61}" destId="{7EDDFA29-238D-4ACF-98F7-56FCA435210C}" srcOrd="0" destOrd="0" presId="urn:microsoft.com/office/officeart/2008/layout/VerticalCurvedList"/>
    <dgm:cxn modelId="{63D28581-7237-465D-9564-832173037739}" type="presOf" srcId="{8E6EA772-EA8B-468F-A43D-D3D2E78A1B86}" destId="{3B76FADD-0E50-4793-B3C4-D3D742BE4DD1}" srcOrd="0" destOrd="0" presId="urn:microsoft.com/office/officeart/2008/layout/VerticalCurvedList"/>
    <dgm:cxn modelId="{6C2DAB83-F83B-4B5B-B6D2-EB24F1375FBF}" type="presOf" srcId="{70ED2D71-D35A-4908-876F-42F4A895F137}" destId="{78C7F610-C6AA-4E8E-81D3-2C62D0E1057F}" srcOrd="0" destOrd="0" presId="urn:microsoft.com/office/officeart/2008/layout/VerticalCurvedList"/>
    <dgm:cxn modelId="{6607428E-8831-400D-A9F1-C19AF0278DFD}" type="presOf" srcId="{F4C86C86-2497-402D-8956-6B364A64559E}" destId="{5047C295-A8D1-4274-BB4F-6961664C228A}" srcOrd="0" destOrd="0" presId="urn:microsoft.com/office/officeart/2008/layout/VerticalCurvedList"/>
    <dgm:cxn modelId="{4A08A89E-6A6D-4CDE-AB76-588BE6E4CB9A}" srcId="{25647A7A-2388-4310-9CB0-E872EB178D61}" destId="{FC3C2324-9F34-4D28-BA83-343F6B529246}" srcOrd="0" destOrd="0" parTransId="{F8ADFDA8-5148-48D4-8101-0C24D026773D}" sibTransId="{8E6EA772-EA8B-468F-A43D-D3D2E78A1B86}"/>
    <dgm:cxn modelId="{2CE3E3A9-3D71-4DCD-B94E-1076B44E4DBE}" srcId="{25647A7A-2388-4310-9CB0-E872EB178D61}" destId="{06DC1D49-7CAC-4A07-A141-459811E447D5}" srcOrd="2" destOrd="0" parTransId="{0B259352-441D-4C60-B491-1B8C346D0E16}" sibTransId="{2676CFCD-44D1-400A-ACEB-785F3AE5F59B}"/>
    <dgm:cxn modelId="{830067AA-AD42-4983-BC03-EE372C6C73B0}" srcId="{25647A7A-2388-4310-9CB0-E872EB178D61}" destId="{70ED2D71-D35A-4908-876F-42F4A895F137}" srcOrd="1" destOrd="0" parTransId="{0512075F-6465-4CD4-8DCE-E5EB38FD5440}" sibTransId="{2DF0DAB2-6075-4FCD-9EB9-5100D7651BF6}"/>
    <dgm:cxn modelId="{938CEDB1-EA31-4071-910E-DD4E9E65E23D}" type="presOf" srcId="{06DC1D49-7CAC-4A07-A141-459811E447D5}" destId="{4BA3EE8B-BFFC-4AF7-BC2F-A2CF46BD0067}" srcOrd="0" destOrd="0" presId="urn:microsoft.com/office/officeart/2008/layout/VerticalCurvedList"/>
    <dgm:cxn modelId="{0C1CAFD7-BEE7-4FE3-B7CC-2BBC55400F70}" srcId="{25647A7A-2388-4310-9CB0-E872EB178D61}" destId="{F4C86C86-2497-402D-8956-6B364A64559E}" srcOrd="3" destOrd="0" parTransId="{20CEF023-2D65-44F8-BC14-6C24402B61E6}" sibTransId="{92517B93-448D-46E4-8590-4D73F577BF1C}"/>
    <dgm:cxn modelId="{3E47EDE2-70A8-4F21-8804-8ED1FED86163}" type="presOf" srcId="{FC3C2324-9F34-4D28-BA83-343F6B529246}" destId="{B17BE9F9-2159-40C8-9DFE-8EE44AA54CEE}" srcOrd="0" destOrd="0" presId="urn:microsoft.com/office/officeart/2008/layout/VerticalCurvedList"/>
    <dgm:cxn modelId="{3BF14DD3-4337-45B8-BC49-E470791CF38C}" type="presParOf" srcId="{7EDDFA29-238D-4ACF-98F7-56FCA435210C}" destId="{DCE083B2-AF2B-43CE-A000-5841FBE3CEB3}" srcOrd="0" destOrd="0" presId="urn:microsoft.com/office/officeart/2008/layout/VerticalCurvedList"/>
    <dgm:cxn modelId="{3DFB2A57-0860-40F8-8B99-DE28EB5BBDB9}" type="presParOf" srcId="{DCE083B2-AF2B-43CE-A000-5841FBE3CEB3}" destId="{CB76F3F7-48F7-4B79-96AF-92BC12A7822A}" srcOrd="0" destOrd="0" presId="urn:microsoft.com/office/officeart/2008/layout/VerticalCurvedList"/>
    <dgm:cxn modelId="{FDAA97A4-FC75-46DF-B93F-0B62469E4BFB}" type="presParOf" srcId="{CB76F3F7-48F7-4B79-96AF-92BC12A7822A}" destId="{9D6A8D07-146A-44F5-8C90-3D9F25FDA6A7}" srcOrd="0" destOrd="0" presId="urn:microsoft.com/office/officeart/2008/layout/VerticalCurvedList"/>
    <dgm:cxn modelId="{01E298A0-E290-4928-B7AE-12EEDA512042}" type="presParOf" srcId="{CB76F3F7-48F7-4B79-96AF-92BC12A7822A}" destId="{3B76FADD-0E50-4793-B3C4-D3D742BE4DD1}" srcOrd="1" destOrd="0" presId="urn:microsoft.com/office/officeart/2008/layout/VerticalCurvedList"/>
    <dgm:cxn modelId="{1C246656-927D-4347-AC85-906A3AB3DEC0}" type="presParOf" srcId="{CB76F3F7-48F7-4B79-96AF-92BC12A7822A}" destId="{9B31C7C3-A9CA-4351-973E-46978CA2F569}" srcOrd="2" destOrd="0" presId="urn:microsoft.com/office/officeart/2008/layout/VerticalCurvedList"/>
    <dgm:cxn modelId="{AF05BA79-F551-4659-BB65-5039764D233D}" type="presParOf" srcId="{CB76F3F7-48F7-4B79-96AF-92BC12A7822A}" destId="{EBCE1C10-33AB-42D9-9322-20B9D528F2DE}" srcOrd="3" destOrd="0" presId="urn:microsoft.com/office/officeart/2008/layout/VerticalCurvedList"/>
    <dgm:cxn modelId="{33A7BF73-7342-4DDD-ABDC-929126340450}" type="presParOf" srcId="{DCE083B2-AF2B-43CE-A000-5841FBE3CEB3}" destId="{B17BE9F9-2159-40C8-9DFE-8EE44AA54CEE}" srcOrd="1" destOrd="0" presId="urn:microsoft.com/office/officeart/2008/layout/VerticalCurvedList"/>
    <dgm:cxn modelId="{3ED9A532-DFC0-4E10-9ADD-DD341D0CAB00}" type="presParOf" srcId="{DCE083B2-AF2B-43CE-A000-5841FBE3CEB3}" destId="{CF6325FD-9071-44F4-903E-E05326E77FDF}" srcOrd="2" destOrd="0" presId="urn:microsoft.com/office/officeart/2008/layout/VerticalCurvedList"/>
    <dgm:cxn modelId="{27F78216-45AF-4CE1-B59A-A02ED775BF6E}" type="presParOf" srcId="{CF6325FD-9071-44F4-903E-E05326E77FDF}" destId="{FD3F62A9-6059-4F31-A7CC-6FD5141ACCB0}" srcOrd="0" destOrd="0" presId="urn:microsoft.com/office/officeart/2008/layout/VerticalCurvedList"/>
    <dgm:cxn modelId="{C50807FA-97E8-47A0-9AAC-E8D3ED66E9A4}" type="presParOf" srcId="{DCE083B2-AF2B-43CE-A000-5841FBE3CEB3}" destId="{78C7F610-C6AA-4E8E-81D3-2C62D0E1057F}" srcOrd="3" destOrd="0" presId="urn:microsoft.com/office/officeart/2008/layout/VerticalCurvedList"/>
    <dgm:cxn modelId="{EA6EB2D6-5164-46A9-969A-EC2886B85569}" type="presParOf" srcId="{DCE083B2-AF2B-43CE-A000-5841FBE3CEB3}" destId="{CEA87A09-027F-4BCE-B2CE-A91CAB8152B1}" srcOrd="4" destOrd="0" presId="urn:microsoft.com/office/officeart/2008/layout/VerticalCurvedList"/>
    <dgm:cxn modelId="{2F6C81EB-02AD-4809-A378-64EE643DCD06}" type="presParOf" srcId="{CEA87A09-027F-4BCE-B2CE-A91CAB8152B1}" destId="{3E55CEAE-EB76-4605-B888-678202A6F398}" srcOrd="0" destOrd="0" presId="urn:microsoft.com/office/officeart/2008/layout/VerticalCurvedList"/>
    <dgm:cxn modelId="{DFD939FE-85E3-4F5F-87B2-53F03495C0C4}" type="presParOf" srcId="{DCE083B2-AF2B-43CE-A000-5841FBE3CEB3}" destId="{4BA3EE8B-BFFC-4AF7-BC2F-A2CF46BD0067}" srcOrd="5" destOrd="0" presId="urn:microsoft.com/office/officeart/2008/layout/VerticalCurvedList"/>
    <dgm:cxn modelId="{7138177F-BA7F-44E8-874E-5F7C12D0472F}" type="presParOf" srcId="{DCE083B2-AF2B-43CE-A000-5841FBE3CEB3}" destId="{979197B3-1738-4483-A3AF-61DCE0056AAC}" srcOrd="6" destOrd="0" presId="urn:microsoft.com/office/officeart/2008/layout/VerticalCurvedList"/>
    <dgm:cxn modelId="{DB29511D-8477-4664-8401-5AA5E18A1DA3}" type="presParOf" srcId="{979197B3-1738-4483-A3AF-61DCE0056AAC}" destId="{CF433E20-0BF9-4BF0-B2DF-D2329098674A}" srcOrd="0" destOrd="0" presId="urn:microsoft.com/office/officeart/2008/layout/VerticalCurvedList"/>
    <dgm:cxn modelId="{C2256670-35D1-4358-B52F-5547F238847A}" type="presParOf" srcId="{DCE083B2-AF2B-43CE-A000-5841FBE3CEB3}" destId="{5047C295-A8D1-4274-BB4F-6961664C228A}" srcOrd="7" destOrd="0" presId="urn:microsoft.com/office/officeart/2008/layout/VerticalCurvedList"/>
    <dgm:cxn modelId="{3A0C6E0A-203D-4262-8BBA-93B77D603D3F}" type="presParOf" srcId="{DCE083B2-AF2B-43CE-A000-5841FBE3CEB3}" destId="{63C41CDD-446A-4F20-B418-2B3AB52593BC}" srcOrd="8" destOrd="0" presId="urn:microsoft.com/office/officeart/2008/layout/VerticalCurvedList"/>
    <dgm:cxn modelId="{D488779F-A847-47FF-B0D6-2873DDCE6692}" type="presParOf" srcId="{63C41CDD-446A-4F20-B418-2B3AB52593BC}" destId="{C76711A2-D694-4866-AE38-D7A2D67B1A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6049A-6CB8-4F58-AA8E-BC3A04FFA1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8144D48-463B-4265-B139-5DF2C3A41A7F}">
      <dgm:prSet custT="1"/>
      <dgm:spPr/>
      <dgm:t>
        <a:bodyPr/>
        <a:lstStyle/>
        <a:p>
          <a:r>
            <a:rPr lang="en-US" sz="3000" b="1">
              <a:solidFill>
                <a:schemeClr val="bg2">
                  <a:lumMod val="25000"/>
                </a:schemeClr>
              </a:solidFill>
              <a:latin typeface="Avenir" panose="02000503020000020003"/>
            </a:rPr>
            <a:t>ENGL 102</a:t>
          </a:r>
        </a:p>
      </dgm:t>
    </dgm:pt>
    <dgm:pt modelId="{4EF5A939-2BD2-4644-A82C-B4C7AB714506}" type="parTrans" cxnId="{47032333-5F4C-4C55-92C8-FA7EE68CAB5D}">
      <dgm:prSet/>
      <dgm:spPr/>
      <dgm:t>
        <a:bodyPr/>
        <a:lstStyle/>
        <a:p>
          <a:endParaRPr lang="en-US"/>
        </a:p>
      </dgm:t>
    </dgm:pt>
    <dgm:pt modelId="{825F1F3B-C28F-4600-B3EE-9EBD7E5CA33D}" type="sibTrans" cxnId="{47032333-5F4C-4C55-92C8-FA7EE68CAB5D}">
      <dgm:prSet/>
      <dgm:spPr/>
      <dgm:t>
        <a:bodyPr/>
        <a:lstStyle/>
        <a:p>
          <a:endParaRPr lang="en-US"/>
        </a:p>
      </dgm:t>
    </dgm:pt>
    <dgm:pt modelId="{E8F060D4-44C9-454E-AFD6-637A0EEB6752}">
      <dgm:prSet custT="1"/>
      <dgm:spPr/>
      <dgm:t>
        <a:bodyPr/>
        <a:lstStyle/>
        <a:p>
          <a:pPr>
            <a:spcAft>
              <a:spcPts val="600"/>
            </a:spcAft>
          </a:pPr>
          <a:r>
            <a:rPr lang="en-US" sz="3000" b="1" dirty="0">
              <a:solidFill>
                <a:schemeClr val="bg2">
                  <a:lumMod val="25000"/>
                </a:schemeClr>
              </a:solidFill>
              <a:latin typeface="Avenir" panose="02000503020000020003"/>
            </a:rPr>
            <a:t>TSEM 102</a:t>
          </a:r>
        </a:p>
        <a:p>
          <a:pPr>
            <a:spcAft>
              <a:spcPts val="600"/>
            </a:spcAft>
          </a:pPr>
          <a:r>
            <a:rPr lang="en-US" sz="1900" dirty="0"/>
            <a:t>(check topics here: </a:t>
          </a:r>
          <a:r>
            <a:rPr lang="en-US" sz="1900" b="1" dirty="0">
              <a:solidFill>
                <a:schemeClr val="bg2">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rPr>
            <a:t>towson.edu/advising/current/seminar</a:t>
          </a:r>
          <a:r>
            <a:rPr lang="en-US" sz="1900" b="0" dirty="0">
              <a:solidFill>
                <a:schemeClr val="bg2">
                  <a:lumMod val="10000"/>
                </a:schemeClr>
              </a:solidFill>
            </a:rPr>
            <a:t>)</a:t>
          </a:r>
        </a:p>
      </dgm:t>
    </dgm:pt>
    <dgm:pt modelId="{E3700114-86F2-4BBD-868F-4011C6861324}" type="parTrans" cxnId="{BE758922-424E-4042-B60F-3F788D1CD914}">
      <dgm:prSet/>
      <dgm:spPr/>
      <dgm:t>
        <a:bodyPr/>
        <a:lstStyle/>
        <a:p>
          <a:endParaRPr lang="en-US"/>
        </a:p>
      </dgm:t>
    </dgm:pt>
    <dgm:pt modelId="{1BC431E2-E87D-407D-8503-9FABD5B2F323}" type="sibTrans" cxnId="{BE758922-424E-4042-B60F-3F788D1CD914}">
      <dgm:prSet/>
      <dgm:spPr/>
      <dgm:t>
        <a:bodyPr/>
        <a:lstStyle/>
        <a:p>
          <a:endParaRPr lang="en-US"/>
        </a:p>
      </dgm:t>
    </dgm:pt>
    <dgm:pt modelId="{9C362F75-A016-403A-9C17-B754D9023BE8}">
      <dgm:prSet custT="1"/>
      <dgm:spPr/>
      <dgm:t>
        <a:bodyPr/>
        <a:lstStyle/>
        <a:p>
          <a:endParaRPr lang="en-US" sz="1500" b="1" baseline="0" dirty="0">
            <a:solidFill>
              <a:schemeClr val="bg2">
                <a:lumMod val="25000"/>
              </a:schemeClr>
            </a:solidFill>
            <a:latin typeface="Avenir" panose="02000503020000020003"/>
          </a:endParaRPr>
        </a:p>
        <a:p>
          <a:r>
            <a:rPr lang="en-US" sz="3000" b="1" dirty="0">
              <a:solidFill>
                <a:schemeClr val="bg2">
                  <a:lumMod val="25000"/>
                </a:schemeClr>
              </a:solidFill>
              <a:latin typeface="Avenir" panose="02000503020000020003"/>
            </a:rPr>
            <a:t> MATH</a:t>
          </a:r>
        </a:p>
      </dgm:t>
    </dgm:pt>
    <dgm:pt modelId="{3155468C-4BE0-4504-840F-23C764B1D9F5}" type="parTrans" cxnId="{D44CB941-B971-42AC-96DB-0019B91DB8F6}">
      <dgm:prSet/>
      <dgm:spPr/>
      <dgm:t>
        <a:bodyPr/>
        <a:lstStyle/>
        <a:p>
          <a:endParaRPr lang="en-US"/>
        </a:p>
      </dgm:t>
    </dgm:pt>
    <dgm:pt modelId="{B37E54D6-F734-44D3-A6C8-5617491B11FC}" type="sibTrans" cxnId="{D44CB941-B971-42AC-96DB-0019B91DB8F6}">
      <dgm:prSet/>
      <dgm:spPr/>
      <dgm:t>
        <a:bodyPr/>
        <a:lstStyle/>
        <a:p>
          <a:endParaRPr lang="en-US"/>
        </a:p>
      </dgm:t>
    </dgm:pt>
    <dgm:pt modelId="{CBB65E53-90A1-4BC3-974A-184DA8A16D38}">
      <dgm:prSet/>
      <dgm:spPr/>
      <dgm:t>
        <a:bodyPr/>
        <a:lstStyle/>
        <a:p>
          <a:endParaRPr lang="en-US"/>
        </a:p>
      </dgm:t>
    </dgm:pt>
    <dgm:pt modelId="{BE16EF08-0620-42D9-BD0C-0B66C1BAB834}" type="parTrans" cxnId="{6A8A08D3-710E-4ADE-8759-885895BC7B76}">
      <dgm:prSet/>
      <dgm:spPr/>
      <dgm:t>
        <a:bodyPr/>
        <a:lstStyle/>
        <a:p>
          <a:endParaRPr lang="en-US"/>
        </a:p>
      </dgm:t>
    </dgm:pt>
    <dgm:pt modelId="{F4CE98CF-5FB7-4EC2-8BD5-625D324E4100}" type="sibTrans" cxnId="{6A8A08D3-710E-4ADE-8759-885895BC7B76}">
      <dgm:prSet/>
      <dgm:spPr/>
      <dgm:t>
        <a:bodyPr/>
        <a:lstStyle/>
        <a:p>
          <a:endParaRPr lang="en-US"/>
        </a:p>
      </dgm:t>
    </dgm:pt>
    <dgm:pt modelId="{AA35CAAD-5875-4E4D-88EF-F7DF076584E1}" type="pres">
      <dgm:prSet presAssocID="{9716049A-6CB8-4F58-AA8E-BC3A04FFA12C}" presName="vert0" presStyleCnt="0">
        <dgm:presLayoutVars>
          <dgm:dir/>
          <dgm:animOne val="branch"/>
          <dgm:animLvl val="lvl"/>
        </dgm:presLayoutVars>
      </dgm:prSet>
      <dgm:spPr/>
    </dgm:pt>
    <dgm:pt modelId="{08E7115F-6184-4B77-9C3D-25D7967EFFE6}" type="pres">
      <dgm:prSet presAssocID="{68144D48-463B-4265-B139-5DF2C3A41A7F}" presName="thickLine" presStyleLbl="alignNode1" presStyleIdx="0" presStyleCnt="4"/>
      <dgm:spPr/>
    </dgm:pt>
    <dgm:pt modelId="{7A5E579B-F754-480C-85DF-B1A9C1E843BC}" type="pres">
      <dgm:prSet presAssocID="{68144D48-463B-4265-B139-5DF2C3A41A7F}" presName="horz1" presStyleCnt="0"/>
      <dgm:spPr/>
    </dgm:pt>
    <dgm:pt modelId="{3A1563DB-B9DE-47F8-8E41-816B27664784}" type="pres">
      <dgm:prSet presAssocID="{68144D48-463B-4265-B139-5DF2C3A41A7F}" presName="tx1" presStyleLbl="revTx" presStyleIdx="0" presStyleCnt="4"/>
      <dgm:spPr/>
    </dgm:pt>
    <dgm:pt modelId="{3BC31703-B65F-4192-ACF4-D849B3FBD7BF}" type="pres">
      <dgm:prSet presAssocID="{68144D48-463B-4265-B139-5DF2C3A41A7F}" presName="vert1" presStyleCnt="0"/>
      <dgm:spPr/>
    </dgm:pt>
    <dgm:pt modelId="{A6F5ACCE-D55F-4504-B437-B0881BB5DD24}" type="pres">
      <dgm:prSet presAssocID="{E8F060D4-44C9-454E-AFD6-637A0EEB6752}" presName="thickLine" presStyleLbl="alignNode1" presStyleIdx="1" presStyleCnt="4"/>
      <dgm:spPr/>
    </dgm:pt>
    <dgm:pt modelId="{165BC823-E9D5-4BD1-B037-1DFCE95DABBF}" type="pres">
      <dgm:prSet presAssocID="{E8F060D4-44C9-454E-AFD6-637A0EEB6752}" presName="horz1" presStyleCnt="0"/>
      <dgm:spPr/>
    </dgm:pt>
    <dgm:pt modelId="{BD0976CD-7D75-4893-AF57-F67C2928C957}" type="pres">
      <dgm:prSet presAssocID="{E8F060D4-44C9-454E-AFD6-637A0EEB6752}" presName="tx1" presStyleLbl="revTx" presStyleIdx="1" presStyleCnt="4"/>
      <dgm:spPr/>
    </dgm:pt>
    <dgm:pt modelId="{5A971F28-F000-4EC2-B433-F420982032EB}" type="pres">
      <dgm:prSet presAssocID="{E8F060D4-44C9-454E-AFD6-637A0EEB6752}" presName="vert1" presStyleCnt="0"/>
      <dgm:spPr/>
    </dgm:pt>
    <dgm:pt modelId="{E018F243-B607-4C1E-BBC1-7CF07C0B6BE2}" type="pres">
      <dgm:prSet presAssocID="{9C362F75-A016-403A-9C17-B754D9023BE8}" presName="thickLine" presStyleLbl="alignNode1" presStyleIdx="2" presStyleCnt="4" custLinFactNeighborX="16" custLinFactNeighborY="19047"/>
      <dgm:spPr/>
    </dgm:pt>
    <dgm:pt modelId="{E7384BC0-A5AF-4FC2-B0AC-536932262533}" type="pres">
      <dgm:prSet presAssocID="{9C362F75-A016-403A-9C17-B754D9023BE8}" presName="horz1" presStyleCnt="0"/>
      <dgm:spPr/>
    </dgm:pt>
    <dgm:pt modelId="{8689D795-9D64-46C4-B30E-85841AED9C4E}" type="pres">
      <dgm:prSet presAssocID="{9C362F75-A016-403A-9C17-B754D9023BE8}" presName="tx1" presStyleLbl="revTx" presStyleIdx="2" presStyleCnt="4" custScaleY="117996"/>
      <dgm:spPr/>
    </dgm:pt>
    <dgm:pt modelId="{1FEE3272-5423-4CAB-87AD-7E1E288CF66C}" type="pres">
      <dgm:prSet presAssocID="{9C362F75-A016-403A-9C17-B754D9023BE8}" presName="vert1" presStyleCnt="0"/>
      <dgm:spPr/>
    </dgm:pt>
    <dgm:pt modelId="{E674D357-CBF8-46E6-9953-1C59BEB6DD06}" type="pres">
      <dgm:prSet presAssocID="{CBB65E53-90A1-4BC3-974A-184DA8A16D38}" presName="thickLine" presStyleLbl="alignNode1" presStyleIdx="3" presStyleCnt="4"/>
      <dgm:spPr/>
    </dgm:pt>
    <dgm:pt modelId="{393FA411-F72D-444E-B3FB-6972DDC9F8A7}" type="pres">
      <dgm:prSet presAssocID="{CBB65E53-90A1-4BC3-974A-184DA8A16D38}" presName="horz1" presStyleCnt="0"/>
      <dgm:spPr/>
    </dgm:pt>
    <dgm:pt modelId="{63E7EEF1-5DBE-4CF1-B4F4-240CEB2537B6}" type="pres">
      <dgm:prSet presAssocID="{CBB65E53-90A1-4BC3-974A-184DA8A16D38}" presName="tx1" presStyleLbl="revTx" presStyleIdx="3" presStyleCnt="4" custLinFactNeighborY="40223"/>
      <dgm:spPr/>
    </dgm:pt>
    <dgm:pt modelId="{328EAF98-4B55-4DFE-9FBC-B825553E42A3}" type="pres">
      <dgm:prSet presAssocID="{CBB65E53-90A1-4BC3-974A-184DA8A16D38}" presName="vert1" presStyleCnt="0"/>
      <dgm:spPr/>
    </dgm:pt>
  </dgm:ptLst>
  <dgm:cxnLst>
    <dgm:cxn modelId="{BE758922-424E-4042-B60F-3F788D1CD914}" srcId="{9716049A-6CB8-4F58-AA8E-BC3A04FFA12C}" destId="{E8F060D4-44C9-454E-AFD6-637A0EEB6752}" srcOrd="1" destOrd="0" parTransId="{E3700114-86F2-4BBD-868F-4011C6861324}" sibTransId="{1BC431E2-E87D-407D-8503-9FABD5B2F323}"/>
    <dgm:cxn modelId="{3FAE502E-B81E-4A26-B893-483A91979670}" type="presOf" srcId="{CBB65E53-90A1-4BC3-974A-184DA8A16D38}" destId="{63E7EEF1-5DBE-4CF1-B4F4-240CEB2537B6}" srcOrd="0" destOrd="0" presId="urn:microsoft.com/office/officeart/2008/layout/LinedList"/>
    <dgm:cxn modelId="{47032333-5F4C-4C55-92C8-FA7EE68CAB5D}" srcId="{9716049A-6CB8-4F58-AA8E-BC3A04FFA12C}" destId="{68144D48-463B-4265-B139-5DF2C3A41A7F}" srcOrd="0" destOrd="0" parTransId="{4EF5A939-2BD2-4644-A82C-B4C7AB714506}" sibTransId="{825F1F3B-C28F-4600-B3EE-9EBD7E5CA33D}"/>
    <dgm:cxn modelId="{D44CB941-B971-42AC-96DB-0019B91DB8F6}" srcId="{9716049A-6CB8-4F58-AA8E-BC3A04FFA12C}" destId="{9C362F75-A016-403A-9C17-B754D9023BE8}" srcOrd="2" destOrd="0" parTransId="{3155468C-4BE0-4504-840F-23C764B1D9F5}" sibTransId="{B37E54D6-F734-44D3-A6C8-5617491B11FC}"/>
    <dgm:cxn modelId="{86BF7669-2D2C-4727-93C3-AEB9C4EAE07E}" type="presOf" srcId="{68144D48-463B-4265-B139-5DF2C3A41A7F}" destId="{3A1563DB-B9DE-47F8-8E41-816B27664784}" srcOrd="0" destOrd="0" presId="urn:microsoft.com/office/officeart/2008/layout/LinedList"/>
    <dgm:cxn modelId="{88BE8B9A-155F-42AF-B2D4-B0BA7BA63AB5}" type="presOf" srcId="{E8F060D4-44C9-454E-AFD6-637A0EEB6752}" destId="{BD0976CD-7D75-4893-AF57-F67C2928C957}" srcOrd="0" destOrd="0" presId="urn:microsoft.com/office/officeart/2008/layout/LinedList"/>
    <dgm:cxn modelId="{F04FB6B0-B146-413F-9442-FBCC0EFB803B}" type="presOf" srcId="{9C362F75-A016-403A-9C17-B754D9023BE8}" destId="{8689D795-9D64-46C4-B30E-85841AED9C4E}" srcOrd="0" destOrd="0" presId="urn:microsoft.com/office/officeart/2008/layout/LinedList"/>
    <dgm:cxn modelId="{6A8A08D3-710E-4ADE-8759-885895BC7B76}" srcId="{9716049A-6CB8-4F58-AA8E-BC3A04FFA12C}" destId="{CBB65E53-90A1-4BC3-974A-184DA8A16D38}" srcOrd="3" destOrd="0" parTransId="{BE16EF08-0620-42D9-BD0C-0B66C1BAB834}" sibTransId="{F4CE98CF-5FB7-4EC2-8BD5-625D324E4100}"/>
    <dgm:cxn modelId="{C2B8E5E5-1D70-4A83-BDE1-E9A7324FBABC}" type="presOf" srcId="{9716049A-6CB8-4F58-AA8E-BC3A04FFA12C}" destId="{AA35CAAD-5875-4E4D-88EF-F7DF076584E1}" srcOrd="0" destOrd="0" presId="urn:microsoft.com/office/officeart/2008/layout/LinedList"/>
    <dgm:cxn modelId="{A3EB271B-0930-4ECC-9388-7B958B6D0292}" type="presParOf" srcId="{AA35CAAD-5875-4E4D-88EF-F7DF076584E1}" destId="{08E7115F-6184-4B77-9C3D-25D7967EFFE6}" srcOrd="0" destOrd="0" presId="urn:microsoft.com/office/officeart/2008/layout/LinedList"/>
    <dgm:cxn modelId="{261C2EE7-27D7-4B73-995F-70EA39BABCCB}" type="presParOf" srcId="{AA35CAAD-5875-4E4D-88EF-F7DF076584E1}" destId="{7A5E579B-F754-480C-85DF-B1A9C1E843BC}" srcOrd="1" destOrd="0" presId="urn:microsoft.com/office/officeart/2008/layout/LinedList"/>
    <dgm:cxn modelId="{46E7C209-06A1-40A6-B793-7ABDB16D4130}" type="presParOf" srcId="{7A5E579B-F754-480C-85DF-B1A9C1E843BC}" destId="{3A1563DB-B9DE-47F8-8E41-816B27664784}" srcOrd="0" destOrd="0" presId="urn:microsoft.com/office/officeart/2008/layout/LinedList"/>
    <dgm:cxn modelId="{6E37A3DD-1F1F-4F4F-A00F-8DC02F558991}" type="presParOf" srcId="{7A5E579B-F754-480C-85DF-B1A9C1E843BC}" destId="{3BC31703-B65F-4192-ACF4-D849B3FBD7BF}" srcOrd="1" destOrd="0" presId="urn:microsoft.com/office/officeart/2008/layout/LinedList"/>
    <dgm:cxn modelId="{B774EE42-63EE-4B4E-8694-B3A9D5D4213A}" type="presParOf" srcId="{AA35CAAD-5875-4E4D-88EF-F7DF076584E1}" destId="{A6F5ACCE-D55F-4504-B437-B0881BB5DD24}" srcOrd="2" destOrd="0" presId="urn:microsoft.com/office/officeart/2008/layout/LinedList"/>
    <dgm:cxn modelId="{88693C56-D8B3-494E-9F61-7C00153EBBC9}" type="presParOf" srcId="{AA35CAAD-5875-4E4D-88EF-F7DF076584E1}" destId="{165BC823-E9D5-4BD1-B037-1DFCE95DABBF}" srcOrd="3" destOrd="0" presId="urn:microsoft.com/office/officeart/2008/layout/LinedList"/>
    <dgm:cxn modelId="{37E413D6-F90B-4445-BF5C-A182A1B39857}" type="presParOf" srcId="{165BC823-E9D5-4BD1-B037-1DFCE95DABBF}" destId="{BD0976CD-7D75-4893-AF57-F67C2928C957}" srcOrd="0" destOrd="0" presId="urn:microsoft.com/office/officeart/2008/layout/LinedList"/>
    <dgm:cxn modelId="{9C4924EE-6032-470F-A3C7-5F33A6B60CED}" type="presParOf" srcId="{165BC823-E9D5-4BD1-B037-1DFCE95DABBF}" destId="{5A971F28-F000-4EC2-B433-F420982032EB}" srcOrd="1" destOrd="0" presId="urn:microsoft.com/office/officeart/2008/layout/LinedList"/>
    <dgm:cxn modelId="{B6306DC9-F24D-495C-A85A-F277B5683637}" type="presParOf" srcId="{AA35CAAD-5875-4E4D-88EF-F7DF076584E1}" destId="{E018F243-B607-4C1E-BBC1-7CF07C0B6BE2}" srcOrd="4" destOrd="0" presId="urn:microsoft.com/office/officeart/2008/layout/LinedList"/>
    <dgm:cxn modelId="{99F902F8-8E42-4CF4-9E59-D1508E97F3CB}" type="presParOf" srcId="{AA35CAAD-5875-4E4D-88EF-F7DF076584E1}" destId="{E7384BC0-A5AF-4FC2-B0AC-536932262533}" srcOrd="5" destOrd="0" presId="urn:microsoft.com/office/officeart/2008/layout/LinedList"/>
    <dgm:cxn modelId="{521EB6A4-93DB-4DFF-BB2E-DA782799D3C2}" type="presParOf" srcId="{E7384BC0-A5AF-4FC2-B0AC-536932262533}" destId="{8689D795-9D64-46C4-B30E-85841AED9C4E}" srcOrd="0" destOrd="0" presId="urn:microsoft.com/office/officeart/2008/layout/LinedList"/>
    <dgm:cxn modelId="{9EAEA051-AF48-464F-8310-B1B6A4BD8E5B}" type="presParOf" srcId="{E7384BC0-A5AF-4FC2-B0AC-536932262533}" destId="{1FEE3272-5423-4CAB-87AD-7E1E288CF66C}" srcOrd="1" destOrd="0" presId="urn:microsoft.com/office/officeart/2008/layout/LinedList"/>
    <dgm:cxn modelId="{83360398-EB3C-4EE7-B9DA-D3896945BF15}" type="presParOf" srcId="{AA35CAAD-5875-4E4D-88EF-F7DF076584E1}" destId="{E674D357-CBF8-46E6-9953-1C59BEB6DD06}" srcOrd="6" destOrd="0" presId="urn:microsoft.com/office/officeart/2008/layout/LinedList"/>
    <dgm:cxn modelId="{657050EC-D38A-4F64-BA01-8C3BDC200906}" type="presParOf" srcId="{AA35CAAD-5875-4E4D-88EF-F7DF076584E1}" destId="{393FA411-F72D-444E-B3FB-6972DDC9F8A7}" srcOrd="7" destOrd="0" presId="urn:microsoft.com/office/officeart/2008/layout/LinedList"/>
    <dgm:cxn modelId="{CAC518CE-1E89-411D-A077-B0935604F173}" type="presParOf" srcId="{393FA411-F72D-444E-B3FB-6972DDC9F8A7}" destId="{63E7EEF1-5DBE-4CF1-B4F4-240CEB2537B6}" srcOrd="0" destOrd="0" presId="urn:microsoft.com/office/officeart/2008/layout/LinedList"/>
    <dgm:cxn modelId="{047A301F-3D98-4F49-A69E-C8E4B7D489C9}" type="presParOf" srcId="{393FA411-F72D-444E-B3FB-6972DDC9F8A7}" destId="{328EAF98-4B55-4DFE-9FBC-B825553E42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6049A-6CB8-4F58-AA8E-BC3A04FFA1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8144D48-463B-4265-B139-5DF2C3A41A7F}">
      <dgm:prSet custT="1"/>
      <dgm:spPr/>
      <dgm:t>
        <a:bodyPr/>
        <a:lstStyle/>
        <a:p>
          <a:r>
            <a:rPr lang="en-US" sz="2500">
              <a:solidFill>
                <a:schemeClr val="accent6">
                  <a:lumMod val="50000"/>
                </a:schemeClr>
              </a:solidFill>
            </a:rPr>
            <a:t>Use catalog for requirements &amp; suggested 4-year plans</a:t>
          </a:r>
          <a:endParaRPr lang="en-US" sz="2500" b="1">
            <a:solidFill>
              <a:schemeClr val="accent6">
                <a:lumMod val="50000"/>
              </a:schemeClr>
            </a:solidFill>
          </a:endParaRPr>
        </a:p>
      </dgm:t>
    </dgm:pt>
    <dgm:pt modelId="{4EF5A939-2BD2-4644-A82C-B4C7AB714506}" type="parTrans" cxnId="{47032333-5F4C-4C55-92C8-FA7EE68CAB5D}">
      <dgm:prSet/>
      <dgm:spPr/>
      <dgm:t>
        <a:bodyPr/>
        <a:lstStyle/>
        <a:p>
          <a:endParaRPr lang="en-US"/>
        </a:p>
      </dgm:t>
    </dgm:pt>
    <dgm:pt modelId="{825F1F3B-C28F-4600-B3EE-9EBD7E5CA33D}" type="sibTrans" cxnId="{47032333-5F4C-4C55-92C8-FA7EE68CAB5D}">
      <dgm:prSet/>
      <dgm:spPr/>
      <dgm:t>
        <a:bodyPr/>
        <a:lstStyle/>
        <a:p>
          <a:endParaRPr lang="en-US"/>
        </a:p>
      </dgm:t>
    </dgm:pt>
    <dgm:pt modelId="{CBB65E53-90A1-4BC3-974A-184DA8A16D38}">
      <dgm:prSet custT="1"/>
      <dgm:spPr/>
      <dgm:t>
        <a:bodyPr/>
        <a:lstStyle/>
        <a:p>
          <a:pPr>
            <a:buNone/>
          </a:pPr>
          <a:r>
            <a:rPr lang="en-US" sz="2500">
              <a:solidFill>
                <a:schemeClr val="accent6">
                  <a:lumMod val="50000"/>
                </a:schemeClr>
              </a:solidFill>
            </a:rPr>
            <a:t>Online at:</a:t>
          </a:r>
          <a:endParaRPr lang="en-US" sz="2500">
            <a:solidFill>
              <a:schemeClr val="accent6">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a:p>
          <a:pPr>
            <a:buNone/>
          </a:pPr>
          <a:r>
            <a:rPr lang="en-US" sz="2500">
              <a:solidFill>
                <a:schemeClr val="accent6">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catalog.towson.edu/undergraduate/</a:t>
          </a:r>
          <a:endParaRPr lang="en-US" sz="2500">
            <a:solidFill>
              <a:schemeClr val="accent6">
                <a:lumMod val="50000"/>
              </a:schemeClr>
            </a:solidFill>
          </a:endParaRPr>
        </a:p>
      </dgm:t>
    </dgm:pt>
    <dgm:pt modelId="{BE16EF08-0620-42D9-BD0C-0B66C1BAB834}" type="parTrans" cxnId="{6A8A08D3-710E-4ADE-8759-885895BC7B76}">
      <dgm:prSet/>
      <dgm:spPr/>
      <dgm:t>
        <a:bodyPr/>
        <a:lstStyle/>
        <a:p>
          <a:endParaRPr lang="en-US"/>
        </a:p>
      </dgm:t>
    </dgm:pt>
    <dgm:pt modelId="{F4CE98CF-5FB7-4EC2-8BD5-625D324E4100}" type="sibTrans" cxnId="{6A8A08D3-710E-4ADE-8759-885895BC7B76}">
      <dgm:prSet/>
      <dgm:spPr/>
      <dgm:t>
        <a:bodyPr/>
        <a:lstStyle/>
        <a:p>
          <a:endParaRPr lang="en-US"/>
        </a:p>
      </dgm:t>
    </dgm:pt>
    <dgm:pt modelId="{9E08168B-F3EC-4FEF-B3F7-6CC77211024E}">
      <dgm:prSet custT="1"/>
      <dgm:spPr/>
      <dgm:t>
        <a:bodyPr/>
        <a:lstStyle/>
        <a:p>
          <a:pPr>
            <a:buNone/>
          </a:pPr>
          <a:r>
            <a:rPr lang="en-US" sz="2500">
              <a:solidFill>
                <a:schemeClr val="accent6">
                  <a:lumMod val="50000"/>
                </a:schemeClr>
              </a:solidFill>
            </a:rPr>
            <a:t>Also use Academic Requirements Report to see list of your major classes needed</a:t>
          </a:r>
        </a:p>
        <a:p>
          <a:pPr>
            <a:buNone/>
          </a:pPr>
          <a:r>
            <a:rPr lang="en-US" sz="2500">
              <a:solidFill>
                <a:schemeClr val="accent6">
                  <a:lumMod val="50000"/>
                </a:schemeClr>
              </a:solidFill>
            </a:rPr>
            <a:t>(in your Student Center; see slide 12)</a:t>
          </a:r>
        </a:p>
      </dgm:t>
    </dgm:pt>
    <dgm:pt modelId="{4C82C776-241B-452A-AFCA-D1442B05DE94}" type="parTrans" cxnId="{3E218C7C-F43D-4DCF-B307-8771BF8755F2}">
      <dgm:prSet/>
      <dgm:spPr/>
      <dgm:t>
        <a:bodyPr/>
        <a:lstStyle/>
        <a:p>
          <a:endParaRPr lang="en-US"/>
        </a:p>
      </dgm:t>
    </dgm:pt>
    <dgm:pt modelId="{4A7B11B6-8C67-47C4-8778-9CDA67946EF0}" type="sibTrans" cxnId="{3E218C7C-F43D-4DCF-B307-8771BF8755F2}">
      <dgm:prSet/>
      <dgm:spPr/>
      <dgm:t>
        <a:bodyPr/>
        <a:lstStyle/>
        <a:p>
          <a:endParaRPr lang="en-US"/>
        </a:p>
      </dgm:t>
    </dgm:pt>
    <dgm:pt modelId="{AA35CAAD-5875-4E4D-88EF-F7DF076584E1}" type="pres">
      <dgm:prSet presAssocID="{9716049A-6CB8-4F58-AA8E-BC3A04FFA12C}" presName="vert0" presStyleCnt="0">
        <dgm:presLayoutVars>
          <dgm:dir/>
          <dgm:animOne val="branch"/>
          <dgm:animLvl val="lvl"/>
        </dgm:presLayoutVars>
      </dgm:prSet>
      <dgm:spPr/>
    </dgm:pt>
    <dgm:pt modelId="{08E7115F-6184-4B77-9C3D-25D7967EFFE6}" type="pres">
      <dgm:prSet presAssocID="{68144D48-463B-4265-B139-5DF2C3A41A7F}" presName="thickLine" presStyleLbl="alignNode1" presStyleIdx="0" presStyleCnt="3"/>
      <dgm:spPr/>
    </dgm:pt>
    <dgm:pt modelId="{7A5E579B-F754-480C-85DF-B1A9C1E843BC}" type="pres">
      <dgm:prSet presAssocID="{68144D48-463B-4265-B139-5DF2C3A41A7F}" presName="horz1" presStyleCnt="0"/>
      <dgm:spPr/>
    </dgm:pt>
    <dgm:pt modelId="{3A1563DB-B9DE-47F8-8E41-816B27664784}" type="pres">
      <dgm:prSet presAssocID="{68144D48-463B-4265-B139-5DF2C3A41A7F}" presName="tx1" presStyleLbl="revTx" presStyleIdx="0" presStyleCnt="3"/>
      <dgm:spPr/>
    </dgm:pt>
    <dgm:pt modelId="{3BC31703-B65F-4192-ACF4-D849B3FBD7BF}" type="pres">
      <dgm:prSet presAssocID="{68144D48-463B-4265-B139-5DF2C3A41A7F}" presName="vert1" presStyleCnt="0"/>
      <dgm:spPr/>
    </dgm:pt>
    <dgm:pt modelId="{E674D357-CBF8-46E6-9953-1C59BEB6DD06}" type="pres">
      <dgm:prSet presAssocID="{CBB65E53-90A1-4BC3-974A-184DA8A16D38}" presName="thickLine" presStyleLbl="alignNode1" presStyleIdx="1" presStyleCnt="3"/>
      <dgm:spPr/>
    </dgm:pt>
    <dgm:pt modelId="{393FA411-F72D-444E-B3FB-6972DDC9F8A7}" type="pres">
      <dgm:prSet presAssocID="{CBB65E53-90A1-4BC3-974A-184DA8A16D38}" presName="horz1" presStyleCnt="0"/>
      <dgm:spPr/>
    </dgm:pt>
    <dgm:pt modelId="{63E7EEF1-5DBE-4CF1-B4F4-240CEB2537B6}" type="pres">
      <dgm:prSet presAssocID="{CBB65E53-90A1-4BC3-974A-184DA8A16D38}" presName="tx1" presStyleLbl="revTx" presStyleIdx="1" presStyleCnt="3" custLinFactNeighborY="42"/>
      <dgm:spPr/>
    </dgm:pt>
    <dgm:pt modelId="{328EAF98-4B55-4DFE-9FBC-B825553E42A3}" type="pres">
      <dgm:prSet presAssocID="{CBB65E53-90A1-4BC3-974A-184DA8A16D38}" presName="vert1" presStyleCnt="0"/>
      <dgm:spPr/>
    </dgm:pt>
    <dgm:pt modelId="{C68643BF-6622-40D3-A194-7D28C1D8DEEC}" type="pres">
      <dgm:prSet presAssocID="{9E08168B-F3EC-4FEF-B3F7-6CC77211024E}" presName="thickLine" presStyleLbl="alignNode1" presStyleIdx="2" presStyleCnt="3"/>
      <dgm:spPr/>
    </dgm:pt>
    <dgm:pt modelId="{7BA34705-C106-4FA2-89BB-1D1D05FD571D}" type="pres">
      <dgm:prSet presAssocID="{9E08168B-F3EC-4FEF-B3F7-6CC77211024E}" presName="horz1" presStyleCnt="0"/>
      <dgm:spPr/>
    </dgm:pt>
    <dgm:pt modelId="{B9357A0D-63F7-4D55-8B3F-66D03BA8B847}" type="pres">
      <dgm:prSet presAssocID="{9E08168B-F3EC-4FEF-B3F7-6CC77211024E}" presName="tx1" presStyleLbl="revTx" presStyleIdx="2" presStyleCnt="3"/>
      <dgm:spPr/>
    </dgm:pt>
    <dgm:pt modelId="{2432CF56-DF90-4635-8449-43218075E429}" type="pres">
      <dgm:prSet presAssocID="{9E08168B-F3EC-4FEF-B3F7-6CC77211024E}" presName="vert1" presStyleCnt="0"/>
      <dgm:spPr/>
    </dgm:pt>
  </dgm:ptLst>
  <dgm:cxnLst>
    <dgm:cxn modelId="{3FAE502E-B81E-4A26-B893-483A91979670}" type="presOf" srcId="{CBB65E53-90A1-4BC3-974A-184DA8A16D38}" destId="{63E7EEF1-5DBE-4CF1-B4F4-240CEB2537B6}" srcOrd="0" destOrd="0" presId="urn:microsoft.com/office/officeart/2008/layout/LinedList"/>
    <dgm:cxn modelId="{E1164532-C93A-4263-891F-558A2894433B}" type="presOf" srcId="{9E08168B-F3EC-4FEF-B3F7-6CC77211024E}" destId="{B9357A0D-63F7-4D55-8B3F-66D03BA8B847}" srcOrd="0" destOrd="0" presId="urn:microsoft.com/office/officeart/2008/layout/LinedList"/>
    <dgm:cxn modelId="{47032333-5F4C-4C55-92C8-FA7EE68CAB5D}" srcId="{9716049A-6CB8-4F58-AA8E-BC3A04FFA12C}" destId="{68144D48-463B-4265-B139-5DF2C3A41A7F}" srcOrd="0" destOrd="0" parTransId="{4EF5A939-2BD2-4644-A82C-B4C7AB714506}" sibTransId="{825F1F3B-C28F-4600-B3EE-9EBD7E5CA33D}"/>
    <dgm:cxn modelId="{86BF7669-2D2C-4727-93C3-AEB9C4EAE07E}" type="presOf" srcId="{68144D48-463B-4265-B139-5DF2C3A41A7F}" destId="{3A1563DB-B9DE-47F8-8E41-816B27664784}" srcOrd="0" destOrd="0" presId="urn:microsoft.com/office/officeart/2008/layout/LinedList"/>
    <dgm:cxn modelId="{3E218C7C-F43D-4DCF-B307-8771BF8755F2}" srcId="{9716049A-6CB8-4F58-AA8E-BC3A04FFA12C}" destId="{9E08168B-F3EC-4FEF-B3F7-6CC77211024E}" srcOrd="2" destOrd="0" parTransId="{4C82C776-241B-452A-AFCA-D1442B05DE94}" sibTransId="{4A7B11B6-8C67-47C4-8778-9CDA67946EF0}"/>
    <dgm:cxn modelId="{6A8A08D3-710E-4ADE-8759-885895BC7B76}" srcId="{9716049A-6CB8-4F58-AA8E-BC3A04FFA12C}" destId="{CBB65E53-90A1-4BC3-974A-184DA8A16D38}" srcOrd="1" destOrd="0" parTransId="{BE16EF08-0620-42D9-BD0C-0B66C1BAB834}" sibTransId="{F4CE98CF-5FB7-4EC2-8BD5-625D324E4100}"/>
    <dgm:cxn modelId="{C2B8E5E5-1D70-4A83-BDE1-E9A7324FBABC}" type="presOf" srcId="{9716049A-6CB8-4F58-AA8E-BC3A04FFA12C}" destId="{AA35CAAD-5875-4E4D-88EF-F7DF076584E1}" srcOrd="0" destOrd="0" presId="urn:microsoft.com/office/officeart/2008/layout/LinedList"/>
    <dgm:cxn modelId="{A3EB271B-0930-4ECC-9388-7B958B6D0292}" type="presParOf" srcId="{AA35CAAD-5875-4E4D-88EF-F7DF076584E1}" destId="{08E7115F-6184-4B77-9C3D-25D7967EFFE6}" srcOrd="0" destOrd="0" presId="urn:microsoft.com/office/officeart/2008/layout/LinedList"/>
    <dgm:cxn modelId="{261C2EE7-27D7-4B73-995F-70EA39BABCCB}" type="presParOf" srcId="{AA35CAAD-5875-4E4D-88EF-F7DF076584E1}" destId="{7A5E579B-F754-480C-85DF-B1A9C1E843BC}" srcOrd="1" destOrd="0" presId="urn:microsoft.com/office/officeart/2008/layout/LinedList"/>
    <dgm:cxn modelId="{46E7C209-06A1-40A6-B793-7ABDB16D4130}" type="presParOf" srcId="{7A5E579B-F754-480C-85DF-B1A9C1E843BC}" destId="{3A1563DB-B9DE-47F8-8E41-816B27664784}" srcOrd="0" destOrd="0" presId="urn:microsoft.com/office/officeart/2008/layout/LinedList"/>
    <dgm:cxn modelId="{6E37A3DD-1F1F-4F4F-A00F-8DC02F558991}" type="presParOf" srcId="{7A5E579B-F754-480C-85DF-B1A9C1E843BC}" destId="{3BC31703-B65F-4192-ACF4-D849B3FBD7BF}" srcOrd="1" destOrd="0" presId="urn:microsoft.com/office/officeart/2008/layout/LinedList"/>
    <dgm:cxn modelId="{83360398-EB3C-4EE7-B9DA-D3896945BF15}" type="presParOf" srcId="{AA35CAAD-5875-4E4D-88EF-F7DF076584E1}" destId="{E674D357-CBF8-46E6-9953-1C59BEB6DD06}" srcOrd="2" destOrd="0" presId="urn:microsoft.com/office/officeart/2008/layout/LinedList"/>
    <dgm:cxn modelId="{657050EC-D38A-4F64-BA01-8C3BDC200906}" type="presParOf" srcId="{AA35CAAD-5875-4E4D-88EF-F7DF076584E1}" destId="{393FA411-F72D-444E-B3FB-6972DDC9F8A7}" srcOrd="3" destOrd="0" presId="urn:microsoft.com/office/officeart/2008/layout/LinedList"/>
    <dgm:cxn modelId="{CAC518CE-1E89-411D-A077-B0935604F173}" type="presParOf" srcId="{393FA411-F72D-444E-B3FB-6972DDC9F8A7}" destId="{63E7EEF1-5DBE-4CF1-B4F4-240CEB2537B6}" srcOrd="0" destOrd="0" presId="urn:microsoft.com/office/officeart/2008/layout/LinedList"/>
    <dgm:cxn modelId="{047A301F-3D98-4F49-A69E-C8E4B7D489C9}" type="presParOf" srcId="{393FA411-F72D-444E-B3FB-6972DDC9F8A7}" destId="{328EAF98-4B55-4DFE-9FBC-B825553E42A3}" srcOrd="1" destOrd="0" presId="urn:microsoft.com/office/officeart/2008/layout/LinedList"/>
    <dgm:cxn modelId="{B6980C58-E487-4109-B3C8-2F1D5B0C12F3}" type="presParOf" srcId="{AA35CAAD-5875-4E4D-88EF-F7DF076584E1}" destId="{C68643BF-6622-40D3-A194-7D28C1D8DEEC}" srcOrd="4" destOrd="0" presId="urn:microsoft.com/office/officeart/2008/layout/LinedList"/>
    <dgm:cxn modelId="{632DEB3C-80B2-4EAC-9AFC-D9DC8948CB86}" type="presParOf" srcId="{AA35CAAD-5875-4E4D-88EF-F7DF076584E1}" destId="{7BA34705-C106-4FA2-89BB-1D1D05FD571D}" srcOrd="5" destOrd="0" presId="urn:microsoft.com/office/officeart/2008/layout/LinedList"/>
    <dgm:cxn modelId="{CD3D7F20-AA60-4DB3-863F-E765347D57C5}" type="presParOf" srcId="{7BA34705-C106-4FA2-89BB-1D1D05FD571D}" destId="{B9357A0D-63F7-4D55-8B3F-66D03BA8B847}" srcOrd="0" destOrd="0" presId="urn:microsoft.com/office/officeart/2008/layout/LinedList"/>
    <dgm:cxn modelId="{5BEB7B9B-ED82-4BAE-8D15-24F000E0ABF8}" type="presParOf" srcId="{7BA34705-C106-4FA2-89BB-1D1D05FD571D}" destId="{2432CF56-DF90-4635-8449-43218075E4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6049A-6CB8-4F58-AA8E-BC3A04FFA1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8144D48-463B-4265-B139-5DF2C3A41A7F}">
      <dgm:prSet custT="1"/>
      <dgm:spPr/>
      <dgm:t>
        <a:bodyPr/>
        <a:lstStyle/>
        <a:p>
          <a:r>
            <a:rPr lang="en-US" sz="2500" b="0"/>
            <a:t>Use Academic Requirements Report to see which Cores still need</a:t>
          </a:r>
        </a:p>
      </dgm:t>
    </dgm:pt>
    <dgm:pt modelId="{4EF5A939-2BD2-4644-A82C-B4C7AB714506}" type="parTrans" cxnId="{47032333-5F4C-4C55-92C8-FA7EE68CAB5D}">
      <dgm:prSet/>
      <dgm:spPr/>
      <dgm:t>
        <a:bodyPr/>
        <a:lstStyle/>
        <a:p>
          <a:endParaRPr lang="en-US"/>
        </a:p>
      </dgm:t>
    </dgm:pt>
    <dgm:pt modelId="{825F1F3B-C28F-4600-B3EE-9EBD7E5CA33D}" type="sibTrans" cxnId="{47032333-5F4C-4C55-92C8-FA7EE68CAB5D}">
      <dgm:prSet/>
      <dgm:spPr/>
      <dgm:t>
        <a:bodyPr/>
        <a:lstStyle/>
        <a:p>
          <a:endParaRPr lang="en-US"/>
        </a:p>
      </dgm:t>
    </dgm:pt>
    <dgm:pt modelId="{E8F060D4-44C9-454E-AFD6-637A0EEB6752}">
      <dgm:prSet custT="1"/>
      <dgm:spPr/>
      <dgm:t>
        <a:bodyPr/>
        <a:lstStyle/>
        <a:p>
          <a:r>
            <a:rPr lang="en-US" sz="2500" b="0"/>
            <a:t>Check for any overlap between Core &amp; major classes</a:t>
          </a:r>
          <a:endParaRPr lang="en-US" sz="1900" b="0">
            <a:solidFill>
              <a:schemeClr val="accent6">
                <a:lumMod val="75000"/>
              </a:schemeClr>
            </a:solidFill>
          </a:endParaRPr>
        </a:p>
      </dgm:t>
    </dgm:pt>
    <dgm:pt modelId="{E3700114-86F2-4BBD-868F-4011C6861324}" type="parTrans" cxnId="{BE758922-424E-4042-B60F-3F788D1CD914}">
      <dgm:prSet/>
      <dgm:spPr/>
      <dgm:t>
        <a:bodyPr/>
        <a:lstStyle/>
        <a:p>
          <a:endParaRPr lang="en-US"/>
        </a:p>
      </dgm:t>
    </dgm:pt>
    <dgm:pt modelId="{1BC431E2-E87D-407D-8503-9FABD5B2F323}" type="sibTrans" cxnId="{BE758922-424E-4042-B60F-3F788D1CD914}">
      <dgm:prSet/>
      <dgm:spPr/>
      <dgm:t>
        <a:bodyPr/>
        <a:lstStyle/>
        <a:p>
          <a:endParaRPr lang="en-US"/>
        </a:p>
      </dgm:t>
    </dgm:pt>
    <dgm:pt modelId="{9C362F75-A016-403A-9C17-B754D9023BE8}">
      <dgm:prSet custT="1"/>
      <dgm:spPr/>
      <dgm:t>
        <a:bodyPr/>
        <a:lstStyle/>
        <a:p>
          <a:r>
            <a:rPr lang="en-US" sz="2500" b="0" dirty="0"/>
            <a:t>Remember Core rules:</a:t>
          </a:r>
        </a:p>
        <a:p>
          <a:r>
            <a:rPr lang="en-US" sz="2200" dirty="0"/>
            <a:t>- Cores 4 &amp; 5 must be different subjects</a:t>
          </a:r>
        </a:p>
        <a:p>
          <a:r>
            <a:rPr lang="en-US" sz="2200" dirty="0"/>
            <a:t>- Cores 7 &amp; 8 must be different subjects or sequenced courses</a:t>
          </a:r>
        </a:p>
        <a:p>
          <a:r>
            <a:rPr lang="en-US" sz="2200" dirty="0"/>
            <a:t>- Grade of C needed for Cores 1, 2, &amp; 9</a:t>
          </a:r>
          <a:endParaRPr lang="en-US" sz="2200" b="1" dirty="0"/>
        </a:p>
      </dgm:t>
    </dgm:pt>
    <dgm:pt modelId="{3155468C-4BE0-4504-840F-23C764B1D9F5}" type="parTrans" cxnId="{D44CB941-B971-42AC-96DB-0019B91DB8F6}">
      <dgm:prSet/>
      <dgm:spPr/>
      <dgm:t>
        <a:bodyPr/>
        <a:lstStyle/>
        <a:p>
          <a:endParaRPr lang="en-US"/>
        </a:p>
      </dgm:t>
    </dgm:pt>
    <dgm:pt modelId="{B37E54D6-F734-44D3-A6C8-5617491B11FC}" type="sibTrans" cxnId="{D44CB941-B971-42AC-96DB-0019B91DB8F6}">
      <dgm:prSet/>
      <dgm:spPr/>
      <dgm:t>
        <a:bodyPr/>
        <a:lstStyle/>
        <a:p>
          <a:endParaRPr lang="en-US"/>
        </a:p>
      </dgm:t>
    </dgm:pt>
    <dgm:pt modelId="{AA35CAAD-5875-4E4D-88EF-F7DF076584E1}" type="pres">
      <dgm:prSet presAssocID="{9716049A-6CB8-4F58-AA8E-BC3A04FFA12C}" presName="vert0" presStyleCnt="0">
        <dgm:presLayoutVars>
          <dgm:dir/>
          <dgm:animOne val="branch"/>
          <dgm:animLvl val="lvl"/>
        </dgm:presLayoutVars>
      </dgm:prSet>
      <dgm:spPr/>
    </dgm:pt>
    <dgm:pt modelId="{08E7115F-6184-4B77-9C3D-25D7967EFFE6}" type="pres">
      <dgm:prSet presAssocID="{68144D48-463B-4265-B139-5DF2C3A41A7F}" presName="thickLine" presStyleLbl="alignNode1" presStyleIdx="0" presStyleCnt="3"/>
      <dgm:spPr/>
    </dgm:pt>
    <dgm:pt modelId="{7A5E579B-F754-480C-85DF-B1A9C1E843BC}" type="pres">
      <dgm:prSet presAssocID="{68144D48-463B-4265-B139-5DF2C3A41A7F}" presName="horz1" presStyleCnt="0"/>
      <dgm:spPr/>
    </dgm:pt>
    <dgm:pt modelId="{3A1563DB-B9DE-47F8-8E41-816B27664784}" type="pres">
      <dgm:prSet presAssocID="{68144D48-463B-4265-B139-5DF2C3A41A7F}" presName="tx1" presStyleLbl="revTx" presStyleIdx="0" presStyleCnt="3" custScaleY="101349"/>
      <dgm:spPr/>
    </dgm:pt>
    <dgm:pt modelId="{3BC31703-B65F-4192-ACF4-D849B3FBD7BF}" type="pres">
      <dgm:prSet presAssocID="{68144D48-463B-4265-B139-5DF2C3A41A7F}" presName="vert1" presStyleCnt="0"/>
      <dgm:spPr/>
    </dgm:pt>
    <dgm:pt modelId="{A6F5ACCE-D55F-4504-B437-B0881BB5DD24}" type="pres">
      <dgm:prSet presAssocID="{E8F060D4-44C9-454E-AFD6-637A0EEB6752}" presName="thickLine" presStyleLbl="alignNode1" presStyleIdx="1" presStyleCnt="3"/>
      <dgm:spPr/>
    </dgm:pt>
    <dgm:pt modelId="{165BC823-E9D5-4BD1-B037-1DFCE95DABBF}" type="pres">
      <dgm:prSet presAssocID="{E8F060D4-44C9-454E-AFD6-637A0EEB6752}" presName="horz1" presStyleCnt="0"/>
      <dgm:spPr/>
    </dgm:pt>
    <dgm:pt modelId="{BD0976CD-7D75-4893-AF57-F67C2928C957}" type="pres">
      <dgm:prSet presAssocID="{E8F060D4-44C9-454E-AFD6-637A0EEB6752}" presName="tx1" presStyleLbl="revTx" presStyleIdx="1" presStyleCnt="3" custLinFactNeighborY="6752"/>
      <dgm:spPr/>
    </dgm:pt>
    <dgm:pt modelId="{5A971F28-F000-4EC2-B433-F420982032EB}" type="pres">
      <dgm:prSet presAssocID="{E8F060D4-44C9-454E-AFD6-637A0EEB6752}" presName="vert1" presStyleCnt="0"/>
      <dgm:spPr/>
    </dgm:pt>
    <dgm:pt modelId="{E018F243-B607-4C1E-BBC1-7CF07C0B6BE2}" type="pres">
      <dgm:prSet presAssocID="{9C362F75-A016-403A-9C17-B754D9023BE8}" presName="thickLine" presStyleLbl="alignNode1" presStyleIdx="2" presStyleCnt="3"/>
      <dgm:spPr/>
    </dgm:pt>
    <dgm:pt modelId="{E7384BC0-A5AF-4FC2-B0AC-536932262533}" type="pres">
      <dgm:prSet presAssocID="{9C362F75-A016-403A-9C17-B754D9023BE8}" presName="horz1" presStyleCnt="0"/>
      <dgm:spPr/>
    </dgm:pt>
    <dgm:pt modelId="{8689D795-9D64-46C4-B30E-85841AED9C4E}" type="pres">
      <dgm:prSet presAssocID="{9C362F75-A016-403A-9C17-B754D9023BE8}" presName="tx1" presStyleLbl="revTx" presStyleIdx="2" presStyleCnt="3" custScaleX="100098" custScaleY="201546"/>
      <dgm:spPr/>
    </dgm:pt>
    <dgm:pt modelId="{1FEE3272-5423-4CAB-87AD-7E1E288CF66C}" type="pres">
      <dgm:prSet presAssocID="{9C362F75-A016-403A-9C17-B754D9023BE8}" presName="vert1" presStyleCnt="0"/>
      <dgm:spPr/>
    </dgm:pt>
  </dgm:ptLst>
  <dgm:cxnLst>
    <dgm:cxn modelId="{BE758922-424E-4042-B60F-3F788D1CD914}" srcId="{9716049A-6CB8-4F58-AA8E-BC3A04FFA12C}" destId="{E8F060D4-44C9-454E-AFD6-637A0EEB6752}" srcOrd="1" destOrd="0" parTransId="{E3700114-86F2-4BBD-868F-4011C6861324}" sibTransId="{1BC431E2-E87D-407D-8503-9FABD5B2F323}"/>
    <dgm:cxn modelId="{47032333-5F4C-4C55-92C8-FA7EE68CAB5D}" srcId="{9716049A-6CB8-4F58-AA8E-BC3A04FFA12C}" destId="{68144D48-463B-4265-B139-5DF2C3A41A7F}" srcOrd="0" destOrd="0" parTransId="{4EF5A939-2BD2-4644-A82C-B4C7AB714506}" sibTransId="{825F1F3B-C28F-4600-B3EE-9EBD7E5CA33D}"/>
    <dgm:cxn modelId="{D44CB941-B971-42AC-96DB-0019B91DB8F6}" srcId="{9716049A-6CB8-4F58-AA8E-BC3A04FFA12C}" destId="{9C362F75-A016-403A-9C17-B754D9023BE8}" srcOrd="2" destOrd="0" parTransId="{3155468C-4BE0-4504-840F-23C764B1D9F5}" sibTransId="{B37E54D6-F734-44D3-A6C8-5617491B11FC}"/>
    <dgm:cxn modelId="{86BF7669-2D2C-4727-93C3-AEB9C4EAE07E}" type="presOf" srcId="{68144D48-463B-4265-B139-5DF2C3A41A7F}" destId="{3A1563DB-B9DE-47F8-8E41-816B27664784}" srcOrd="0" destOrd="0" presId="urn:microsoft.com/office/officeart/2008/layout/LinedList"/>
    <dgm:cxn modelId="{88BE8B9A-155F-42AF-B2D4-B0BA7BA63AB5}" type="presOf" srcId="{E8F060D4-44C9-454E-AFD6-637A0EEB6752}" destId="{BD0976CD-7D75-4893-AF57-F67C2928C957}" srcOrd="0" destOrd="0" presId="urn:microsoft.com/office/officeart/2008/layout/LinedList"/>
    <dgm:cxn modelId="{F04FB6B0-B146-413F-9442-FBCC0EFB803B}" type="presOf" srcId="{9C362F75-A016-403A-9C17-B754D9023BE8}" destId="{8689D795-9D64-46C4-B30E-85841AED9C4E}" srcOrd="0" destOrd="0" presId="urn:microsoft.com/office/officeart/2008/layout/LinedList"/>
    <dgm:cxn modelId="{C2B8E5E5-1D70-4A83-BDE1-E9A7324FBABC}" type="presOf" srcId="{9716049A-6CB8-4F58-AA8E-BC3A04FFA12C}" destId="{AA35CAAD-5875-4E4D-88EF-F7DF076584E1}" srcOrd="0" destOrd="0" presId="urn:microsoft.com/office/officeart/2008/layout/LinedList"/>
    <dgm:cxn modelId="{A3EB271B-0930-4ECC-9388-7B958B6D0292}" type="presParOf" srcId="{AA35CAAD-5875-4E4D-88EF-F7DF076584E1}" destId="{08E7115F-6184-4B77-9C3D-25D7967EFFE6}" srcOrd="0" destOrd="0" presId="urn:microsoft.com/office/officeart/2008/layout/LinedList"/>
    <dgm:cxn modelId="{261C2EE7-27D7-4B73-995F-70EA39BABCCB}" type="presParOf" srcId="{AA35CAAD-5875-4E4D-88EF-F7DF076584E1}" destId="{7A5E579B-F754-480C-85DF-B1A9C1E843BC}" srcOrd="1" destOrd="0" presId="urn:microsoft.com/office/officeart/2008/layout/LinedList"/>
    <dgm:cxn modelId="{46E7C209-06A1-40A6-B793-7ABDB16D4130}" type="presParOf" srcId="{7A5E579B-F754-480C-85DF-B1A9C1E843BC}" destId="{3A1563DB-B9DE-47F8-8E41-816B27664784}" srcOrd="0" destOrd="0" presId="urn:microsoft.com/office/officeart/2008/layout/LinedList"/>
    <dgm:cxn modelId="{6E37A3DD-1F1F-4F4F-A00F-8DC02F558991}" type="presParOf" srcId="{7A5E579B-F754-480C-85DF-B1A9C1E843BC}" destId="{3BC31703-B65F-4192-ACF4-D849B3FBD7BF}" srcOrd="1" destOrd="0" presId="urn:microsoft.com/office/officeart/2008/layout/LinedList"/>
    <dgm:cxn modelId="{B774EE42-63EE-4B4E-8694-B3A9D5D4213A}" type="presParOf" srcId="{AA35CAAD-5875-4E4D-88EF-F7DF076584E1}" destId="{A6F5ACCE-D55F-4504-B437-B0881BB5DD24}" srcOrd="2" destOrd="0" presId="urn:microsoft.com/office/officeart/2008/layout/LinedList"/>
    <dgm:cxn modelId="{88693C56-D8B3-494E-9F61-7C00153EBBC9}" type="presParOf" srcId="{AA35CAAD-5875-4E4D-88EF-F7DF076584E1}" destId="{165BC823-E9D5-4BD1-B037-1DFCE95DABBF}" srcOrd="3" destOrd="0" presId="urn:microsoft.com/office/officeart/2008/layout/LinedList"/>
    <dgm:cxn modelId="{37E413D6-F90B-4445-BF5C-A182A1B39857}" type="presParOf" srcId="{165BC823-E9D5-4BD1-B037-1DFCE95DABBF}" destId="{BD0976CD-7D75-4893-AF57-F67C2928C957}" srcOrd="0" destOrd="0" presId="urn:microsoft.com/office/officeart/2008/layout/LinedList"/>
    <dgm:cxn modelId="{9C4924EE-6032-470F-A3C7-5F33A6B60CED}" type="presParOf" srcId="{165BC823-E9D5-4BD1-B037-1DFCE95DABBF}" destId="{5A971F28-F000-4EC2-B433-F420982032EB}" srcOrd="1" destOrd="0" presId="urn:microsoft.com/office/officeart/2008/layout/LinedList"/>
    <dgm:cxn modelId="{B6306DC9-F24D-495C-A85A-F277B5683637}" type="presParOf" srcId="{AA35CAAD-5875-4E4D-88EF-F7DF076584E1}" destId="{E018F243-B607-4C1E-BBC1-7CF07C0B6BE2}" srcOrd="4" destOrd="0" presId="urn:microsoft.com/office/officeart/2008/layout/LinedList"/>
    <dgm:cxn modelId="{99F902F8-8E42-4CF4-9E59-D1508E97F3CB}" type="presParOf" srcId="{AA35CAAD-5875-4E4D-88EF-F7DF076584E1}" destId="{E7384BC0-A5AF-4FC2-B0AC-536932262533}" srcOrd="5" destOrd="0" presId="urn:microsoft.com/office/officeart/2008/layout/LinedList"/>
    <dgm:cxn modelId="{521EB6A4-93DB-4DFF-BB2E-DA782799D3C2}" type="presParOf" srcId="{E7384BC0-A5AF-4FC2-B0AC-536932262533}" destId="{8689D795-9D64-46C4-B30E-85841AED9C4E}" srcOrd="0" destOrd="0" presId="urn:microsoft.com/office/officeart/2008/layout/LinedList"/>
    <dgm:cxn modelId="{9EAEA051-AF48-464F-8310-B1B6A4BD8E5B}" type="presParOf" srcId="{E7384BC0-A5AF-4FC2-B0AC-536932262533}" destId="{1FEE3272-5423-4CAB-87AD-7E1E288CF6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6FADD-0E50-4793-B3C4-D3D742BE4DD1}">
      <dsp:nvSpPr>
        <dsp:cNvPr id="0" name=""/>
        <dsp:cNvSpPr/>
      </dsp:nvSpPr>
      <dsp:spPr>
        <a:xfrm>
          <a:off x="-4374636" y="-666956"/>
          <a:ext cx="5180172" cy="5180172"/>
        </a:xfrm>
        <a:prstGeom prst="blockArc">
          <a:avLst>
            <a:gd name="adj1" fmla="val 18900000"/>
            <a:gd name="adj2" fmla="val 2700000"/>
            <a:gd name="adj3" fmla="val 41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7BE9F9-2159-40C8-9DFE-8EE44AA54CEE}">
      <dsp:nvSpPr>
        <dsp:cNvPr id="0" name=""/>
        <dsp:cNvSpPr/>
      </dsp:nvSpPr>
      <dsp:spPr>
        <a:xfrm>
          <a:off x="409309" y="295700"/>
          <a:ext cx="4214924" cy="591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66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accent6">
                  <a:lumMod val="75000"/>
                </a:schemeClr>
              </a:solidFill>
            </a:rPr>
            <a:t>Current Semester Reminders</a:t>
          </a:r>
        </a:p>
      </dsp:txBody>
      <dsp:txXfrm>
        <a:off x="409309" y="295700"/>
        <a:ext cx="4214924" cy="591708"/>
      </dsp:txXfrm>
    </dsp:sp>
    <dsp:sp modelId="{FD3F62A9-6059-4F31-A7CC-6FD5141ACCB0}">
      <dsp:nvSpPr>
        <dsp:cNvPr id="0" name=""/>
        <dsp:cNvSpPr/>
      </dsp:nvSpPr>
      <dsp:spPr>
        <a:xfrm>
          <a:off x="39491" y="221736"/>
          <a:ext cx="739635" cy="7396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7F610-C6AA-4E8E-81D3-2C62D0E1057F}">
      <dsp:nvSpPr>
        <dsp:cNvPr id="0" name=""/>
        <dsp:cNvSpPr/>
      </dsp:nvSpPr>
      <dsp:spPr>
        <a:xfrm>
          <a:off x="748549" y="1183416"/>
          <a:ext cx="3875684" cy="591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66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accent6">
                  <a:lumMod val="75000"/>
                </a:schemeClr>
              </a:solidFill>
            </a:rPr>
            <a:t>Minimester Registration</a:t>
          </a:r>
        </a:p>
      </dsp:txBody>
      <dsp:txXfrm>
        <a:off x="748549" y="1183416"/>
        <a:ext cx="3875684" cy="591708"/>
      </dsp:txXfrm>
    </dsp:sp>
    <dsp:sp modelId="{3E55CEAE-EB76-4605-B888-678202A6F398}">
      <dsp:nvSpPr>
        <dsp:cNvPr id="0" name=""/>
        <dsp:cNvSpPr/>
      </dsp:nvSpPr>
      <dsp:spPr>
        <a:xfrm>
          <a:off x="378731" y="1109453"/>
          <a:ext cx="739635" cy="7396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3EE8B-BFFC-4AF7-BC2F-A2CF46BD0067}">
      <dsp:nvSpPr>
        <dsp:cNvPr id="0" name=""/>
        <dsp:cNvSpPr/>
      </dsp:nvSpPr>
      <dsp:spPr>
        <a:xfrm>
          <a:off x="748549" y="2071133"/>
          <a:ext cx="3875684" cy="591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66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accent6">
                  <a:lumMod val="75000"/>
                </a:schemeClr>
              </a:solidFill>
            </a:rPr>
            <a:t>Spring Registration</a:t>
          </a:r>
        </a:p>
      </dsp:txBody>
      <dsp:txXfrm>
        <a:off x="748549" y="2071133"/>
        <a:ext cx="3875684" cy="591708"/>
      </dsp:txXfrm>
    </dsp:sp>
    <dsp:sp modelId="{CF433E20-0BF9-4BF0-B2DF-D2329098674A}">
      <dsp:nvSpPr>
        <dsp:cNvPr id="0" name=""/>
        <dsp:cNvSpPr/>
      </dsp:nvSpPr>
      <dsp:spPr>
        <a:xfrm>
          <a:off x="378731" y="1997169"/>
          <a:ext cx="739635" cy="7396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7C295-A8D1-4274-BB4F-6961664C228A}">
      <dsp:nvSpPr>
        <dsp:cNvPr id="0" name=""/>
        <dsp:cNvSpPr/>
      </dsp:nvSpPr>
      <dsp:spPr>
        <a:xfrm>
          <a:off x="356011" y="2958850"/>
          <a:ext cx="4321519" cy="591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669"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accent6">
                  <a:lumMod val="75000"/>
                </a:schemeClr>
              </a:solidFill>
            </a:rPr>
            <a:t>Upcoming Individual Appointments </a:t>
          </a:r>
        </a:p>
      </dsp:txBody>
      <dsp:txXfrm>
        <a:off x="356011" y="2958850"/>
        <a:ext cx="4321519" cy="591708"/>
      </dsp:txXfrm>
    </dsp:sp>
    <dsp:sp modelId="{C76711A2-D694-4866-AE38-D7A2D67B1A65}">
      <dsp:nvSpPr>
        <dsp:cNvPr id="0" name=""/>
        <dsp:cNvSpPr/>
      </dsp:nvSpPr>
      <dsp:spPr>
        <a:xfrm>
          <a:off x="39491" y="2884886"/>
          <a:ext cx="739635" cy="7396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115F-6184-4B77-9C3D-25D7967EFFE6}">
      <dsp:nvSpPr>
        <dsp:cNvPr id="0" name=""/>
        <dsp:cNvSpPr/>
      </dsp:nvSpPr>
      <dsp:spPr>
        <a:xfrm>
          <a:off x="0" y="2014"/>
          <a:ext cx="6991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563DB-B9DE-47F8-8E41-816B27664784}">
      <dsp:nvSpPr>
        <dsp:cNvPr id="0" name=""/>
        <dsp:cNvSpPr/>
      </dsp:nvSpPr>
      <dsp:spPr>
        <a:xfrm>
          <a:off x="0" y="2014"/>
          <a:ext cx="6991350" cy="10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solidFill>
                <a:schemeClr val="bg2">
                  <a:lumMod val="25000"/>
                </a:schemeClr>
              </a:solidFill>
              <a:latin typeface="Avenir" panose="02000503020000020003"/>
            </a:rPr>
            <a:t>ENGL 102</a:t>
          </a:r>
        </a:p>
      </dsp:txBody>
      <dsp:txXfrm>
        <a:off x="0" y="2014"/>
        <a:ext cx="6991350" cy="1032705"/>
      </dsp:txXfrm>
    </dsp:sp>
    <dsp:sp modelId="{A6F5ACCE-D55F-4504-B437-B0881BB5DD24}">
      <dsp:nvSpPr>
        <dsp:cNvPr id="0" name=""/>
        <dsp:cNvSpPr/>
      </dsp:nvSpPr>
      <dsp:spPr>
        <a:xfrm>
          <a:off x="0" y="1034720"/>
          <a:ext cx="6991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76CD-7D75-4893-AF57-F67C2928C957}">
      <dsp:nvSpPr>
        <dsp:cNvPr id="0" name=""/>
        <dsp:cNvSpPr/>
      </dsp:nvSpPr>
      <dsp:spPr>
        <a:xfrm>
          <a:off x="0" y="1034720"/>
          <a:ext cx="6991350" cy="10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ts val="600"/>
            </a:spcAft>
            <a:buNone/>
          </a:pPr>
          <a:r>
            <a:rPr lang="en-US" sz="3000" b="1" kern="1200" dirty="0">
              <a:solidFill>
                <a:schemeClr val="bg2">
                  <a:lumMod val="25000"/>
                </a:schemeClr>
              </a:solidFill>
              <a:latin typeface="Avenir" panose="02000503020000020003"/>
            </a:rPr>
            <a:t>TSEM 102</a:t>
          </a:r>
        </a:p>
        <a:p>
          <a:pPr marL="0" lvl="0" indent="0" algn="l" defTabSz="1333500">
            <a:lnSpc>
              <a:spcPct val="90000"/>
            </a:lnSpc>
            <a:spcBef>
              <a:spcPct val="0"/>
            </a:spcBef>
            <a:spcAft>
              <a:spcPts val="600"/>
            </a:spcAft>
            <a:buNone/>
          </a:pPr>
          <a:r>
            <a:rPr lang="en-US" sz="1900" kern="1200" dirty="0"/>
            <a:t>(check topics here: </a:t>
          </a:r>
          <a:r>
            <a:rPr lang="en-US" sz="1900" b="1" kern="1200" dirty="0">
              <a:solidFill>
                <a:schemeClr val="bg2">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rPr>
            <a:t>towson.edu/advising/current/seminar</a:t>
          </a:r>
          <a:r>
            <a:rPr lang="en-US" sz="1900" b="0" kern="1200" dirty="0">
              <a:solidFill>
                <a:schemeClr val="bg2">
                  <a:lumMod val="10000"/>
                </a:schemeClr>
              </a:solidFill>
            </a:rPr>
            <a:t>)</a:t>
          </a:r>
        </a:p>
      </dsp:txBody>
      <dsp:txXfrm>
        <a:off x="0" y="1034720"/>
        <a:ext cx="6991350" cy="1032705"/>
      </dsp:txXfrm>
    </dsp:sp>
    <dsp:sp modelId="{E018F243-B607-4C1E-BBC1-7CF07C0B6BE2}">
      <dsp:nvSpPr>
        <dsp:cNvPr id="0" name=""/>
        <dsp:cNvSpPr/>
      </dsp:nvSpPr>
      <dsp:spPr>
        <a:xfrm>
          <a:off x="0" y="2299523"/>
          <a:ext cx="6991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9D795-9D64-46C4-B30E-85841AED9C4E}">
      <dsp:nvSpPr>
        <dsp:cNvPr id="0" name=""/>
        <dsp:cNvSpPr/>
      </dsp:nvSpPr>
      <dsp:spPr>
        <a:xfrm>
          <a:off x="0" y="2067426"/>
          <a:ext cx="6984522" cy="121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b="1" kern="1200" baseline="0" dirty="0">
            <a:solidFill>
              <a:schemeClr val="bg2">
                <a:lumMod val="25000"/>
              </a:schemeClr>
            </a:solidFill>
            <a:latin typeface="Avenir" panose="02000503020000020003"/>
          </a:endParaRPr>
        </a:p>
        <a:p>
          <a:pPr marL="0" lvl="0" indent="0" algn="l" defTabSz="666750">
            <a:lnSpc>
              <a:spcPct val="90000"/>
            </a:lnSpc>
            <a:spcBef>
              <a:spcPct val="0"/>
            </a:spcBef>
            <a:spcAft>
              <a:spcPct val="35000"/>
            </a:spcAft>
            <a:buNone/>
          </a:pPr>
          <a:r>
            <a:rPr lang="en-US" sz="3000" b="1" kern="1200" dirty="0">
              <a:solidFill>
                <a:schemeClr val="bg2">
                  <a:lumMod val="25000"/>
                </a:schemeClr>
              </a:solidFill>
              <a:latin typeface="Avenir" panose="02000503020000020003"/>
            </a:rPr>
            <a:t> MATH</a:t>
          </a:r>
        </a:p>
      </dsp:txBody>
      <dsp:txXfrm>
        <a:off x="0" y="2067426"/>
        <a:ext cx="6984522" cy="1218551"/>
      </dsp:txXfrm>
    </dsp:sp>
    <dsp:sp modelId="{E674D357-CBF8-46E6-9953-1C59BEB6DD06}">
      <dsp:nvSpPr>
        <dsp:cNvPr id="0" name=""/>
        <dsp:cNvSpPr/>
      </dsp:nvSpPr>
      <dsp:spPr>
        <a:xfrm>
          <a:off x="0" y="3285977"/>
          <a:ext cx="6991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7EEF1-5DBE-4CF1-B4F4-240CEB2537B6}">
      <dsp:nvSpPr>
        <dsp:cNvPr id="0" name=""/>
        <dsp:cNvSpPr/>
      </dsp:nvSpPr>
      <dsp:spPr>
        <a:xfrm>
          <a:off x="0" y="3287992"/>
          <a:ext cx="6991350" cy="10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a:p>
      </dsp:txBody>
      <dsp:txXfrm>
        <a:off x="0" y="3287992"/>
        <a:ext cx="6991350" cy="1032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115F-6184-4B77-9C3D-25D7967EFFE6}">
      <dsp:nvSpPr>
        <dsp:cNvPr id="0" name=""/>
        <dsp:cNvSpPr/>
      </dsp:nvSpPr>
      <dsp:spPr>
        <a:xfrm>
          <a:off x="0" y="2109"/>
          <a:ext cx="53800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563DB-B9DE-47F8-8E41-816B27664784}">
      <dsp:nvSpPr>
        <dsp:cNvPr id="0" name=""/>
        <dsp:cNvSpPr/>
      </dsp:nvSpPr>
      <dsp:spPr>
        <a:xfrm>
          <a:off x="0" y="2109"/>
          <a:ext cx="5380070" cy="143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solidFill>
                <a:schemeClr val="accent6">
                  <a:lumMod val="50000"/>
                </a:schemeClr>
              </a:solidFill>
            </a:rPr>
            <a:t>Use catalog for requirements &amp; suggested 4-year plans</a:t>
          </a:r>
          <a:endParaRPr lang="en-US" sz="2500" b="1" kern="1200">
            <a:solidFill>
              <a:schemeClr val="accent6">
                <a:lumMod val="50000"/>
              </a:schemeClr>
            </a:solidFill>
          </a:endParaRPr>
        </a:p>
      </dsp:txBody>
      <dsp:txXfrm>
        <a:off x="0" y="2109"/>
        <a:ext cx="5380070" cy="1438826"/>
      </dsp:txXfrm>
    </dsp:sp>
    <dsp:sp modelId="{E674D357-CBF8-46E6-9953-1C59BEB6DD06}">
      <dsp:nvSpPr>
        <dsp:cNvPr id="0" name=""/>
        <dsp:cNvSpPr/>
      </dsp:nvSpPr>
      <dsp:spPr>
        <a:xfrm>
          <a:off x="0" y="1440935"/>
          <a:ext cx="53800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7EEF1-5DBE-4CF1-B4F4-240CEB2537B6}">
      <dsp:nvSpPr>
        <dsp:cNvPr id="0" name=""/>
        <dsp:cNvSpPr/>
      </dsp:nvSpPr>
      <dsp:spPr>
        <a:xfrm>
          <a:off x="0" y="1441540"/>
          <a:ext cx="5380070" cy="143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solidFill>
                <a:schemeClr val="accent6">
                  <a:lumMod val="50000"/>
                </a:schemeClr>
              </a:solidFill>
            </a:rPr>
            <a:t>Online at:</a:t>
          </a:r>
          <a:endParaRPr lang="en-US" sz="2500" kern="1200">
            <a:solidFill>
              <a:schemeClr val="accent6">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a:p>
          <a:pPr marL="0" lvl="0" indent="0" algn="l" defTabSz="1111250">
            <a:lnSpc>
              <a:spcPct val="90000"/>
            </a:lnSpc>
            <a:spcBef>
              <a:spcPct val="0"/>
            </a:spcBef>
            <a:spcAft>
              <a:spcPct val="35000"/>
            </a:spcAft>
            <a:buNone/>
          </a:pPr>
          <a:r>
            <a:rPr lang="en-US" sz="2500" kern="1200">
              <a:solidFill>
                <a:schemeClr val="accent6">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catalog.towson.edu/undergraduate/</a:t>
          </a:r>
          <a:endParaRPr lang="en-US" sz="2500" kern="1200">
            <a:solidFill>
              <a:schemeClr val="accent6">
                <a:lumMod val="50000"/>
              </a:schemeClr>
            </a:solidFill>
          </a:endParaRPr>
        </a:p>
      </dsp:txBody>
      <dsp:txXfrm>
        <a:off x="0" y="1441540"/>
        <a:ext cx="5380070" cy="1438826"/>
      </dsp:txXfrm>
    </dsp:sp>
    <dsp:sp modelId="{C68643BF-6622-40D3-A194-7D28C1D8DEEC}">
      <dsp:nvSpPr>
        <dsp:cNvPr id="0" name=""/>
        <dsp:cNvSpPr/>
      </dsp:nvSpPr>
      <dsp:spPr>
        <a:xfrm>
          <a:off x="0" y="2879762"/>
          <a:ext cx="53800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57A0D-63F7-4D55-8B3F-66D03BA8B847}">
      <dsp:nvSpPr>
        <dsp:cNvPr id="0" name=""/>
        <dsp:cNvSpPr/>
      </dsp:nvSpPr>
      <dsp:spPr>
        <a:xfrm>
          <a:off x="0" y="2879762"/>
          <a:ext cx="5380070" cy="143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solidFill>
                <a:schemeClr val="accent6">
                  <a:lumMod val="50000"/>
                </a:schemeClr>
              </a:solidFill>
            </a:rPr>
            <a:t>Also use Academic Requirements Report to see list of your major classes needed</a:t>
          </a:r>
        </a:p>
        <a:p>
          <a:pPr marL="0" lvl="0" indent="0" algn="l" defTabSz="1111250">
            <a:lnSpc>
              <a:spcPct val="90000"/>
            </a:lnSpc>
            <a:spcBef>
              <a:spcPct val="0"/>
            </a:spcBef>
            <a:spcAft>
              <a:spcPct val="35000"/>
            </a:spcAft>
            <a:buNone/>
          </a:pPr>
          <a:r>
            <a:rPr lang="en-US" sz="2500" kern="1200">
              <a:solidFill>
                <a:schemeClr val="accent6">
                  <a:lumMod val="50000"/>
                </a:schemeClr>
              </a:solidFill>
            </a:rPr>
            <a:t>(in your Student Center; see slide 12)</a:t>
          </a:r>
        </a:p>
      </dsp:txBody>
      <dsp:txXfrm>
        <a:off x="0" y="2879762"/>
        <a:ext cx="5380070" cy="1438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115F-6184-4B77-9C3D-25D7967EFFE6}">
      <dsp:nvSpPr>
        <dsp:cNvPr id="0" name=""/>
        <dsp:cNvSpPr/>
      </dsp:nvSpPr>
      <dsp:spPr>
        <a:xfrm>
          <a:off x="0" y="1364"/>
          <a:ext cx="71955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563DB-B9DE-47F8-8E41-816B27664784}">
      <dsp:nvSpPr>
        <dsp:cNvPr id="0" name=""/>
        <dsp:cNvSpPr/>
      </dsp:nvSpPr>
      <dsp:spPr>
        <a:xfrm>
          <a:off x="0" y="1364"/>
          <a:ext cx="7188567" cy="10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t>Use Academic Requirements Report to see which Cores still need</a:t>
          </a:r>
        </a:p>
      </dsp:txBody>
      <dsp:txXfrm>
        <a:off x="0" y="1364"/>
        <a:ext cx="7188567" cy="1086193"/>
      </dsp:txXfrm>
    </dsp:sp>
    <dsp:sp modelId="{A6F5ACCE-D55F-4504-B437-B0881BB5DD24}">
      <dsp:nvSpPr>
        <dsp:cNvPr id="0" name=""/>
        <dsp:cNvSpPr/>
      </dsp:nvSpPr>
      <dsp:spPr>
        <a:xfrm>
          <a:off x="0" y="1087557"/>
          <a:ext cx="71955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76CD-7D75-4893-AF57-F67C2928C957}">
      <dsp:nvSpPr>
        <dsp:cNvPr id="0" name=""/>
        <dsp:cNvSpPr/>
      </dsp:nvSpPr>
      <dsp:spPr>
        <a:xfrm>
          <a:off x="0" y="1159921"/>
          <a:ext cx="7195594" cy="107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t>Check for any overlap between Core &amp; major classes</a:t>
          </a:r>
          <a:endParaRPr lang="en-US" sz="1900" b="0" kern="1200">
            <a:solidFill>
              <a:schemeClr val="accent6">
                <a:lumMod val="75000"/>
              </a:schemeClr>
            </a:solidFill>
          </a:endParaRPr>
        </a:p>
      </dsp:txBody>
      <dsp:txXfrm>
        <a:off x="0" y="1159921"/>
        <a:ext cx="7195594" cy="1071735"/>
      </dsp:txXfrm>
    </dsp:sp>
    <dsp:sp modelId="{E018F243-B607-4C1E-BBC1-7CF07C0B6BE2}">
      <dsp:nvSpPr>
        <dsp:cNvPr id="0" name=""/>
        <dsp:cNvSpPr/>
      </dsp:nvSpPr>
      <dsp:spPr>
        <a:xfrm>
          <a:off x="0" y="2159293"/>
          <a:ext cx="71955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9D795-9D64-46C4-B30E-85841AED9C4E}">
      <dsp:nvSpPr>
        <dsp:cNvPr id="0" name=""/>
        <dsp:cNvSpPr/>
      </dsp:nvSpPr>
      <dsp:spPr>
        <a:xfrm>
          <a:off x="0" y="2159293"/>
          <a:ext cx="7188578" cy="216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t>Remember Core rules:</a:t>
          </a:r>
        </a:p>
        <a:p>
          <a:pPr marL="0" lvl="0" indent="0" algn="l" defTabSz="1111250">
            <a:lnSpc>
              <a:spcPct val="90000"/>
            </a:lnSpc>
            <a:spcBef>
              <a:spcPct val="0"/>
            </a:spcBef>
            <a:spcAft>
              <a:spcPct val="35000"/>
            </a:spcAft>
            <a:buNone/>
          </a:pPr>
          <a:r>
            <a:rPr lang="en-US" sz="2200" kern="1200" dirty="0"/>
            <a:t>- Cores 4 &amp; 5 must be different subjects</a:t>
          </a:r>
        </a:p>
        <a:p>
          <a:pPr marL="0" lvl="0" indent="0" algn="l" defTabSz="1111250">
            <a:lnSpc>
              <a:spcPct val="90000"/>
            </a:lnSpc>
            <a:spcBef>
              <a:spcPct val="0"/>
            </a:spcBef>
            <a:spcAft>
              <a:spcPct val="35000"/>
            </a:spcAft>
            <a:buNone/>
          </a:pPr>
          <a:r>
            <a:rPr lang="en-US" sz="2200" kern="1200" dirty="0"/>
            <a:t>- Cores 7 &amp; 8 must be different subjects or sequenced courses</a:t>
          </a:r>
        </a:p>
        <a:p>
          <a:pPr marL="0" lvl="0" indent="0" algn="l" defTabSz="1111250">
            <a:lnSpc>
              <a:spcPct val="90000"/>
            </a:lnSpc>
            <a:spcBef>
              <a:spcPct val="0"/>
            </a:spcBef>
            <a:spcAft>
              <a:spcPct val="35000"/>
            </a:spcAft>
            <a:buNone/>
          </a:pPr>
          <a:r>
            <a:rPr lang="en-US" sz="2200" kern="1200" dirty="0"/>
            <a:t>- Grade of C needed for Cores 1, 2, &amp; 9</a:t>
          </a:r>
          <a:endParaRPr lang="en-US" sz="2200" b="1" kern="1200" dirty="0"/>
        </a:p>
      </dsp:txBody>
      <dsp:txXfrm>
        <a:off x="0" y="2159293"/>
        <a:ext cx="7188578" cy="21600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10/25/2022</a:t>
            </a:fld>
            <a:endParaRPr lang="en-US"/>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FAQs</a:t>
            </a:r>
          </a:p>
          <a:p>
            <a:r>
              <a:rPr lang="en-US" dirty="0"/>
              <a:t>~Admissions~</a:t>
            </a:r>
          </a:p>
          <a:p>
            <a:r>
              <a:rPr lang="en-US" dirty="0"/>
              <a:t>*Applicants have to submit a 500-750 word essay and a list of activities, which are reviewed alongside their GPA and curriculum.</a:t>
            </a:r>
          </a:p>
          <a:p>
            <a:r>
              <a:rPr lang="en-US" dirty="0"/>
              <a:t>*Applications are reviewed after the end of the fall 2021 term.</a:t>
            </a:r>
          </a:p>
          <a:p>
            <a:r>
              <a:rPr lang="en-US" dirty="0"/>
              <a:t>*Students</a:t>
            </a:r>
            <a:r>
              <a:rPr lang="en-US" baseline="0" dirty="0"/>
              <a:t> should register for classes as if they would not be admitted to Honors. The Honors College will work with admitted students to adjust their schedules to incorporate at least one Honors course.</a:t>
            </a:r>
          </a:p>
          <a:p>
            <a:r>
              <a:rPr lang="en-US" baseline="0" dirty="0"/>
              <a:t>*Applicants should have 60 or fewer credits before their intended term of entry. Students with slightly over 60 credits may be considered on a case-by-case basis.</a:t>
            </a:r>
          </a:p>
          <a:p>
            <a:r>
              <a:rPr lang="en-US" baseline="0" dirty="0"/>
              <a:t>*An applicant with 29 or fewer college credits will have to complete 24 Honors units. An applicants with 30-60 credits will have 21 Honors units.</a:t>
            </a:r>
          </a:p>
          <a:p>
            <a:r>
              <a:rPr lang="en-US" baseline="0" dirty="0"/>
              <a:t>*Still no scholarships for applicants joining as current students </a:t>
            </a:r>
            <a:r>
              <a:rPr lang="en-US" baseline="0" dirty="0">
                <a:sym typeface="Wingdings" panose="05000000000000000000" pitchFamily="2" charset="2"/>
              </a:rPr>
              <a:t> If anyone complains they are encouraged to contact the provost.</a:t>
            </a:r>
            <a:endParaRPr lang="en-US" dirty="0"/>
          </a:p>
          <a:p>
            <a:endParaRPr lang="en-US" dirty="0"/>
          </a:p>
          <a:p>
            <a:r>
              <a:rPr lang="en-US" dirty="0"/>
              <a:t>~Housing~</a:t>
            </a:r>
          </a:p>
          <a:p>
            <a:r>
              <a:rPr lang="en-US" dirty="0"/>
              <a:t>*Living</a:t>
            </a:r>
            <a:r>
              <a:rPr lang="en-US" baseline="0" dirty="0"/>
              <a:t> in Douglass House is not required for students who join the Honors College as a current student. Students who wish to move into Douglass mid-year must go through HRL’s room change process, which begins before Honors decisions are made. Getting a spot in Douglass mid-year is </a:t>
            </a:r>
            <a:r>
              <a:rPr lang="en-US" b="1" baseline="0" dirty="0"/>
              <a:t>highly</a:t>
            </a:r>
            <a:r>
              <a:rPr lang="en-US" baseline="0" dirty="0"/>
              <a:t> unlikely as space is only available if current students move out. Conversely, students who want to move into Douglass for the fall term will have priority for Douglass as Honors students.</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2581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79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4282466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519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2528582199"/>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596965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9025204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2048277" y="3391809"/>
            <a:ext cx="1885405" cy="1809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5181201" y="3385181"/>
            <a:ext cx="1816277" cy="1787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8324981" y="3408939"/>
            <a:ext cx="1847971" cy="1809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2961591" y="2884402"/>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5852712" y="2958842"/>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8824509" y="2921651"/>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10037212"/>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021747315"/>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24332307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2541048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252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57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01174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3990032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6526652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1889394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34573018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16870734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012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1249857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4620408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980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Rectangle 4">
            <a:extLst>
              <a:ext uri="{FF2B5EF4-FFF2-40B4-BE49-F238E27FC236}">
                <a16:creationId xmlns:a16="http://schemas.microsoft.com/office/drawing/2014/main" id="{8E16C293-C1E0-4EA5-BDE5-D226D72FC08B}"/>
              </a:ext>
            </a:extLst>
          </p:cNvPr>
          <p:cNvSpPr/>
          <p:nvPr userDrawn="1"/>
        </p:nvSpPr>
        <p:spPr>
          <a:xfrm>
            <a:off x="117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743370" y="23318"/>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647258" y="4895450"/>
            <a:ext cx="2818659"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4479793" y="4895450"/>
            <a:ext cx="2818659"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8461592" y="4895450"/>
            <a:ext cx="2854294"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868375" y="4598182"/>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4699459" y="4548625"/>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8699076" y="4548625"/>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80341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45522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007608-7152-2545-9920-36B61292CD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55E1-160B-324E-B4E9-A83E3A8A561C}" type="slidenum">
              <a:rPr lang="en-US" smtClean="0"/>
              <a:t>‹#›</a:t>
            </a:fld>
            <a:endParaRPr lang="en-US"/>
          </a:p>
        </p:txBody>
      </p:sp>
    </p:spTree>
    <p:extLst>
      <p:ext uri="{BB962C8B-B14F-4D97-AF65-F5344CB8AC3E}">
        <p14:creationId xmlns:p14="http://schemas.microsoft.com/office/powerpoint/2010/main" val="2900658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92273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08474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707708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762630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0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84979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1026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692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253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72792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417804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33818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00694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00040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3328026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22559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377171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16718876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2653429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007923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03259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391447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91233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368351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53766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559447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5842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40533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2925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464887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717407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5161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0789780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1609490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600892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055240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29098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41811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36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832535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472353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36253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77919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781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2834029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3189739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8073500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9961495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3321339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1.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63" Type="http://schemas.openxmlformats.org/officeDocument/2006/relationships/slideLayout" Target="../slideLayouts/slideLayout11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5" Type="http://schemas.openxmlformats.org/officeDocument/2006/relationships/slideLayout" Target="../slideLayouts/slideLayout60.xml"/><Relationship Id="rId61" Type="http://schemas.openxmlformats.org/officeDocument/2006/relationships/slideLayout" Target="../slideLayouts/slideLayout116.xml"/><Relationship Id="rId19" Type="http://schemas.openxmlformats.org/officeDocument/2006/relationships/slideLayout" Target="../slideLayouts/slideLayout7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theme" Target="../theme/theme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 id="2147483703" r:id="rId53"/>
    <p:sldLayoutId id="2147483704" r:id="rId54"/>
    <p:sldLayoutId id="2147483705" r:id="rId55"/>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319599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767" r:id="rId61"/>
    <p:sldLayoutId id="2147483768" r:id="rId62"/>
    <p:sldLayoutId id="2147483769" r:id="rId63"/>
    <p:sldLayoutId id="2147483770"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4.jpeg"/><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youtube.com/watch?v=sf1IqHUyjww" TargetMode="External"/><Relationship Id="rId2" Type="http://schemas.openxmlformats.org/officeDocument/2006/relationships/image" Target="../media/image31.png"/><Relationship Id="rId1" Type="http://schemas.openxmlformats.org/officeDocument/2006/relationships/slideLayout" Target="../slideLayouts/slideLayout40.xml"/><Relationship Id="rId6" Type="http://schemas.openxmlformats.org/officeDocument/2006/relationships/image" Target="../media/image33.png"/><Relationship Id="rId5" Type="http://schemas.openxmlformats.org/officeDocument/2006/relationships/hyperlink" Target="https://www.towson.edu/registrar/registration/" TargetMode="External"/><Relationship Id="rId4" Type="http://schemas.openxmlformats.org/officeDocument/2006/relationships/hyperlink" Target="https://www.towson.edu/academicadvising/documents/new_student_guide__20-21.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towson.edu/registrar/registration/major.html" TargetMode="External"/><Relationship Id="rId1" Type="http://schemas.openxmlformats.org/officeDocument/2006/relationships/slideLayout" Target="../slideLayouts/slideLayout12.xml"/><Relationship Id="rId4" Type="http://schemas.openxmlformats.org/officeDocument/2006/relationships/hyperlink" Target="https://wp.towson.edu/nalkharo/schedule-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owson.edu/registrar/calendars/exams.html" TargetMode="Externa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0.xml"/><Relationship Id="rId4" Type="http://schemas.openxmlformats.org/officeDocument/2006/relationships/hyperlink" Target="https://libraries.towson.edu/academic-comm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libraries.towson.edu/academic-commons" TargetMode="External"/><Relationship Id="rId1" Type="http://schemas.openxmlformats.org/officeDocument/2006/relationships/slideLayout" Target="../slideLayouts/slideLayout90.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www.towson.edu/honors/admission/apply.html" TargetMode="External"/><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title"/>
          </p:nvPr>
        </p:nvSpPr>
        <p:spPr>
          <a:xfrm>
            <a:off x="460240" y="1360550"/>
            <a:ext cx="4448175" cy="1520824"/>
          </a:xfrm>
        </p:spPr>
        <p:txBody>
          <a:bodyPr anchor="b">
            <a:normAutofit/>
          </a:bodyPr>
          <a:lstStyle/>
          <a:p>
            <a:r>
              <a:rPr lang="en-US" sz="4200"/>
              <a:t>FYE Advising</a:t>
            </a:r>
            <a:br>
              <a:rPr lang="en-US" sz="4200"/>
            </a:br>
            <a:r>
              <a:rPr lang="en-US" sz="4200"/>
              <a:t>Group Meeting</a:t>
            </a:r>
          </a:p>
        </p:txBody>
      </p:sp>
      <p:sp>
        <p:nvSpPr>
          <p:cNvPr id="11" name="Slide Number Placeholder 2">
            <a:extLst>
              <a:ext uri="{FF2B5EF4-FFF2-40B4-BE49-F238E27FC236}">
                <a16:creationId xmlns:a16="http://schemas.microsoft.com/office/drawing/2014/main" id="{6BE3B749-B9FC-4003-8F77-A3CA07F85AB1}"/>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1</a:t>
            </a:fld>
            <a:endParaRPr lang="en-US" sz="800" noProof="0"/>
          </a:p>
        </p:txBody>
      </p:sp>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p:blipFill>
        <p:spPr>
          <a:xfrm>
            <a:off x="4908415" y="3588"/>
            <a:ext cx="7283585" cy="6204974"/>
          </a:xfrm>
          <a:noFill/>
        </p:spPr>
      </p:pic>
      <p:sp>
        <p:nvSpPr>
          <p:cNvPr id="7" name="TextBox 6">
            <a:extLst>
              <a:ext uri="{FF2B5EF4-FFF2-40B4-BE49-F238E27FC236}">
                <a16:creationId xmlns:a16="http://schemas.microsoft.com/office/drawing/2014/main" id="{4A85FA95-3525-4E6E-9EFD-E45C7335EAC9}"/>
              </a:ext>
            </a:extLst>
          </p:cNvPr>
          <p:cNvSpPr txBox="1"/>
          <p:nvPr/>
        </p:nvSpPr>
        <p:spPr>
          <a:xfrm>
            <a:off x="2601964" y="4246973"/>
            <a:ext cx="739498" cy="584775"/>
          </a:xfrm>
          <a:prstGeom prst="rect">
            <a:avLst/>
          </a:prstGeom>
          <a:noFill/>
        </p:spPr>
        <p:txBody>
          <a:bodyPr wrap="none" rtlCol="0">
            <a:spAutoFit/>
          </a:bodyPr>
          <a:lstStyle/>
          <a:p>
            <a:r>
              <a:rPr lang="en-US" sz="3200" b="1">
                <a:solidFill>
                  <a:schemeClr val="accent6">
                    <a:lumMod val="50000"/>
                  </a:schemeClr>
                </a:solidFill>
              </a:rPr>
              <a:t>Fall</a:t>
            </a:r>
          </a:p>
        </p:txBody>
      </p:sp>
      <p:sp>
        <p:nvSpPr>
          <p:cNvPr id="8" name="TextBox 7">
            <a:extLst>
              <a:ext uri="{FF2B5EF4-FFF2-40B4-BE49-F238E27FC236}">
                <a16:creationId xmlns:a16="http://schemas.microsoft.com/office/drawing/2014/main" id="{DCED0F3B-3761-4B0C-AAFE-712E61C762EB}"/>
              </a:ext>
            </a:extLst>
          </p:cNvPr>
          <p:cNvSpPr txBox="1"/>
          <p:nvPr/>
        </p:nvSpPr>
        <p:spPr>
          <a:xfrm>
            <a:off x="3511366" y="4246973"/>
            <a:ext cx="998991" cy="584775"/>
          </a:xfrm>
          <a:prstGeom prst="rect">
            <a:avLst/>
          </a:prstGeom>
          <a:noFill/>
        </p:spPr>
        <p:txBody>
          <a:bodyPr wrap="none" lIns="91440" tIns="45720" rIns="91440" bIns="45720" rtlCol="0" anchor="t">
            <a:spAutoFit/>
          </a:bodyPr>
          <a:lstStyle/>
          <a:p>
            <a:r>
              <a:rPr lang="en-US" sz="3200" b="1" dirty="0">
                <a:solidFill>
                  <a:schemeClr val="accent6">
                    <a:lumMod val="50000"/>
                  </a:schemeClr>
                </a:solidFill>
              </a:rPr>
              <a:t>2022</a:t>
            </a:r>
          </a:p>
        </p:txBody>
      </p:sp>
      <p:cxnSp>
        <p:nvCxnSpPr>
          <p:cNvPr id="10" name="Straight Connector 9">
            <a:extLst>
              <a:ext uri="{FF2B5EF4-FFF2-40B4-BE49-F238E27FC236}">
                <a16:creationId xmlns:a16="http://schemas.microsoft.com/office/drawing/2014/main" id="{F19996E0-D783-40C9-AF54-91F7A2168E91}"/>
              </a:ext>
            </a:extLst>
          </p:cNvPr>
          <p:cNvCxnSpPr/>
          <p:nvPr/>
        </p:nvCxnSpPr>
        <p:spPr>
          <a:xfrm>
            <a:off x="2680342" y="4831748"/>
            <a:ext cx="59843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B2E736A-2C07-41C6-9971-2A52B28B2D79}"/>
              </a:ext>
            </a:extLst>
          </p:cNvPr>
          <p:cNvCxnSpPr>
            <a:cxnSpLocks/>
          </p:cNvCxnSpPr>
          <p:nvPr/>
        </p:nvCxnSpPr>
        <p:spPr>
          <a:xfrm>
            <a:off x="3564262" y="4831748"/>
            <a:ext cx="926142"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A601AFC-B190-4743-95E8-D8DDFFE1C24B}"/>
              </a:ext>
            </a:extLst>
          </p:cNvPr>
          <p:cNvCxnSpPr>
            <a:cxnSpLocks/>
          </p:cNvCxnSpPr>
          <p:nvPr/>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vember 2022 Calendar: November 2022 Free Printables">
            <a:extLst>
              <a:ext uri="{FF2B5EF4-FFF2-40B4-BE49-F238E27FC236}">
                <a16:creationId xmlns:a16="http://schemas.microsoft.com/office/drawing/2014/main" id="{3BFAB1AA-0FF3-BEE6-4551-F28E659FE1F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40239" y="1067988"/>
            <a:ext cx="8216004" cy="568200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B431313D-9449-48D3-A1C4-21394793716D}"/>
              </a:ext>
            </a:extLst>
          </p:cNvPr>
          <p:cNvSpPr>
            <a:spLocks noGrp="1"/>
          </p:cNvSpPr>
          <p:nvPr>
            <p:ph type="title"/>
          </p:nvPr>
        </p:nvSpPr>
        <p:spPr>
          <a:xfrm>
            <a:off x="335756" y="108011"/>
            <a:ext cx="11520487" cy="758824"/>
          </a:xfrm>
        </p:spPr>
        <p:txBody>
          <a:bodyPr/>
          <a:lstStyle/>
          <a:p>
            <a:r>
              <a:rPr lang="en-US" dirty="0"/>
              <a:t>Spring 23 Enrollment Timeline </a:t>
            </a:r>
          </a:p>
        </p:txBody>
      </p:sp>
      <p:sp>
        <p:nvSpPr>
          <p:cNvPr id="4" name="TextBox 3">
            <a:extLst>
              <a:ext uri="{FF2B5EF4-FFF2-40B4-BE49-F238E27FC236}">
                <a16:creationId xmlns:a16="http://schemas.microsoft.com/office/drawing/2014/main" id="{5599EB8C-14A3-4202-8FFF-82C9C68F03CC}"/>
              </a:ext>
            </a:extLst>
          </p:cNvPr>
          <p:cNvSpPr txBox="1"/>
          <p:nvPr/>
        </p:nvSpPr>
        <p:spPr>
          <a:xfrm>
            <a:off x="6049069" y="3486789"/>
            <a:ext cx="1108710" cy="553998"/>
          </a:xfrm>
          <a:prstGeom prst="rect">
            <a:avLst/>
          </a:prstGeom>
          <a:solidFill>
            <a:schemeClr val="accent1">
              <a:lumMod val="40000"/>
              <a:lumOff val="60000"/>
            </a:schemeClr>
          </a:solidFill>
        </p:spPr>
        <p:txBody>
          <a:bodyPr wrap="square" rtlCol="0">
            <a:spAutoFit/>
          </a:bodyPr>
          <a:lstStyle/>
          <a:p>
            <a:r>
              <a:rPr lang="en-US" sz="1500" dirty="0">
                <a:solidFill>
                  <a:schemeClr val="bg2">
                    <a:lumMod val="25000"/>
                  </a:schemeClr>
                </a:solidFill>
              </a:rPr>
              <a:t>Priority Registration</a:t>
            </a:r>
          </a:p>
        </p:txBody>
      </p:sp>
      <p:sp>
        <p:nvSpPr>
          <p:cNvPr id="6" name="TextBox 5">
            <a:extLst>
              <a:ext uri="{FF2B5EF4-FFF2-40B4-BE49-F238E27FC236}">
                <a16:creationId xmlns:a16="http://schemas.microsoft.com/office/drawing/2014/main" id="{30FDE5AA-2131-4CE6-8F1B-92A3F28C37A3}"/>
              </a:ext>
            </a:extLst>
          </p:cNvPr>
          <p:cNvSpPr txBox="1"/>
          <p:nvPr/>
        </p:nvSpPr>
        <p:spPr>
          <a:xfrm>
            <a:off x="7277764" y="3490309"/>
            <a:ext cx="904081" cy="553998"/>
          </a:xfrm>
          <a:prstGeom prst="rect">
            <a:avLst/>
          </a:prstGeom>
          <a:solidFill>
            <a:schemeClr val="accent1">
              <a:lumMod val="60000"/>
              <a:lumOff val="40000"/>
            </a:schemeClr>
          </a:solidFill>
        </p:spPr>
        <p:txBody>
          <a:bodyPr wrap="square" rtlCol="0">
            <a:spAutoFit/>
          </a:bodyPr>
          <a:lstStyle/>
          <a:p>
            <a:r>
              <a:rPr lang="en-US" sz="1500" dirty="0">
                <a:solidFill>
                  <a:schemeClr val="bg2">
                    <a:lumMod val="25000"/>
                  </a:schemeClr>
                </a:solidFill>
              </a:rPr>
              <a:t>Seniors </a:t>
            </a:r>
          </a:p>
          <a:p>
            <a:r>
              <a:rPr lang="en-US" sz="1500" dirty="0">
                <a:solidFill>
                  <a:schemeClr val="bg2">
                    <a:lumMod val="25000"/>
                  </a:schemeClr>
                </a:solidFill>
              </a:rPr>
              <a:t>Enroll</a:t>
            </a:r>
          </a:p>
        </p:txBody>
      </p:sp>
      <p:sp>
        <p:nvSpPr>
          <p:cNvPr id="7" name="TextBox 6">
            <a:extLst>
              <a:ext uri="{FF2B5EF4-FFF2-40B4-BE49-F238E27FC236}">
                <a16:creationId xmlns:a16="http://schemas.microsoft.com/office/drawing/2014/main" id="{04BB864D-301B-43BD-812B-03E1100CDAB9}"/>
              </a:ext>
            </a:extLst>
          </p:cNvPr>
          <p:cNvSpPr txBox="1"/>
          <p:nvPr/>
        </p:nvSpPr>
        <p:spPr>
          <a:xfrm>
            <a:off x="8458573" y="4373218"/>
            <a:ext cx="2037150" cy="553998"/>
          </a:xfrm>
          <a:prstGeom prst="rect">
            <a:avLst/>
          </a:prstGeom>
          <a:solidFill>
            <a:schemeClr val="accent1">
              <a:lumMod val="75000"/>
            </a:schemeClr>
          </a:solidFill>
        </p:spPr>
        <p:txBody>
          <a:bodyPr wrap="square" rtlCol="0">
            <a:spAutoFit/>
          </a:bodyPr>
          <a:lstStyle/>
          <a:p>
            <a:pPr algn="just"/>
            <a:endParaRPr lang="en-US" sz="600" b="1" dirty="0">
              <a:solidFill>
                <a:schemeClr val="bg2">
                  <a:lumMod val="25000"/>
                </a:schemeClr>
              </a:solidFill>
            </a:endParaRPr>
          </a:p>
          <a:p>
            <a:pPr algn="just"/>
            <a:r>
              <a:rPr lang="en-US" sz="1500" b="1" dirty="0">
                <a:solidFill>
                  <a:schemeClr val="bg2">
                    <a:lumMod val="25000"/>
                  </a:schemeClr>
                </a:solidFill>
              </a:rPr>
              <a:t>     </a:t>
            </a:r>
            <a:r>
              <a:rPr lang="en-US" b="1" dirty="0">
                <a:solidFill>
                  <a:schemeClr val="bg2">
                    <a:lumMod val="25000"/>
                  </a:schemeClr>
                </a:solidFill>
              </a:rPr>
              <a:t>Freshmen Enroll</a:t>
            </a:r>
          </a:p>
          <a:p>
            <a:endParaRPr lang="en-US" sz="600" b="1" dirty="0">
              <a:solidFill>
                <a:schemeClr val="bg2">
                  <a:lumMod val="25000"/>
                </a:schemeClr>
              </a:solidFill>
            </a:endParaRPr>
          </a:p>
        </p:txBody>
      </p:sp>
      <p:sp>
        <p:nvSpPr>
          <p:cNvPr id="10" name="TextBox 9">
            <a:extLst>
              <a:ext uri="{FF2B5EF4-FFF2-40B4-BE49-F238E27FC236}">
                <a16:creationId xmlns:a16="http://schemas.microsoft.com/office/drawing/2014/main" id="{A5221CBA-B538-496E-BB2D-CB1C47BC3FA1}"/>
              </a:ext>
            </a:extLst>
          </p:cNvPr>
          <p:cNvSpPr txBox="1"/>
          <p:nvPr/>
        </p:nvSpPr>
        <p:spPr>
          <a:xfrm>
            <a:off x="335756" y="1635028"/>
            <a:ext cx="6098058" cy="4154984"/>
          </a:xfrm>
          <a:prstGeom prst="rect">
            <a:avLst/>
          </a:prstGeom>
          <a:noFill/>
        </p:spPr>
        <p:txBody>
          <a:bodyPr wrap="square">
            <a:spAutoFit/>
          </a:bodyPr>
          <a:lstStyle/>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Special Populations: Nov 8</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Seniors: Nov 9 &amp; 10</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Juniors: Nov 11 &amp; 14</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Sophomores: Nov 15 &amp; 16</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Freshmen: Nov 17 &amp; 18</a:t>
            </a:r>
          </a:p>
          <a:p>
            <a:pPr marL="342900" marR="0" lvl="0" indent="-342900">
              <a:spcBef>
                <a:spcPts val="0"/>
              </a:spcBef>
              <a:spcAft>
                <a:spcPts val="0"/>
              </a:spcAft>
              <a:buFont typeface="Wingdings" panose="05000000000000000000" pitchFamily="2"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Enrollment time slots:</a:t>
            </a:r>
          </a:p>
          <a:p>
            <a:pPr marL="173038" lvl="1"/>
            <a:r>
              <a:rPr lang="en-US" sz="2200" dirty="0">
                <a:latin typeface="Calibri" panose="020F0502020204030204" pitchFamily="34" charset="0"/>
                <a:ea typeface="Calibri" panose="020F0502020204030204" pitchFamily="34" charset="0"/>
                <a:cs typeface="Times New Roman" panose="02020603050405020304" pitchFamily="18" charset="0"/>
              </a:rPr>
              <a:t>7:30 am</a:t>
            </a:r>
          </a:p>
          <a:p>
            <a:pPr marL="173038" lvl="1"/>
            <a:r>
              <a:rPr lang="en-US" sz="2200" dirty="0">
                <a:effectLst/>
                <a:latin typeface="Calibri" panose="020F0502020204030204" pitchFamily="34" charset="0"/>
                <a:ea typeface="Calibri" panose="020F0502020204030204" pitchFamily="34" charset="0"/>
                <a:cs typeface="Times New Roman" panose="02020603050405020304" pitchFamily="18" charset="0"/>
              </a:rPr>
              <a:t>9:30 am</a:t>
            </a:r>
          </a:p>
          <a:p>
            <a:pPr marL="173038" lvl="1"/>
            <a:r>
              <a:rPr lang="en-US" sz="2200" dirty="0">
                <a:latin typeface="Calibri" panose="020F0502020204030204" pitchFamily="34" charset="0"/>
                <a:ea typeface="Calibri" panose="020F0502020204030204" pitchFamily="34" charset="0"/>
                <a:cs typeface="Times New Roman" panose="02020603050405020304" pitchFamily="18" charset="0"/>
              </a:rPr>
              <a:t>11:30 am</a:t>
            </a:r>
          </a:p>
          <a:p>
            <a:pPr marL="173038" lvl="1"/>
            <a:r>
              <a:rPr lang="en-US" sz="2200" dirty="0">
                <a:effectLst/>
                <a:latin typeface="Calibri" panose="020F0502020204030204" pitchFamily="34" charset="0"/>
                <a:ea typeface="Calibri" panose="020F0502020204030204" pitchFamily="34" charset="0"/>
                <a:cs typeface="Times New Roman" panose="02020603050405020304" pitchFamily="18" charset="0"/>
              </a:rPr>
              <a:t>1:30 pm</a:t>
            </a:r>
          </a:p>
          <a:p>
            <a:pPr marL="173038" lvl="1"/>
            <a:r>
              <a:rPr lang="en-US" sz="2200" dirty="0">
                <a:latin typeface="Calibri" panose="020F0502020204030204" pitchFamily="34" charset="0"/>
                <a:ea typeface="Calibri" panose="020F0502020204030204" pitchFamily="34" charset="0"/>
                <a:cs typeface="Times New Roman" panose="02020603050405020304" pitchFamily="18" charset="0"/>
              </a:rPr>
              <a:t>3:30 pm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23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652D6-6884-4A09-8522-F5E4230C84CB}"/>
              </a:ext>
            </a:extLst>
          </p:cNvPr>
          <p:cNvSpPr>
            <a:spLocks noGrp="1"/>
          </p:cNvSpPr>
          <p:nvPr>
            <p:ph type="title"/>
          </p:nvPr>
        </p:nvSpPr>
        <p:spPr>
          <a:xfrm>
            <a:off x="371474" y="252770"/>
            <a:ext cx="11520488" cy="758824"/>
          </a:xfrm>
        </p:spPr>
        <p:txBody>
          <a:bodyPr anchor="ctr">
            <a:normAutofit/>
          </a:bodyPr>
          <a:lstStyle/>
          <a:p>
            <a:r>
              <a:rPr lang="en-US"/>
              <a:t>Key Classes to Register For</a:t>
            </a:r>
          </a:p>
        </p:txBody>
      </p:sp>
      <p:graphicFrame>
        <p:nvGraphicFramePr>
          <p:cNvPr id="9" name="Content Placeholder 5">
            <a:extLst>
              <a:ext uri="{FF2B5EF4-FFF2-40B4-BE49-F238E27FC236}">
                <a16:creationId xmlns:a16="http://schemas.microsoft.com/office/drawing/2014/main" id="{31870575-56E1-41F3-879D-03FFF6B06D42}"/>
              </a:ext>
            </a:extLst>
          </p:cNvPr>
          <p:cNvGraphicFramePr>
            <a:graphicFrameLocks noGrp="1"/>
          </p:cNvGraphicFramePr>
          <p:nvPr>
            <p:ph type="chart" sz="quarter" idx="13"/>
            <p:extLst>
              <p:ext uri="{D42A27DB-BD31-4B8C-83A1-F6EECF244321}">
                <p14:modId xmlns:p14="http://schemas.microsoft.com/office/powerpoint/2010/main" val="1011885210"/>
              </p:ext>
            </p:extLst>
          </p:nvPr>
        </p:nvGraphicFramePr>
        <p:xfrm>
          <a:off x="5003482" y="2284532"/>
          <a:ext cx="6991350" cy="432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69C3F98-A5E2-4CE6-BA5B-E04727AA20AA}"/>
              </a:ext>
            </a:extLst>
          </p:cNvPr>
          <p:cNvSpPr txBox="1"/>
          <p:nvPr/>
        </p:nvSpPr>
        <p:spPr>
          <a:xfrm>
            <a:off x="4867436" y="1163745"/>
            <a:ext cx="4221348" cy="553998"/>
          </a:xfrm>
          <a:prstGeom prst="rect">
            <a:avLst/>
          </a:prstGeom>
          <a:noFill/>
        </p:spPr>
        <p:txBody>
          <a:bodyPr wrap="none" rtlCol="0">
            <a:spAutoFit/>
          </a:bodyPr>
          <a:lstStyle/>
          <a:p>
            <a:r>
              <a:rPr lang="en-US" sz="3000" b="1">
                <a:latin typeface="Avenir" panose="02000503020000020003"/>
              </a:rPr>
              <a:t>1) First-Year Benchmarks</a:t>
            </a:r>
            <a:r>
              <a:rPr lang="en-US" sz="3000" b="1"/>
              <a:t>:</a:t>
            </a:r>
          </a:p>
        </p:txBody>
      </p:sp>
      <p:pic>
        <p:nvPicPr>
          <p:cNvPr id="1028" name="Picture 4" descr="Stack of books vector design">
            <a:extLst>
              <a:ext uri="{FF2B5EF4-FFF2-40B4-BE49-F238E27FC236}">
                <a16:creationId xmlns:a16="http://schemas.microsoft.com/office/drawing/2014/main" id="{F233E20A-0155-44C8-8254-961B0E114E9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044" y="1717743"/>
            <a:ext cx="4025245" cy="401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1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652D6-6884-4A09-8522-F5E4230C84CB}"/>
              </a:ext>
            </a:extLst>
          </p:cNvPr>
          <p:cNvSpPr>
            <a:spLocks noGrp="1"/>
          </p:cNvSpPr>
          <p:nvPr>
            <p:ph type="title"/>
          </p:nvPr>
        </p:nvSpPr>
        <p:spPr>
          <a:xfrm>
            <a:off x="371474" y="252770"/>
            <a:ext cx="11520488" cy="758824"/>
          </a:xfrm>
        </p:spPr>
        <p:txBody>
          <a:bodyPr anchor="ctr">
            <a:normAutofit/>
          </a:bodyPr>
          <a:lstStyle/>
          <a:p>
            <a:r>
              <a:rPr lang="en-US"/>
              <a:t>Key Classes to Register For</a:t>
            </a:r>
          </a:p>
        </p:txBody>
      </p:sp>
      <p:graphicFrame>
        <p:nvGraphicFramePr>
          <p:cNvPr id="9" name="Content Placeholder 5">
            <a:extLst>
              <a:ext uri="{FF2B5EF4-FFF2-40B4-BE49-F238E27FC236}">
                <a16:creationId xmlns:a16="http://schemas.microsoft.com/office/drawing/2014/main" id="{31870575-56E1-41F3-879D-03FFF6B06D42}"/>
              </a:ext>
            </a:extLst>
          </p:cNvPr>
          <p:cNvGraphicFramePr>
            <a:graphicFrameLocks noGrp="1"/>
          </p:cNvGraphicFramePr>
          <p:nvPr>
            <p:ph type="chart" sz="quarter" idx="13"/>
            <p:extLst>
              <p:ext uri="{D42A27DB-BD31-4B8C-83A1-F6EECF244321}">
                <p14:modId xmlns:p14="http://schemas.microsoft.com/office/powerpoint/2010/main" val="2649454082"/>
              </p:ext>
            </p:extLst>
          </p:nvPr>
        </p:nvGraphicFramePr>
        <p:xfrm>
          <a:off x="6435633" y="1869894"/>
          <a:ext cx="5380070" cy="432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69C3F98-A5E2-4CE6-BA5B-E04727AA20AA}"/>
              </a:ext>
            </a:extLst>
          </p:cNvPr>
          <p:cNvSpPr txBox="1"/>
          <p:nvPr/>
        </p:nvSpPr>
        <p:spPr>
          <a:xfrm>
            <a:off x="6252099" y="886746"/>
            <a:ext cx="3981475" cy="553998"/>
          </a:xfrm>
          <a:prstGeom prst="rect">
            <a:avLst/>
          </a:prstGeom>
          <a:noFill/>
        </p:spPr>
        <p:txBody>
          <a:bodyPr wrap="none" rtlCol="0">
            <a:spAutoFit/>
          </a:bodyPr>
          <a:lstStyle/>
          <a:p>
            <a:r>
              <a:rPr lang="en-US" sz="3000" b="1">
                <a:latin typeface="Avenir"/>
              </a:rPr>
              <a:t>2) Major Requirements</a:t>
            </a:r>
            <a:r>
              <a:rPr lang="en-US" sz="3000">
                <a:latin typeface="Avenir"/>
              </a:rPr>
              <a:t>:</a:t>
            </a:r>
          </a:p>
        </p:txBody>
      </p:sp>
      <p:pic>
        <p:nvPicPr>
          <p:cNvPr id="4" name="Picture 3">
            <a:extLst>
              <a:ext uri="{FF2B5EF4-FFF2-40B4-BE49-F238E27FC236}">
                <a16:creationId xmlns:a16="http://schemas.microsoft.com/office/drawing/2014/main" id="{8377719C-B035-D908-5FEB-ADF9D03DC2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9172" y="1599770"/>
            <a:ext cx="4760188" cy="4320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1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652D6-6884-4A09-8522-F5E4230C84CB}"/>
              </a:ext>
            </a:extLst>
          </p:cNvPr>
          <p:cNvSpPr>
            <a:spLocks noGrp="1"/>
          </p:cNvSpPr>
          <p:nvPr>
            <p:ph type="title"/>
          </p:nvPr>
        </p:nvSpPr>
        <p:spPr>
          <a:xfrm>
            <a:off x="371474" y="252770"/>
            <a:ext cx="11520488" cy="758824"/>
          </a:xfrm>
        </p:spPr>
        <p:txBody>
          <a:bodyPr anchor="ctr">
            <a:normAutofit/>
          </a:bodyPr>
          <a:lstStyle/>
          <a:p>
            <a:r>
              <a:rPr lang="en-US"/>
              <a:t>Key Classes to Register For</a:t>
            </a:r>
          </a:p>
        </p:txBody>
      </p:sp>
      <p:graphicFrame>
        <p:nvGraphicFramePr>
          <p:cNvPr id="9" name="Content Placeholder 5">
            <a:extLst>
              <a:ext uri="{FF2B5EF4-FFF2-40B4-BE49-F238E27FC236}">
                <a16:creationId xmlns:a16="http://schemas.microsoft.com/office/drawing/2014/main" id="{31870575-56E1-41F3-879D-03FFF6B06D42}"/>
              </a:ext>
            </a:extLst>
          </p:cNvPr>
          <p:cNvGraphicFramePr>
            <a:graphicFrameLocks noGrp="1"/>
          </p:cNvGraphicFramePr>
          <p:nvPr>
            <p:ph type="chart" sz="quarter" idx="13"/>
            <p:extLst>
              <p:ext uri="{D42A27DB-BD31-4B8C-83A1-F6EECF244321}">
                <p14:modId xmlns:p14="http://schemas.microsoft.com/office/powerpoint/2010/main" val="1885736821"/>
              </p:ext>
            </p:extLst>
          </p:nvPr>
        </p:nvGraphicFramePr>
        <p:xfrm>
          <a:off x="4996406" y="2284532"/>
          <a:ext cx="7195594" cy="432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69C3F98-A5E2-4CE6-BA5B-E04727AA20AA}"/>
              </a:ext>
            </a:extLst>
          </p:cNvPr>
          <p:cNvSpPr txBox="1"/>
          <p:nvPr/>
        </p:nvSpPr>
        <p:spPr>
          <a:xfrm>
            <a:off x="4886059" y="1140231"/>
            <a:ext cx="6163739" cy="938719"/>
          </a:xfrm>
          <a:prstGeom prst="rect">
            <a:avLst/>
          </a:prstGeom>
          <a:noFill/>
        </p:spPr>
        <p:txBody>
          <a:bodyPr wrap="none" rtlCol="0">
            <a:spAutoFit/>
          </a:bodyPr>
          <a:lstStyle/>
          <a:p>
            <a:r>
              <a:rPr lang="en-US" sz="3000" b="1">
                <a:latin typeface="Avenir"/>
              </a:rPr>
              <a:t>3) Core Curriculum classes:</a:t>
            </a:r>
          </a:p>
          <a:p>
            <a:r>
              <a:rPr lang="en-US" sz="2500" b="1">
                <a:latin typeface="Avenir"/>
              </a:rPr>
              <a:t>     14 Core categories, need 1 class from each</a:t>
            </a:r>
          </a:p>
        </p:txBody>
      </p:sp>
      <p:pic>
        <p:nvPicPr>
          <p:cNvPr id="5122" name="Picture 2" descr="Subject selection - Dulwich High School of Visual Arts and Design">
            <a:extLst>
              <a:ext uri="{FF2B5EF4-FFF2-40B4-BE49-F238E27FC236}">
                <a16:creationId xmlns:a16="http://schemas.microsoft.com/office/drawing/2014/main" id="{524DAA25-7730-D241-861A-438DEBC9964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3870" y="2307392"/>
            <a:ext cx="4244922" cy="282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1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652D6-6884-4A09-8522-F5E4230C84CB}"/>
              </a:ext>
            </a:extLst>
          </p:cNvPr>
          <p:cNvSpPr>
            <a:spLocks noGrp="1"/>
          </p:cNvSpPr>
          <p:nvPr>
            <p:ph type="title" idx="4294967295"/>
          </p:nvPr>
        </p:nvSpPr>
        <p:spPr>
          <a:xfrm>
            <a:off x="1040130" y="351631"/>
            <a:ext cx="2583180" cy="973138"/>
          </a:xfrm>
        </p:spPr>
        <p:txBody>
          <a:bodyPr>
            <a:normAutofit fontScale="90000"/>
          </a:bodyPr>
          <a:lstStyle/>
          <a:p>
            <a:r>
              <a:rPr lang="en-US" dirty="0"/>
              <a:t>Academic Requirements Report</a:t>
            </a:r>
          </a:p>
        </p:txBody>
      </p:sp>
      <p:sp>
        <p:nvSpPr>
          <p:cNvPr id="6" name="Content Placeholder 5">
            <a:extLst>
              <a:ext uri="{FF2B5EF4-FFF2-40B4-BE49-F238E27FC236}">
                <a16:creationId xmlns:a16="http://schemas.microsoft.com/office/drawing/2014/main" id="{A7D63F65-FB92-402B-8B99-36777BCCCF6B}"/>
              </a:ext>
            </a:extLst>
          </p:cNvPr>
          <p:cNvSpPr>
            <a:spLocks noGrp="1"/>
          </p:cNvSpPr>
          <p:nvPr>
            <p:ph idx="4294967295"/>
          </p:nvPr>
        </p:nvSpPr>
        <p:spPr>
          <a:xfrm>
            <a:off x="197961" y="1848055"/>
            <a:ext cx="2465229" cy="4381500"/>
          </a:xfrm>
          <a:solidFill>
            <a:schemeClr val="tx1">
              <a:lumMod val="20000"/>
              <a:lumOff val="80000"/>
            </a:schemeClr>
          </a:solidFill>
        </p:spPr>
        <p:txBody>
          <a:bodyPr/>
          <a:lstStyle/>
          <a:p>
            <a:endParaRPr lang="en-US" dirty="0"/>
          </a:p>
          <a:p>
            <a:pPr marL="0" indent="0">
              <a:buNone/>
            </a:pPr>
            <a:r>
              <a:rPr lang="en-US" sz="2400" dirty="0"/>
              <a:t>Use to check on classes needed (Core and major) </a:t>
            </a:r>
          </a:p>
          <a:p>
            <a:pPr marL="0" indent="0">
              <a:buNone/>
            </a:pPr>
            <a:r>
              <a:rPr lang="en-US" sz="2400" dirty="0"/>
              <a:t>to plan your Spring classes</a:t>
            </a:r>
          </a:p>
          <a:p>
            <a:pPr marL="0" indent="0">
              <a:buNone/>
            </a:pPr>
            <a:endParaRPr lang="en-US" dirty="0"/>
          </a:p>
          <a:p>
            <a:endParaRPr lang="en-US" dirty="0"/>
          </a:p>
        </p:txBody>
      </p:sp>
      <p:pic>
        <p:nvPicPr>
          <p:cNvPr id="7" name="Picture 6">
            <a:extLst>
              <a:ext uri="{FF2B5EF4-FFF2-40B4-BE49-F238E27FC236}">
                <a16:creationId xmlns:a16="http://schemas.microsoft.com/office/drawing/2014/main" id="{6D161AFB-4908-5244-B71B-E373F6FC13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140"/>
          <a:stretch/>
        </p:blipFill>
        <p:spPr>
          <a:xfrm>
            <a:off x="3623310" y="481330"/>
            <a:ext cx="8645338" cy="6271512"/>
          </a:xfrm>
          <a:prstGeom prst="rect">
            <a:avLst/>
          </a:prstGeom>
        </p:spPr>
      </p:pic>
      <p:sp>
        <p:nvSpPr>
          <p:cNvPr id="8" name="Oval 7">
            <a:extLst>
              <a:ext uri="{FF2B5EF4-FFF2-40B4-BE49-F238E27FC236}">
                <a16:creationId xmlns:a16="http://schemas.microsoft.com/office/drawing/2014/main" id="{60C2C340-5B0B-0C42-A40E-F9D8A707D820}"/>
              </a:ext>
            </a:extLst>
          </p:cNvPr>
          <p:cNvSpPr/>
          <p:nvPr/>
        </p:nvSpPr>
        <p:spPr>
          <a:xfrm>
            <a:off x="3857434" y="3429000"/>
            <a:ext cx="2154746" cy="491490"/>
          </a:xfrm>
          <a:prstGeom prst="ellipse">
            <a:avLst/>
          </a:prstGeom>
          <a:noFill/>
          <a:ln w="57150">
            <a:solidFill>
              <a:srgbClr val="FF3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5B4758F9-8CA4-BB44-A904-5F31BF65C237}"/>
              </a:ext>
            </a:extLst>
          </p:cNvPr>
          <p:cNvSpPr/>
          <p:nvPr/>
        </p:nvSpPr>
        <p:spPr>
          <a:xfrm rot="18678484">
            <a:off x="2973922" y="1404045"/>
            <a:ext cx="190432" cy="1308138"/>
          </a:xfrm>
          <a:prstGeom prst="downArrow">
            <a:avLst>
              <a:gd name="adj1" fmla="val 50000"/>
              <a:gd name="adj2" fmla="val 46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72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F448C4DF-2374-4E6B-AD0A-B127FAFC6C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787" y="0"/>
            <a:ext cx="5263513" cy="6857999"/>
          </a:xfrm>
          <a:prstGeom prst="rect">
            <a:avLst/>
          </a:prstGeom>
          <a:noFill/>
        </p:spPr>
      </p:pic>
      <p:sp>
        <p:nvSpPr>
          <p:cNvPr id="5" name="Title 4">
            <a:extLst>
              <a:ext uri="{FF2B5EF4-FFF2-40B4-BE49-F238E27FC236}">
                <a16:creationId xmlns:a16="http://schemas.microsoft.com/office/drawing/2014/main" id="{AE9652D6-6884-4A09-8522-F5E4230C84CB}"/>
              </a:ext>
            </a:extLst>
          </p:cNvPr>
          <p:cNvSpPr>
            <a:spLocks noGrp="1"/>
          </p:cNvSpPr>
          <p:nvPr>
            <p:ph type="ctrTitle"/>
          </p:nvPr>
        </p:nvSpPr>
        <p:spPr>
          <a:xfrm>
            <a:off x="6814185" y="1486764"/>
            <a:ext cx="4986338" cy="3262311"/>
          </a:xfrm>
        </p:spPr>
        <p:txBody>
          <a:bodyPr anchor="b">
            <a:normAutofit/>
          </a:bodyPr>
          <a:lstStyle/>
          <a:p>
            <a:r>
              <a:rPr lang="en-US"/>
              <a:t>Class Planner Worksheet</a:t>
            </a:r>
          </a:p>
        </p:txBody>
      </p:sp>
      <p:sp>
        <p:nvSpPr>
          <p:cNvPr id="6" name="Content Placeholder 5">
            <a:extLst>
              <a:ext uri="{FF2B5EF4-FFF2-40B4-BE49-F238E27FC236}">
                <a16:creationId xmlns:a16="http://schemas.microsoft.com/office/drawing/2014/main" id="{A7D63F65-FB92-402B-8B99-36777BCCCF6B}"/>
              </a:ext>
            </a:extLst>
          </p:cNvPr>
          <p:cNvSpPr>
            <a:spLocks noGrp="1"/>
          </p:cNvSpPr>
          <p:nvPr>
            <p:ph type="subTitle" idx="1"/>
          </p:nvPr>
        </p:nvSpPr>
        <p:spPr>
          <a:xfrm>
            <a:off x="6905625" y="4927600"/>
            <a:ext cx="4772569" cy="976311"/>
          </a:xfrm>
        </p:spPr>
        <p:txBody>
          <a:bodyPr>
            <a:normAutofit/>
          </a:bodyPr>
          <a:lstStyle/>
          <a:p>
            <a:r>
              <a:rPr lang="en-US">
                <a:solidFill>
                  <a:schemeClr val="bg2">
                    <a:lumMod val="25000"/>
                  </a:schemeClr>
                </a:solidFill>
              </a:rPr>
              <a:t>Use Academic Requirements Report to fill in</a:t>
            </a:r>
          </a:p>
        </p:txBody>
      </p:sp>
      <p:sp>
        <p:nvSpPr>
          <p:cNvPr id="3" name="Slide Number Placeholder 2" hidden="1">
            <a:extLst>
              <a:ext uri="{FF2B5EF4-FFF2-40B4-BE49-F238E27FC236}">
                <a16:creationId xmlns:a16="http://schemas.microsoft.com/office/drawing/2014/main" id="{4807EA70-37F1-4BBB-B0AC-77248C75A001}"/>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noProof="0" smtClean="0"/>
              <a:pPr>
                <a:spcAft>
                  <a:spcPts val="600"/>
                </a:spcAft>
              </a:pPr>
              <a:t>15</a:t>
            </a:fld>
            <a:endParaRPr lang="en-US" noProof="0"/>
          </a:p>
        </p:txBody>
      </p:sp>
    </p:spTree>
    <p:extLst>
      <p:ext uri="{BB962C8B-B14F-4D97-AF65-F5344CB8AC3E}">
        <p14:creationId xmlns:p14="http://schemas.microsoft.com/office/powerpoint/2010/main" val="137006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5BC0A8-7605-FB42-851B-4B89D34C48D6}"/>
              </a:ext>
            </a:extLst>
          </p:cNvPr>
          <p:cNvPicPr>
            <a:picLocks noChangeAspect="1"/>
          </p:cNvPicPr>
          <p:nvPr/>
        </p:nvPicPr>
        <p:blipFill>
          <a:blip r:embed="rId2"/>
          <a:stretch>
            <a:fillRect/>
          </a:stretch>
        </p:blipFill>
        <p:spPr>
          <a:xfrm>
            <a:off x="8291004" y="0"/>
            <a:ext cx="3672395" cy="6882126"/>
          </a:xfrm>
          <a:prstGeom prst="rect">
            <a:avLst/>
          </a:prstGeom>
        </p:spPr>
      </p:pic>
      <p:sp>
        <p:nvSpPr>
          <p:cNvPr id="6" name="TextBox 5">
            <a:extLst>
              <a:ext uri="{FF2B5EF4-FFF2-40B4-BE49-F238E27FC236}">
                <a16:creationId xmlns:a16="http://schemas.microsoft.com/office/drawing/2014/main" id="{FDB6A913-B299-774C-A1E6-4E56A071AC4B}"/>
              </a:ext>
            </a:extLst>
          </p:cNvPr>
          <p:cNvSpPr txBox="1"/>
          <p:nvPr/>
        </p:nvSpPr>
        <p:spPr>
          <a:xfrm>
            <a:off x="1433368" y="5917128"/>
            <a:ext cx="10777220" cy="369332"/>
          </a:xfrm>
          <a:prstGeom prst="rect">
            <a:avLst/>
          </a:prstGeom>
          <a:noFill/>
        </p:spPr>
        <p:txBody>
          <a:bodyPr wrap="square" rtlCol="0">
            <a:spAutoFit/>
          </a:bodyPr>
          <a:lstStyle/>
          <a:p>
            <a:r>
              <a:rPr lang="en-US">
                <a:solidFill>
                  <a:schemeClr val="bg2">
                    <a:lumMod val="25000"/>
                  </a:schemeClr>
                </a:solidFill>
              </a:rPr>
              <a:t> </a:t>
            </a:r>
          </a:p>
        </p:txBody>
      </p:sp>
      <p:sp>
        <p:nvSpPr>
          <p:cNvPr id="7" name="Title 5">
            <a:extLst>
              <a:ext uri="{FF2B5EF4-FFF2-40B4-BE49-F238E27FC236}">
                <a16:creationId xmlns:a16="http://schemas.microsoft.com/office/drawing/2014/main" id="{D572D087-9A31-40E5-9280-487E082170CD}"/>
              </a:ext>
            </a:extLst>
          </p:cNvPr>
          <p:cNvSpPr txBox="1">
            <a:spLocks/>
          </p:cNvSpPr>
          <p:nvPr/>
        </p:nvSpPr>
        <p:spPr>
          <a:xfrm>
            <a:off x="371475" y="260351"/>
            <a:ext cx="11520487" cy="758824"/>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t>Registration Steps</a:t>
            </a:r>
          </a:p>
        </p:txBody>
      </p:sp>
      <p:sp>
        <p:nvSpPr>
          <p:cNvPr id="8" name="Title 1">
            <a:extLst>
              <a:ext uri="{FF2B5EF4-FFF2-40B4-BE49-F238E27FC236}">
                <a16:creationId xmlns:a16="http://schemas.microsoft.com/office/drawing/2014/main" id="{1F6B945B-A953-4527-8507-F85F897A8DBB}"/>
              </a:ext>
            </a:extLst>
          </p:cNvPr>
          <p:cNvSpPr txBox="1">
            <a:spLocks/>
          </p:cNvSpPr>
          <p:nvPr/>
        </p:nvSpPr>
        <p:spPr>
          <a:xfrm>
            <a:off x="300038" y="173240"/>
            <a:ext cx="52578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400" b="0">
                <a:solidFill>
                  <a:schemeClr val="bg2">
                    <a:lumMod val="25000"/>
                  </a:schemeClr>
                </a:solidFill>
              </a:rPr>
              <a:t>Check your holds in your Student Center</a:t>
            </a:r>
          </a:p>
        </p:txBody>
      </p:sp>
      <p:sp>
        <p:nvSpPr>
          <p:cNvPr id="9" name="Arrow: Down 8">
            <a:extLst>
              <a:ext uri="{FF2B5EF4-FFF2-40B4-BE49-F238E27FC236}">
                <a16:creationId xmlns:a16="http://schemas.microsoft.com/office/drawing/2014/main" id="{D892284B-EF40-4CAD-8CDB-2C25760DB0C8}"/>
              </a:ext>
            </a:extLst>
          </p:cNvPr>
          <p:cNvSpPr/>
          <p:nvPr/>
        </p:nvSpPr>
        <p:spPr>
          <a:xfrm rot="18099734">
            <a:off x="6880982" y="2381813"/>
            <a:ext cx="725817" cy="2311249"/>
          </a:xfrm>
          <a:prstGeom prst="downArrow">
            <a:avLst>
              <a:gd name="adj1" fmla="val 50000"/>
              <a:gd name="adj2" fmla="val 46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09C8CB-0FDB-CF40-A1FB-337C693D2C3D}"/>
              </a:ext>
            </a:extLst>
          </p:cNvPr>
          <p:cNvPicPr>
            <a:picLocks noChangeAspect="1"/>
          </p:cNvPicPr>
          <p:nvPr/>
        </p:nvPicPr>
        <p:blipFill>
          <a:blip r:embed="rId3"/>
          <a:stretch>
            <a:fillRect/>
          </a:stretch>
        </p:blipFill>
        <p:spPr>
          <a:xfrm>
            <a:off x="300038" y="2677828"/>
            <a:ext cx="5384800" cy="2705100"/>
          </a:xfrm>
          <a:prstGeom prst="rect">
            <a:avLst/>
          </a:prstGeom>
        </p:spPr>
      </p:pic>
      <p:sp>
        <p:nvSpPr>
          <p:cNvPr id="10" name="Oval 9">
            <a:extLst>
              <a:ext uri="{FF2B5EF4-FFF2-40B4-BE49-F238E27FC236}">
                <a16:creationId xmlns:a16="http://schemas.microsoft.com/office/drawing/2014/main" id="{36E3EDE5-7753-49B2-8D56-CBE5F5E06775}"/>
              </a:ext>
            </a:extLst>
          </p:cNvPr>
          <p:cNvSpPr/>
          <p:nvPr/>
        </p:nvSpPr>
        <p:spPr>
          <a:xfrm>
            <a:off x="8418004" y="4863464"/>
            <a:ext cx="1680210" cy="643130"/>
          </a:xfrm>
          <a:prstGeom prst="ellipse">
            <a:avLst/>
          </a:prstGeom>
          <a:noFill/>
          <a:ln w="57150">
            <a:solidFill>
              <a:srgbClr val="FF3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74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572D087-9A31-40E5-9280-487E082170CD}"/>
              </a:ext>
            </a:extLst>
          </p:cNvPr>
          <p:cNvSpPr txBox="1">
            <a:spLocks/>
          </p:cNvSpPr>
          <p:nvPr/>
        </p:nvSpPr>
        <p:spPr>
          <a:xfrm>
            <a:off x="371475" y="260351"/>
            <a:ext cx="11520487" cy="758824"/>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t>Registration Steps</a:t>
            </a:r>
          </a:p>
        </p:txBody>
      </p:sp>
      <p:sp>
        <p:nvSpPr>
          <p:cNvPr id="3" name="TextBox 2">
            <a:extLst>
              <a:ext uri="{FF2B5EF4-FFF2-40B4-BE49-F238E27FC236}">
                <a16:creationId xmlns:a16="http://schemas.microsoft.com/office/drawing/2014/main" id="{49381CB4-0C4E-408E-8B74-82D75EEE3FB3}"/>
              </a:ext>
            </a:extLst>
          </p:cNvPr>
          <p:cNvSpPr txBox="1"/>
          <p:nvPr/>
        </p:nvSpPr>
        <p:spPr>
          <a:xfrm>
            <a:off x="811556" y="1585914"/>
            <a:ext cx="4131259" cy="477054"/>
          </a:xfrm>
          <a:prstGeom prst="rect">
            <a:avLst/>
          </a:prstGeom>
          <a:noFill/>
        </p:spPr>
        <p:txBody>
          <a:bodyPr wrap="none" rtlCol="0">
            <a:spAutoFit/>
          </a:bodyPr>
          <a:lstStyle/>
          <a:p>
            <a:r>
              <a:rPr lang="en-US" sz="2500" b="1" dirty="0"/>
              <a:t>Holds that prevent registration</a:t>
            </a:r>
            <a:r>
              <a:rPr lang="en-US" sz="2500" dirty="0"/>
              <a:t>:</a:t>
            </a:r>
          </a:p>
        </p:txBody>
      </p:sp>
      <p:sp>
        <p:nvSpPr>
          <p:cNvPr id="8" name="Title 1">
            <a:extLst>
              <a:ext uri="{FF2B5EF4-FFF2-40B4-BE49-F238E27FC236}">
                <a16:creationId xmlns:a16="http://schemas.microsoft.com/office/drawing/2014/main" id="{1F6B945B-A953-4527-8507-F85F897A8DBB}"/>
              </a:ext>
            </a:extLst>
          </p:cNvPr>
          <p:cNvSpPr txBox="1">
            <a:spLocks/>
          </p:cNvSpPr>
          <p:nvPr/>
        </p:nvSpPr>
        <p:spPr>
          <a:xfrm>
            <a:off x="382795" y="-23973"/>
            <a:ext cx="52578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400" b="0">
                <a:solidFill>
                  <a:schemeClr val="bg2">
                    <a:lumMod val="25000"/>
                  </a:schemeClr>
                </a:solidFill>
              </a:rPr>
              <a:t>Check your holds in your Student Center</a:t>
            </a:r>
          </a:p>
        </p:txBody>
      </p:sp>
      <p:sp>
        <p:nvSpPr>
          <p:cNvPr id="4" name="TextBox 3">
            <a:extLst>
              <a:ext uri="{FF2B5EF4-FFF2-40B4-BE49-F238E27FC236}">
                <a16:creationId xmlns:a16="http://schemas.microsoft.com/office/drawing/2014/main" id="{F27BA19A-5579-4627-AFA3-C94D8119DAAE}"/>
              </a:ext>
            </a:extLst>
          </p:cNvPr>
          <p:cNvSpPr txBox="1"/>
          <p:nvPr/>
        </p:nvSpPr>
        <p:spPr>
          <a:xfrm>
            <a:off x="892869" y="4326276"/>
            <a:ext cx="5123775" cy="477054"/>
          </a:xfrm>
          <a:prstGeom prst="rect">
            <a:avLst/>
          </a:prstGeom>
          <a:noFill/>
        </p:spPr>
        <p:txBody>
          <a:bodyPr wrap="none" rtlCol="0">
            <a:spAutoFit/>
          </a:bodyPr>
          <a:lstStyle/>
          <a:p>
            <a:r>
              <a:rPr lang="en-US" sz="2500" b="1" dirty="0"/>
              <a:t>Holds that do NOT prevent registration</a:t>
            </a:r>
            <a:r>
              <a:rPr lang="en-US" dirty="0"/>
              <a:t>:</a:t>
            </a:r>
          </a:p>
        </p:txBody>
      </p:sp>
      <p:sp>
        <p:nvSpPr>
          <p:cNvPr id="2" name="Rectangle 1">
            <a:extLst>
              <a:ext uri="{FF2B5EF4-FFF2-40B4-BE49-F238E27FC236}">
                <a16:creationId xmlns:a16="http://schemas.microsoft.com/office/drawing/2014/main" id="{D9E6B9F6-A78D-5482-2BA0-C07D3BDA9DC8}"/>
              </a:ext>
            </a:extLst>
          </p:cNvPr>
          <p:cNvSpPr/>
          <p:nvPr/>
        </p:nvSpPr>
        <p:spPr>
          <a:xfrm>
            <a:off x="892869" y="2239570"/>
            <a:ext cx="10233984" cy="5111393"/>
          </a:xfrm>
          <a:prstGeom prst="rect">
            <a:avLst/>
          </a:prstGeom>
        </p:spPr>
        <p:txBody>
          <a:bodyPr/>
          <a:lstStyle/>
          <a:p>
            <a:pPr lvl="0">
              <a:buChar char="•"/>
            </a:pPr>
            <a:r>
              <a:rPr lang="en-US" sz="2400" b="1" i="0" dirty="0">
                <a:solidFill>
                  <a:srgbClr val="FF0000"/>
                </a:solidFill>
              </a:rPr>
              <a:t>Academic Advising hold </a:t>
            </a:r>
            <a:r>
              <a:rPr lang="en-US" sz="2400" b="0" i="0" dirty="0"/>
              <a:t>(will be lifted at your one-on-one advising meeting)</a:t>
            </a:r>
            <a:endParaRPr lang="en-US" sz="2400" dirty="0"/>
          </a:p>
          <a:p>
            <a:pPr lvl="0">
              <a:buChar char="•"/>
            </a:pPr>
            <a:r>
              <a:rPr lang="en-US" sz="2400" b="1" i="0" dirty="0">
                <a:solidFill>
                  <a:srgbClr val="FF0000"/>
                </a:solidFill>
              </a:rPr>
              <a:t>Student Account hold </a:t>
            </a:r>
            <a:r>
              <a:rPr lang="en-US" sz="2400" b="0" i="0" dirty="0"/>
              <a:t>(owe &gt; $250)</a:t>
            </a:r>
            <a:endParaRPr lang="en-US" sz="2400" dirty="0"/>
          </a:p>
          <a:p>
            <a:pPr lvl="0">
              <a:buChar char="•"/>
            </a:pPr>
            <a:r>
              <a:rPr lang="en-US" sz="2400" b="1" i="0" dirty="0">
                <a:solidFill>
                  <a:srgbClr val="FF0000"/>
                </a:solidFill>
              </a:rPr>
              <a:t>Immunization hold</a:t>
            </a:r>
            <a:endParaRPr lang="en-US" sz="2400" b="1" dirty="0">
              <a:solidFill>
                <a:srgbClr val="FF0000"/>
              </a:solidFill>
            </a:endParaRPr>
          </a:p>
          <a:p>
            <a:pPr lvl="0">
              <a:buChar char="•"/>
            </a:pPr>
            <a:r>
              <a:rPr lang="en-US" sz="2400" b="1" dirty="0">
                <a:solidFill>
                  <a:srgbClr val="FF0000"/>
                </a:solidFill>
              </a:rPr>
              <a:t>Student Conduct </a:t>
            </a:r>
            <a:r>
              <a:rPr lang="en-US" sz="2400" b="1" dirty="0">
                <a:solidFill>
                  <a:srgbClr val="FF0000"/>
                </a:solidFill>
                <a:latin typeface="Calibri"/>
              </a:rPr>
              <a:t>hold</a:t>
            </a:r>
            <a:endParaRPr lang="en-US" sz="2400" b="1" dirty="0">
              <a:solidFill>
                <a:srgbClr val="FF0000"/>
              </a:solidFill>
            </a:endParaRPr>
          </a:p>
          <a:p>
            <a:pPr lvl="0">
              <a:buChar char="•"/>
            </a:pPr>
            <a:r>
              <a:rPr lang="en-US" sz="2400" b="1" dirty="0">
                <a:solidFill>
                  <a:srgbClr val="FF0000"/>
                </a:solidFill>
              </a:rPr>
              <a:t>Degree </a:t>
            </a:r>
            <a:r>
              <a:rPr lang="en-US" sz="2400" b="1" dirty="0">
                <a:solidFill>
                  <a:srgbClr val="FF0000"/>
                </a:solidFill>
                <a:latin typeface="Calibri"/>
              </a:rPr>
              <a:t>Completion Plan hold</a:t>
            </a:r>
            <a:endParaRPr lang="en-US" sz="2400" b="1" dirty="0">
              <a:solidFill>
                <a:srgbClr val="FF0000"/>
              </a:solidFill>
            </a:endParaRPr>
          </a:p>
        </p:txBody>
      </p:sp>
      <p:sp>
        <p:nvSpPr>
          <p:cNvPr id="9" name="TextBox 8">
            <a:extLst>
              <a:ext uri="{FF2B5EF4-FFF2-40B4-BE49-F238E27FC236}">
                <a16:creationId xmlns:a16="http://schemas.microsoft.com/office/drawing/2014/main" id="{D95969C9-5CB6-EA86-AEBE-D0657D185FA7}"/>
              </a:ext>
            </a:extLst>
          </p:cNvPr>
          <p:cNvSpPr txBox="1"/>
          <p:nvPr/>
        </p:nvSpPr>
        <p:spPr>
          <a:xfrm>
            <a:off x="1065147" y="4935958"/>
            <a:ext cx="6096000" cy="461665"/>
          </a:xfrm>
          <a:prstGeom prst="rect">
            <a:avLst/>
          </a:prstGeom>
          <a:noFill/>
        </p:spPr>
        <p:txBody>
          <a:bodyPr wrap="square">
            <a:spAutoFit/>
          </a:bodyPr>
          <a:lstStyle/>
          <a:p>
            <a:pPr lvl="0">
              <a:buChar char="•"/>
            </a:pPr>
            <a:r>
              <a:rPr lang="en-US" sz="2400" b="1" i="0" dirty="0">
                <a:solidFill>
                  <a:srgbClr val="00B050"/>
                </a:solidFill>
              </a:rPr>
              <a:t>Student Bill hold </a:t>
            </a:r>
            <a:r>
              <a:rPr lang="en-US" sz="2400" b="0" i="0" dirty="0"/>
              <a:t>(owe &lt; $250)</a:t>
            </a:r>
            <a:endParaRPr lang="en-US" sz="2400" dirty="0"/>
          </a:p>
        </p:txBody>
      </p:sp>
      <p:pic>
        <p:nvPicPr>
          <p:cNvPr id="1026" name="Picture 2" descr="X Vector Art, Icons, and Graphics for Free Download">
            <a:extLst>
              <a:ext uri="{FF2B5EF4-FFF2-40B4-BE49-F238E27FC236}">
                <a16:creationId xmlns:a16="http://schemas.microsoft.com/office/drawing/2014/main" id="{6ECCF8C1-CB5B-33A1-081F-2C3374F09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147" y="3063518"/>
            <a:ext cx="3911721" cy="2197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5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2585ECBB-A725-448A-BC9A-1CD3A80886A8}"/>
              </a:ext>
            </a:extLst>
          </p:cNvPr>
          <p:cNvSpPr txBox="1">
            <a:spLocks/>
          </p:cNvSpPr>
          <p:nvPr/>
        </p:nvSpPr>
        <p:spPr>
          <a:xfrm>
            <a:off x="335756" y="153586"/>
            <a:ext cx="11520487" cy="758824"/>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Registration Steps</a:t>
            </a:r>
          </a:p>
          <a:p>
            <a:endParaRPr lang="en-US" sz="600" dirty="0"/>
          </a:p>
          <a:p>
            <a:r>
              <a:rPr lang="en-US" sz="2400" b="0" dirty="0">
                <a:solidFill>
                  <a:schemeClr val="bg2">
                    <a:lumMod val="25000"/>
                  </a:schemeClr>
                </a:solidFill>
              </a:rPr>
              <a:t>Check your Enrollment Appointment in your Student Center</a:t>
            </a:r>
          </a:p>
        </p:txBody>
      </p:sp>
      <p:sp>
        <p:nvSpPr>
          <p:cNvPr id="2" name="TextBox 1">
            <a:extLst>
              <a:ext uri="{FF2B5EF4-FFF2-40B4-BE49-F238E27FC236}">
                <a16:creationId xmlns:a16="http://schemas.microsoft.com/office/drawing/2014/main" id="{1DF98AEA-1268-4B79-A5A2-28AB94CF9441}"/>
              </a:ext>
            </a:extLst>
          </p:cNvPr>
          <p:cNvSpPr txBox="1"/>
          <p:nvPr/>
        </p:nvSpPr>
        <p:spPr>
          <a:xfrm>
            <a:off x="497897" y="1669752"/>
            <a:ext cx="1904565" cy="203132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Your enrollment appointment is the day &amp; time you can begin enrolling in the spring classes you’ve selected</a:t>
            </a:r>
          </a:p>
        </p:txBody>
      </p:sp>
      <p:pic>
        <p:nvPicPr>
          <p:cNvPr id="4" name="Picture 4" descr="Graphical user interface, application&#10;&#10;Description automatically generated">
            <a:extLst>
              <a:ext uri="{FF2B5EF4-FFF2-40B4-BE49-F238E27FC236}">
                <a16:creationId xmlns:a16="http://schemas.microsoft.com/office/drawing/2014/main" id="{64917D59-402E-4171-A2C7-0B9021047553}"/>
              </a:ext>
            </a:extLst>
          </p:cNvPr>
          <p:cNvPicPr>
            <a:picLocks noChangeAspect="1"/>
          </p:cNvPicPr>
          <p:nvPr/>
        </p:nvPicPr>
        <p:blipFill>
          <a:blip r:embed="rId2"/>
          <a:stretch>
            <a:fillRect/>
          </a:stretch>
        </p:blipFill>
        <p:spPr>
          <a:xfrm>
            <a:off x="3162925" y="1375682"/>
            <a:ext cx="7527560" cy="4968571"/>
          </a:xfrm>
          <a:prstGeom prst="rect">
            <a:avLst/>
          </a:prstGeom>
        </p:spPr>
      </p:pic>
    </p:spTree>
    <p:extLst>
      <p:ext uri="{BB962C8B-B14F-4D97-AF65-F5344CB8AC3E}">
        <p14:creationId xmlns:p14="http://schemas.microsoft.com/office/powerpoint/2010/main" val="293536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66C915DF-4D8E-4CBE-AAD5-92DC1C6C3A88}"/>
              </a:ext>
            </a:extLst>
          </p:cNvPr>
          <p:cNvSpPr>
            <a:spLocks noGrp="1"/>
          </p:cNvSpPr>
          <p:nvPr>
            <p:ph type="title"/>
          </p:nvPr>
        </p:nvSpPr>
        <p:spPr>
          <a:xfrm>
            <a:off x="371474" y="222870"/>
            <a:ext cx="11520488" cy="758824"/>
          </a:xfrm>
        </p:spPr>
        <p:txBody>
          <a:bodyPr anchor="ctr">
            <a:normAutofit fontScale="90000"/>
          </a:bodyPr>
          <a:lstStyle/>
          <a:p>
            <a:r>
              <a:rPr lang="en-US" sz="3900"/>
              <a:t>Registration Steps</a:t>
            </a:r>
            <a:br>
              <a:rPr lang="en-US" sz="900"/>
            </a:br>
            <a:br>
              <a:rPr lang="en-US" sz="900"/>
            </a:br>
            <a:r>
              <a:rPr lang="en-US" sz="2700" b="0"/>
              <a:t>Helpful Resources for Enrollment:</a:t>
            </a:r>
          </a:p>
        </p:txBody>
      </p:sp>
      <p:pic>
        <p:nvPicPr>
          <p:cNvPr id="14" name="Picture 13" descr="Graphical user interface, website&#10;&#10;Description automatically generated">
            <a:extLst>
              <a:ext uri="{FF2B5EF4-FFF2-40B4-BE49-F238E27FC236}">
                <a16:creationId xmlns:a16="http://schemas.microsoft.com/office/drawing/2014/main" id="{D1046916-24D6-4D56-9227-9989A9DD73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7792" y="1614330"/>
            <a:ext cx="3559468" cy="25935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descr="Graphical user interface, text, application&#10;&#10;Description automatically generated">
            <a:extLst>
              <a:ext uri="{FF2B5EF4-FFF2-40B4-BE49-F238E27FC236}">
                <a16:creationId xmlns:a16="http://schemas.microsoft.com/office/drawing/2014/main" id="{D97B36DC-B9E8-4969-9D88-14A0BA4AC9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2164" y="1725151"/>
            <a:ext cx="3484576" cy="24827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Content Placeholder 2">
            <a:extLst>
              <a:ext uri="{FF2B5EF4-FFF2-40B4-BE49-F238E27FC236}">
                <a16:creationId xmlns:a16="http://schemas.microsoft.com/office/drawing/2014/main" id="{A2C98A03-64D5-4446-A05D-C048A4E3C2C2}"/>
              </a:ext>
            </a:extLst>
          </p:cNvPr>
          <p:cNvSpPr>
            <a:spLocks noGrp="1"/>
          </p:cNvSpPr>
          <p:nvPr>
            <p:ph type="body" sz="quarter" idx="20"/>
          </p:nvPr>
        </p:nvSpPr>
        <p:spPr>
          <a:xfrm>
            <a:off x="605201" y="5350027"/>
            <a:ext cx="2882019" cy="1330436"/>
          </a:xfrm>
        </p:spPr>
        <p:txBody>
          <a:bodyPr>
            <a:normAutofit/>
          </a:bodyPr>
          <a:lstStyle/>
          <a:p>
            <a:r>
              <a:rPr lang="en-US" sz="2700" b="1" dirty="0">
                <a:solidFill>
                  <a:schemeClr val="accent6">
                    <a:lumMod val="50000"/>
                  </a:schemeClr>
                </a:solidFill>
              </a:rPr>
              <a:t>New Student Guide </a:t>
            </a:r>
          </a:p>
          <a:p>
            <a:endParaRPr lang="en-US" sz="2900" b="1" dirty="0">
              <a:solidFill>
                <a:schemeClr val="accent6">
                  <a:lumMod val="50000"/>
                </a:schemeClr>
              </a:solidFill>
              <a:hlinkClick r:id="rId4">
                <a:extLst>
                  <a:ext uri="{A12FA001-AC4F-418D-AE19-62706E023703}">
                    <ahyp:hlinkClr xmlns:ahyp="http://schemas.microsoft.com/office/drawing/2018/hyperlinkcolor" val="tx"/>
                  </a:ext>
                </a:extLst>
              </a:hlinkClick>
            </a:endParaRPr>
          </a:p>
          <a:p>
            <a:endParaRPr lang="en-US" dirty="0"/>
          </a:p>
        </p:txBody>
      </p:sp>
      <p:sp>
        <p:nvSpPr>
          <p:cNvPr id="7" name="Content Placeholder 6">
            <a:extLst>
              <a:ext uri="{FF2B5EF4-FFF2-40B4-BE49-F238E27FC236}">
                <a16:creationId xmlns:a16="http://schemas.microsoft.com/office/drawing/2014/main" id="{8C1957BC-F8CF-4166-B259-BB436B6EAC96}"/>
              </a:ext>
            </a:extLst>
          </p:cNvPr>
          <p:cNvSpPr>
            <a:spLocks noGrp="1"/>
          </p:cNvSpPr>
          <p:nvPr>
            <p:ph type="body" sz="quarter" idx="21"/>
          </p:nvPr>
        </p:nvSpPr>
        <p:spPr>
          <a:xfrm>
            <a:off x="4765303" y="4947272"/>
            <a:ext cx="2156235" cy="1330436"/>
          </a:xfrm>
        </p:spPr>
        <p:txBody>
          <a:bodyPr>
            <a:normAutofit/>
          </a:bodyPr>
          <a:lstStyle/>
          <a:p>
            <a:r>
              <a:rPr lang="en-US" sz="2500" b="1" dirty="0">
                <a:solidFill>
                  <a:schemeClr val="accent6">
                    <a:lumMod val="50000"/>
                  </a:schemeClr>
                </a:solidFill>
              </a:rPr>
              <a:t>Enrollment YouTube Demo</a:t>
            </a:r>
          </a:p>
          <a:p>
            <a:endParaRPr lang="en-US" dirty="0"/>
          </a:p>
        </p:txBody>
      </p:sp>
      <p:sp>
        <p:nvSpPr>
          <p:cNvPr id="16" name="Text Placeholder 5">
            <a:extLst>
              <a:ext uri="{FF2B5EF4-FFF2-40B4-BE49-F238E27FC236}">
                <a16:creationId xmlns:a16="http://schemas.microsoft.com/office/drawing/2014/main" id="{9CF87455-9F85-431A-99C8-32CCFD71F7FE}"/>
              </a:ext>
            </a:extLst>
          </p:cNvPr>
          <p:cNvSpPr>
            <a:spLocks noGrp="1"/>
          </p:cNvSpPr>
          <p:nvPr>
            <p:ph type="body" sz="quarter" idx="22"/>
          </p:nvPr>
        </p:nvSpPr>
        <p:spPr>
          <a:xfrm>
            <a:off x="8370796" y="5012144"/>
            <a:ext cx="3006274" cy="1330436"/>
          </a:xfrm>
        </p:spPr>
        <p:txBody>
          <a:bodyPr>
            <a:normAutofit/>
          </a:bodyPr>
          <a:lstStyle/>
          <a:p>
            <a:r>
              <a:rPr lang="en-US" sz="2500" b="1" dirty="0">
                <a:solidFill>
                  <a:schemeClr val="accent6">
                    <a:lumMod val="50000"/>
                  </a:schemeClr>
                </a:solidFill>
              </a:rPr>
              <a:t>Schedule Builder &amp; other support dox</a:t>
            </a:r>
          </a:p>
          <a:p>
            <a:r>
              <a:rPr lang="en-US" sz="1600" dirty="0">
                <a:solidFill>
                  <a:schemeClr val="bg2">
                    <a:lumMod val="50000"/>
                  </a:schemeClr>
                </a:solidFill>
                <a:hlinkClick r:id="rId5">
                  <a:extLst>
                    <a:ext uri="{A12FA001-AC4F-418D-AE19-62706E023703}">
                      <ahyp:hlinkClr xmlns:ahyp="http://schemas.microsoft.com/office/drawing/2018/hyperlinkcolor" val="tx"/>
                    </a:ext>
                  </a:extLst>
                </a:hlinkClick>
              </a:rPr>
              <a:t>towson.edu/registrar/registration</a:t>
            </a:r>
            <a:endParaRPr lang="en-US" sz="1600" dirty="0">
              <a:solidFill>
                <a:schemeClr val="bg2">
                  <a:lumMod val="50000"/>
                </a:schemeClr>
              </a:solidFill>
            </a:endParaRPr>
          </a:p>
        </p:txBody>
      </p:sp>
      <p:sp>
        <p:nvSpPr>
          <p:cNvPr id="24" name="TextBox 23">
            <a:extLst>
              <a:ext uri="{FF2B5EF4-FFF2-40B4-BE49-F238E27FC236}">
                <a16:creationId xmlns:a16="http://schemas.microsoft.com/office/drawing/2014/main" id="{8A8CA44A-3F05-47C6-AED9-B4EAACD61573}"/>
              </a:ext>
            </a:extLst>
          </p:cNvPr>
          <p:cNvSpPr txBox="1"/>
          <p:nvPr/>
        </p:nvSpPr>
        <p:spPr>
          <a:xfrm>
            <a:off x="814930" y="5677362"/>
            <a:ext cx="2615026" cy="369332"/>
          </a:xfrm>
          <a:prstGeom prst="rect">
            <a:avLst/>
          </a:prstGeom>
          <a:noFill/>
        </p:spPr>
        <p:txBody>
          <a:bodyPr wrap="square" lIns="91440" tIns="45720" rIns="91440" bIns="45720" anchor="t">
            <a:spAutoFit/>
          </a:bodyPr>
          <a:lstStyle/>
          <a:p>
            <a:r>
              <a:rPr lang="en-US" dirty="0">
                <a:solidFill>
                  <a:schemeClr val="accent6">
                    <a:lumMod val="50000"/>
                  </a:schemeClr>
                </a:solidFill>
              </a:rPr>
              <a:t> </a:t>
            </a:r>
          </a:p>
        </p:txBody>
      </p:sp>
      <p:pic>
        <p:nvPicPr>
          <p:cNvPr id="4" name="Picture 3" descr="A picture containing text, person, screenshot&#10;&#10;Description automatically generated">
            <a:extLst>
              <a:ext uri="{FF2B5EF4-FFF2-40B4-BE49-F238E27FC236}">
                <a16:creationId xmlns:a16="http://schemas.microsoft.com/office/drawing/2014/main" id="{39E4B29E-B859-F74E-CBAC-F64D50D7D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621" y="1378740"/>
            <a:ext cx="2796496" cy="3531704"/>
          </a:xfrm>
          <a:prstGeom prst="rect">
            <a:avLst/>
          </a:prstGeom>
        </p:spPr>
      </p:pic>
      <p:sp>
        <p:nvSpPr>
          <p:cNvPr id="6" name="TextBox 5">
            <a:extLst>
              <a:ext uri="{FF2B5EF4-FFF2-40B4-BE49-F238E27FC236}">
                <a16:creationId xmlns:a16="http://schemas.microsoft.com/office/drawing/2014/main" id="{D2C8594A-5E99-BADD-8678-F1B9603EDE91}"/>
              </a:ext>
            </a:extLst>
          </p:cNvPr>
          <p:cNvSpPr txBox="1"/>
          <p:nvPr/>
        </p:nvSpPr>
        <p:spPr>
          <a:xfrm>
            <a:off x="4605626" y="5787947"/>
            <a:ext cx="2646763" cy="584775"/>
          </a:xfrm>
          <a:prstGeom prst="rect">
            <a:avLst/>
          </a:prstGeom>
          <a:noFill/>
        </p:spPr>
        <p:txBody>
          <a:bodyPr wrap="square">
            <a:spAutoFit/>
          </a:bodyPr>
          <a:lstStyle/>
          <a:p>
            <a:r>
              <a:rPr lang="en-US" sz="1600" dirty="0">
                <a:solidFill>
                  <a:schemeClr val="bg2">
                    <a:lumMod val="50000"/>
                  </a:schemeClr>
                </a:solidFill>
                <a:hlinkClick r:id="rId7">
                  <a:extLst>
                    <a:ext uri="{A12FA001-AC4F-418D-AE19-62706E023703}">
                      <ahyp:hlinkClr xmlns:ahyp="http://schemas.microsoft.com/office/drawing/2018/hyperlinkcolor" val="tx"/>
                    </a:ext>
                  </a:extLst>
                </a:hlinkClick>
              </a:rPr>
              <a:t>youtube.com/</a:t>
            </a:r>
            <a:r>
              <a:rPr lang="en-US" sz="1600" dirty="0" err="1">
                <a:solidFill>
                  <a:schemeClr val="bg2">
                    <a:lumMod val="50000"/>
                  </a:schemeClr>
                </a:solidFill>
                <a:hlinkClick r:id="rId7">
                  <a:extLst>
                    <a:ext uri="{A12FA001-AC4F-418D-AE19-62706E023703}">
                      <ahyp:hlinkClr xmlns:ahyp="http://schemas.microsoft.com/office/drawing/2018/hyperlinkcolor" val="tx"/>
                    </a:ext>
                  </a:extLst>
                </a:hlinkClick>
              </a:rPr>
              <a:t>watch?v</a:t>
            </a:r>
            <a:r>
              <a:rPr lang="en-US" sz="1600" dirty="0">
                <a:solidFill>
                  <a:schemeClr val="bg2">
                    <a:lumMod val="50000"/>
                  </a:schemeClr>
                </a:solidFill>
                <a:hlinkClick r:id="rId7">
                  <a:extLst>
                    <a:ext uri="{A12FA001-AC4F-418D-AE19-62706E023703}">
                      <ahyp:hlinkClr xmlns:ahyp="http://schemas.microsoft.com/office/drawing/2018/hyperlinkcolor" val="tx"/>
                    </a:ext>
                  </a:extLst>
                </a:hlinkClick>
              </a:rPr>
              <a:t>=sf1IqHUyjww</a:t>
            </a:r>
            <a:endParaRPr lang="en-US" sz="1600" dirty="0">
              <a:solidFill>
                <a:schemeClr val="bg2">
                  <a:lumMod val="50000"/>
                </a:schemeClr>
              </a:solidFill>
            </a:endParaRPr>
          </a:p>
        </p:txBody>
      </p:sp>
    </p:spTree>
    <p:extLst>
      <p:ext uri="{BB962C8B-B14F-4D97-AF65-F5344CB8AC3E}">
        <p14:creationId xmlns:p14="http://schemas.microsoft.com/office/powerpoint/2010/main" val="293940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371475" y="1783831"/>
            <a:ext cx="3111954" cy="3290338"/>
          </a:xfrm>
        </p:spPr>
        <p:txBody>
          <a:bodyPr anchor="ctr">
            <a:normAutofit/>
          </a:bodyPr>
          <a:lstStyle/>
          <a:p>
            <a:r>
              <a:rPr lang="en-US" dirty="0"/>
              <a:t>Agenda</a:t>
            </a:r>
          </a:p>
        </p:txBody>
      </p:sp>
      <p:graphicFrame>
        <p:nvGraphicFramePr>
          <p:cNvPr id="2" name="Content Placeholder 1">
            <a:extLst>
              <a:ext uri="{FF2B5EF4-FFF2-40B4-BE49-F238E27FC236}">
                <a16:creationId xmlns:a16="http://schemas.microsoft.com/office/drawing/2014/main" id="{F307DE24-6401-4877-9E64-C97664C33B8F}"/>
              </a:ext>
            </a:extLst>
          </p:cNvPr>
          <p:cNvGraphicFramePr>
            <a:graphicFrameLocks noGrp="1"/>
          </p:cNvGraphicFramePr>
          <p:nvPr>
            <p:ph idx="1"/>
            <p:extLst>
              <p:ext uri="{D42A27DB-BD31-4B8C-83A1-F6EECF244321}">
                <p14:modId xmlns:p14="http://schemas.microsoft.com/office/powerpoint/2010/main" val="2289682631"/>
              </p:ext>
            </p:extLst>
          </p:nvPr>
        </p:nvGraphicFramePr>
        <p:xfrm>
          <a:off x="7489370" y="1783831"/>
          <a:ext cx="4702630" cy="3846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Badge 1">
            <a:extLst>
              <a:ext uri="{FF2B5EF4-FFF2-40B4-BE49-F238E27FC236}">
                <a16:creationId xmlns:a16="http://schemas.microsoft.com/office/drawing/2014/main" id="{A7551DBB-1EA9-4F9B-BE35-44331322E78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50329" y="2029096"/>
            <a:ext cx="709749" cy="709749"/>
          </a:xfrm>
          <a:prstGeom prst="rect">
            <a:avLst/>
          </a:prstGeom>
        </p:spPr>
      </p:pic>
      <p:pic>
        <p:nvPicPr>
          <p:cNvPr id="15" name="Graphic 14" descr="Badge">
            <a:extLst>
              <a:ext uri="{FF2B5EF4-FFF2-40B4-BE49-F238E27FC236}">
                <a16:creationId xmlns:a16="http://schemas.microsoft.com/office/drawing/2014/main" id="{45E752DE-8ADC-4BA4-B446-1B806EFEAB0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75828" y="2915210"/>
            <a:ext cx="716247" cy="716247"/>
          </a:xfrm>
          <a:prstGeom prst="rect">
            <a:avLst/>
          </a:prstGeom>
        </p:spPr>
      </p:pic>
      <p:pic>
        <p:nvPicPr>
          <p:cNvPr id="17" name="Graphic 16" descr="Badge 3">
            <a:extLst>
              <a:ext uri="{FF2B5EF4-FFF2-40B4-BE49-F238E27FC236}">
                <a16:creationId xmlns:a16="http://schemas.microsoft.com/office/drawing/2014/main" id="{B336AC88-DBA1-4952-B8D5-B3FD0B5AD9E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72548" y="3791897"/>
            <a:ext cx="716247" cy="716247"/>
          </a:xfrm>
          <a:prstGeom prst="rect">
            <a:avLst/>
          </a:prstGeom>
        </p:spPr>
      </p:pic>
      <p:pic>
        <p:nvPicPr>
          <p:cNvPr id="19" name="Graphic 18" descr="Badge 4">
            <a:extLst>
              <a:ext uri="{FF2B5EF4-FFF2-40B4-BE49-F238E27FC236}">
                <a16:creationId xmlns:a16="http://schemas.microsoft.com/office/drawing/2014/main" id="{72FB4F6C-75C8-479D-8279-9A71A95059D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554684" y="4677944"/>
            <a:ext cx="709749" cy="709749"/>
          </a:xfrm>
          <a:prstGeom prst="rect">
            <a:avLst/>
          </a:prstGeom>
        </p:spPr>
      </p:pic>
      <p:pic>
        <p:nvPicPr>
          <p:cNvPr id="23" name="Picture Placeholder 22">
            <a:extLst>
              <a:ext uri="{FF2B5EF4-FFF2-40B4-BE49-F238E27FC236}">
                <a16:creationId xmlns:a16="http://schemas.microsoft.com/office/drawing/2014/main" id="{6E808AFD-E036-3F4A-B6AD-C28496814A7D}"/>
              </a:ext>
            </a:extLst>
          </p:cNvPr>
          <p:cNvPicPr>
            <a:picLocks noGrp="1" noChangeAspect="1"/>
          </p:cNvPicPr>
          <p:nvPr>
            <p:ph type="pic" sz="quarter" idx="13"/>
          </p:nvPr>
        </p:nvPicPr>
        <p:blipFill rotWithShape="1">
          <a:blip r:embed="rId15" cstate="email">
            <a:extLst>
              <a:ext uri="{28A0092B-C50C-407E-A947-70E740481C1C}">
                <a14:useLocalDpi xmlns:a14="http://schemas.microsoft.com/office/drawing/2010/main"/>
              </a:ext>
            </a:extLst>
          </a:blip>
          <a:srcRect/>
          <a:stretch/>
        </p:blipFill>
        <p:spPr>
          <a:xfrm>
            <a:off x="3402321" y="0"/>
            <a:ext cx="3954779" cy="6887612"/>
          </a:xfrm>
        </p:spPr>
      </p:pic>
    </p:spTree>
    <p:extLst>
      <p:ext uri="{BB962C8B-B14F-4D97-AF65-F5344CB8AC3E}">
        <p14:creationId xmlns:p14="http://schemas.microsoft.com/office/powerpoint/2010/main" val="13003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BBA9-19A2-4DCD-81B0-A4F3D67F87AE}"/>
              </a:ext>
            </a:extLst>
          </p:cNvPr>
          <p:cNvSpPr>
            <a:spLocks noGrp="1"/>
          </p:cNvSpPr>
          <p:nvPr>
            <p:ph type="title"/>
          </p:nvPr>
        </p:nvSpPr>
        <p:spPr>
          <a:xfrm>
            <a:off x="527050" y="2318884"/>
            <a:ext cx="4883150" cy="1500187"/>
          </a:xfrm>
        </p:spPr>
        <p:txBody>
          <a:bodyPr>
            <a:normAutofit fontScale="90000"/>
          </a:bodyPr>
          <a:lstStyle/>
          <a:p>
            <a:r>
              <a:rPr lang="en-US"/>
              <a:t>Advising Appointments</a:t>
            </a:r>
          </a:p>
        </p:txBody>
      </p:sp>
      <p:sp>
        <p:nvSpPr>
          <p:cNvPr id="3" name="Text Placeholder 2">
            <a:extLst>
              <a:ext uri="{FF2B5EF4-FFF2-40B4-BE49-F238E27FC236}">
                <a16:creationId xmlns:a16="http://schemas.microsoft.com/office/drawing/2014/main" id="{9A21AFCE-2370-46CF-BE5C-FDEFDEFDA75A}"/>
              </a:ext>
            </a:extLst>
          </p:cNvPr>
          <p:cNvSpPr>
            <a:spLocks noGrp="1"/>
          </p:cNvSpPr>
          <p:nvPr>
            <p:ph type="body" idx="1"/>
          </p:nvPr>
        </p:nvSpPr>
        <p:spPr>
          <a:xfrm>
            <a:off x="527050" y="4056971"/>
            <a:ext cx="10515600" cy="805542"/>
          </a:xfrm>
        </p:spPr>
        <p:txBody>
          <a:bodyPr>
            <a:normAutofit/>
          </a:bodyPr>
          <a:lstStyle/>
          <a:p>
            <a:r>
              <a:rPr lang="en-US" sz="3000" b="1"/>
              <a:t>One-on-ones</a:t>
            </a:r>
          </a:p>
        </p:txBody>
      </p:sp>
      <p:pic>
        <p:nvPicPr>
          <p:cNvPr id="7" name="Picture 2" descr="The best free Facebook silhouette images. Download from 164 free  silhouettes of Facebook at GetDrawings">
            <a:extLst>
              <a:ext uri="{FF2B5EF4-FFF2-40B4-BE49-F238E27FC236}">
                <a16:creationId xmlns:a16="http://schemas.microsoft.com/office/drawing/2014/main" id="{7A864BEF-921B-C64D-A798-E786003F9C7A}"/>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bwMode="auto">
          <a:xfrm>
            <a:off x="5650056" y="578491"/>
            <a:ext cx="4122593" cy="4122593"/>
          </a:xfrm>
          <a:prstGeom prst="rect">
            <a:avLst/>
          </a:prstGeom>
          <a:solidFill>
            <a:srgbClr val="FFFFFF"/>
          </a:solidFill>
        </p:spPr>
      </p:pic>
    </p:spTree>
    <p:extLst>
      <p:ext uri="{BB962C8B-B14F-4D97-AF65-F5344CB8AC3E}">
        <p14:creationId xmlns:p14="http://schemas.microsoft.com/office/powerpoint/2010/main" val="98059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8F27-E54E-4188-BF86-EAD81E9864A0}"/>
              </a:ext>
            </a:extLst>
          </p:cNvPr>
          <p:cNvSpPr>
            <a:spLocks noGrp="1"/>
          </p:cNvSpPr>
          <p:nvPr>
            <p:ph type="title"/>
          </p:nvPr>
        </p:nvSpPr>
        <p:spPr>
          <a:xfrm>
            <a:off x="177699" y="-654569"/>
            <a:ext cx="3111954" cy="3290338"/>
          </a:xfrm>
        </p:spPr>
        <p:txBody>
          <a:bodyPr vert="horz" lIns="91440" tIns="45720" rIns="91440" bIns="45720" rtlCol="0" anchor="ctr">
            <a:normAutofit/>
          </a:bodyPr>
          <a:lstStyle/>
          <a:p>
            <a:r>
              <a:rPr lang="en-US" sz="3700" b="1" kern="1200" dirty="0">
                <a:latin typeface="+mj-lt"/>
                <a:ea typeface="+mj-ea"/>
                <a:cs typeface="+mj-cs"/>
              </a:rPr>
              <a:t>Individual Advising Appointments</a:t>
            </a:r>
          </a:p>
        </p:txBody>
      </p:sp>
      <p:sp>
        <p:nvSpPr>
          <p:cNvPr id="7" name="TextBox 6">
            <a:extLst>
              <a:ext uri="{FF2B5EF4-FFF2-40B4-BE49-F238E27FC236}">
                <a16:creationId xmlns:a16="http://schemas.microsoft.com/office/drawing/2014/main" id="{B597D805-1AC4-4E50-9DC7-FD04FCA6416F}"/>
              </a:ext>
            </a:extLst>
          </p:cNvPr>
          <p:cNvSpPr txBox="1"/>
          <p:nvPr/>
        </p:nvSpPr>
        <p:spPr>
          <a:xfrm>
            <a:off x="3135696" y="-379289"/>
            <a:ext cx="6234366" cy="6030115"/>
          </a:xfrm>
          <a:prstGeom prst="rect">
            <a:avLst/>
          </a:prstGeom>
        </p:spPr>
        <p:txBody>
          <a:bodyPr vert="horz" lIns="91440" tIns="45720" rIns="91440" bIns="45720" rtlCol="0" anchor="ctr">
            <a:normAutofit/>
          </a:bodyPr>
          <a:lstStyle/>
          <a:p>
            <a:pPr>
              <a:lnSpc>
                <a:spcPct val="90000"/>
              </a:lnSpc>
              <a:spcBef>
                <a:spcPts val="0"/>
              </a:spcBef>
              <a:spcAft>
                <a:spcPts val="600"/>
              </a:spcAft>
            </a:pPr>
            <a:endParaRPr lang="en-US" sz="2600" dirty="0"/>
          </a:p>
          <a:p>
            <a:pPr>
              <a:lnSpc>
                <a:spcPct val="90000"/>
              </a:lnSpc>
              <a:spcBef>
                <a:spcPts val="0"/>
              </a:spcBef>
              <a:spcAft>
                <a:spcPts val="600"/>
              </a:spcAft>
            </a:pPr>
            <a:r>
              <a:rPr lang="en-US" sz="2600" b="1" dirty="0"/>
              <a:t>Prepare for your appointment:</a:t>
            </a:r>
          </a:p>
          <a:p>
            <a:pPr>
              <a:lnSpc>
                <a:spcPct val="90000"/>
              </a:lnSpc>
              <a:spcBef>
                <a:spcPts val="0"/>
              </a:spcBef>
              <a:spcAft>
                <a:spcPts val="600"/>
              </a:spcAft>
            </a:pPr>
            <a:endParaRPr lang="en-US" sz="1000" dirty="0"/>
          </a:p>
          <a:p>
            <a:pPr marL="57150" indent="-285750">
              <a:lnSpc>
                <a:spcPct val="90000"/>
              </a:lnSpc>
              <a:spcBef>
                <a:spcPts val="0"/>
              </a:spcBef>
              <a:spcAft>
                <a:spcPts val="600"/>
              </a:spcAft>
              <a:buFont typeface="Wingdings" panose="05000000000000000000" pitchFamily="2" charset="2"/>
              <a:buChar char="ü"/>
            </a:pPr>
            <a:r>
              <a:rPr lang="en-US" sz="2300" dirty="0"/>
              <a:t>Check your holds</a:t>
            </a:r>
          </a:p>
          <a:p>
            <a:pPr marL="57150" indent="-285750">
              <a:lnSpc>
                <a:spcPct val="90000"/>
              </a:lnSpc>
              <a:spcBef>
                <a:spcPts val="0"/>
              </a:spcBef>
              <a:spcAft>
                <a:spcPts val="600"/>
              </a:spcAft>
              <a:buFont typeface="Wingdings" panose="05000000000000000000" pitchFamily="2" charset="2"/>
              <a:buChar char="ü"/>
            </a:pPr>
            <a:endParaRPr lang="en-US" sz="400" dirty="0"/>
          </a:p>
          <a:p>
            <a:pPr marL="57150" indent="-285750">
              <a:lnSpc>
                <a:spcPct val="90000"/>
              </a:lnSpc>
              <a:spcBef>
                <a:spcPts val="0"/>
              </a:spcBef>
              <a:spcAft>
                <a:spcPts val="600"/>
              </a:spcAft>
              <a:buFont typeface="Wingdings" panose="05000000000000000000" pitchFamily="2" charset="2"/>
              <a:buChar char="ü"/>
            </a:pPr>
            <a:r>
              <a:rPr lang="en-US" sz="2300" dirty="0"/>
              <a:t>Check enrollment date &amp; time</a:t>
            </a:r>
          </a:p>
          <a:p>
            <a:pPr>
              <a:lnSpc>
                <a:spcPct val="90000"/>
              </a:lnSpc>
              <a:spcBef>
                <a:spcPts val="0"/>
              </a:spcBef>
              <a:spcAft>
                <a:spcPts val="600"/>
              </a:spcAft>
            </a:pPr>
            <a:endParaRPr lang="en-US" sz="500" dirty="0"/>
          </a:p>
          <a:p>
            <a:pPr marL="57150" indent="-285750">
              <a:lnSpc>
                <a:spcPct val="90000"/>
              </a:lnSpc>
              <a:spcBef>
                <a:spcPts val="0"/>
              </a:spcBef>
              <a:spcAft>
                <a:spcPts val="600"/>
              </a:spcAft>
              <a:buFont typeface="Wingdings" panose="05000000000000000000" pitchFamily="2" charset="2"/>
              <a:buChar char="ü"/>
            </a:pPr>
            <a:r>
              <a:rPr lang="en-US" sz="2300" dirty="0"/>
              <a:t>Review Academic Requirements Report</a:t>
            </a:r>
          </a:p>
          <a:p>
            <a:pPr marL="514350" lvl="1" indent="-174625">
              <a:lnSpc>
                <a:spcPct val="90000"/>
              </a:lnSpc>
              <a:spcAft>
                <a:spcPts val="600"/>
              </a:spcAft>
              <a:buSzPct val="82000"/>
              <a:buFont typeface="Courier New" panose="02070309020205020404" pitchFamily="49" charset="0"/>
              <a:buChar char="o"/>
            </a:pPr>
            <a:r>
              <a:rPr lang="en-US" sz="2200" dirty="0"/>
              <a:t>check which classes still needed</a:t>
            </a:r>
          </a:p>
          <a:p>
            <a:pPr marL="514350" lvl="1" indent="-174625">
              <a:lnSpc>
                <a:spcPct val="90000"/>
              </a:lnSpc>
              <a:spcAft>
                <a:spcPts val="600"/>
              </a:spcAft>
              <a:buSzPct val="82000"/>
              <a:buFont typeface="Courier New" panose="02070309020205020404" pitchFamily="49" charset="0"/>
              <a:buChar char="o"/>
            </a:pPr>
            <a:r>
              <a:rPr lang="en-US" sz="2200" dirty="0"/>
              <a:t>check to make sure major is listed correctly </a:t>
            </a:r>
          </a:p>
          <a:p>
            <a:pPr marL="514350" lvl="1" indent="-174625">
              <a:lnSpc>
                <a:spcPct val="90000"/>
              </a:lnSpc>
              <a:spcAft>
                <a:spcPts val="600"/>
              </a:spcAft>
              <a:buSzPct val="82000"/>
              <a:buFont typeface="Courier New" panose="02070309020205020404" pitchFamily="49" charset="0"/>
              <a:buChar char="o"/>
            </a:pPr>
            <a:r>
              <a:rPr lang="en-US" sz="2200" dirty="0"/>
              <a:t>complete </a:t>
            </a:r>
            <a:r>
              <a:rPr lang="en-US" sz="2200" dirty="0">
                <a:solidFill>
                  <a:schemeClr val="bg2">
                    <a:lumMod val="25000"/>
                  </a:schemeClr>
                </a:solidFill>
                <a:hlinkClick r:id="rId2">
                  <a:extLst>
                    <a:ext uri="{A12FA001-AC4F-418D-AE19-62706E023703}">
                      <ahyp:hlinkClr xmlns:ahyp="http://schemas.microsoft.com/office/drawing/2018/hyperlinkcolor" val="tx"/>
                    </a:ext>
                  </a:extLst>
                </a:hlinkClick>
              </a:rPr>
              <a:t>Change of Major form </a:t>
            </a:r>
            <a:r>
              <a:rPr lang="en-US" sz="2200" dirty="0"/>
              <a:t>online if not</a:t>
            </a:r>
          </a:p>
          <a:p>
            <a:pPr marL="514350" lvl="1" indent="-285750">
              <a:lnSpc>
                <a:spcPct val="90000"/>
              </a:lnSpc>
              <a:spcAft>
                <a:spcPts val="600"/>
              </a:spcAft>
              <a:buFont typeface="Courier New" panose="02070309020205020404" pitchFamily="49" charset="0"/>
              <a:buChar char="o"/>
            </a:pPr>
            <a:endParaRPr lang="en-US" sz="200" dirty="0"/>
          </a:p>
          <a:p>
            <a:pPr marL="57150" indent="-285750">
              <a:spcBef>
                <a:spcPts val="0"/>
              </a:spcBef>
              <a:buFont typeface="Wingdings" panose="05000000000000000000" pitchFamily="2" charset="2"/>
              <a:buChar char="ü"/>
            </a:pPr>
            <a:r>
              <a:rPr lang="en-US" sz="2200" dirty="0"/>
              <a:t>Review major requirements in online catalog </a:t>
            </a:r>
          </a:p>
          <a:p>
            <a:pPr>
              <a:spcBef>
                <a:spcPts val="0"/>
              </a:spcBef>
              <a:spcAft>
                <a:spcPts val="600"/>
              </a:spcAft>
            </a:pPr>
            <a:r>
              <a:rPr lang="en-US" sz="2200" dirty="0"/>
              <a:t>     (or ideas for majors interested in if still deciding)</a:t>
            </a:r>
          </a:p>
          <a:p>
            <a:pPr>
              <a:spcBef>
                <a:spcPts val="0"/>
              </a:spcBef>
              <a:spcAft>
                <a:spcPts val="600"/>
              </a:spcAft>
            </a:pPr>
            <a:endParaRPr lang="en-US" sz="500" dirty="0"/>
          </a:p>
          <a:p>
            <a:pPr marL="57150" indent="-285750">
              <a:spcBef>
                <a:spcPts val="0"/>
              </a:spcBef>
              <a:buFont typeface="Wingdings" panose="05000000000000000000" pitchFamily="2" charset="2"/>
              <a:buChar char="ü"/>
            </a:pPr>
            <a:r>
              <a:rPr lang="en-US" sz="2300" dirty="0"/>
              <a:t>Select </a:t>
            </a:r>
            <a:r>
              <a:rPr lang="en-US" sz="2300" dirty="0">
                <a:sym typeface="Symbol" panose="05050102010706020507" pitchFamily="18" charset="2"/>
              </a:rPr>
              <a:t>5</a:t>
            </a:r>
            <a:r>
              <a:rPr lang="en-US" sz="2300" dirty="0"/>
              <a:t> classes for Spring, plus backups in case </a:t>
            </a:r>
          </a:p>
          <a:p>
            <a:pPr>
              <a:spcBef>
                <a:spcPts val="0"/>
              </a:spcBef>
            </a:pPr>
            <a:endParaRPr lang="en-US" sz="100" dirty="0"/>
          </a:p>
          <a:p>
            <a:pPr>
              <a:spcBef>
                <a:spcPts val="0"/>
              </a:spcBef>
            </a:pPr>
            <a:r>
              <a:rPr lang="en-US" sz="2300" dirty="0"/>
              <a:t>     first choices fill up</a:t>
            </a:r>
          </a:p>
          <a:p>
            <a:pPr marL="287338" indent="-287338">
              <a:spcBef>
                <a:spcPts val="0"/>
              </a:spcBef>
            </a:pPr>
            <a:endParaRPr lang="en-US" sz="500" dirty="0"/>
          </a:p>
          <a:p>
            <a:pPr>
              <a:spcBef>
                <a:spcPts val="0"/>
              </a:spcBef>
            </a:pPr>
            <a:endParaRPr lang="en-US" sz="1900" dirty="0"/>
          </a:p>
        </p:txBody>
      </p:sp>
      <p:pic>
        <p:nvPicPr>
          <p:cNvPr id="4" name="Picture 3">
            <a:extLst>
              <a:ext uri="{FF2B5EF4-FFF2-40B4-BE49-F238E27FC236}">
                <a16:creationId xmlns:a16="http://schemas.microsoft.com/office/drawing/2014/main" id="{DA142701-EDB2-E141-B630-7BCD3AE44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6106" y="1792157"/>
            <a:ext cx="2819400" cy="4229100"/>
          </a:xfrm>
          <a:prstGeom prst="rect">
            <a:avLst/>
          </a:prstGeom>
        </p:spPr>
      </p:pic>
      <p:sp>
        <p:nvSpPr>
          <p:cNvPr id="13" name="TextBox 12">
            <a:extLst>
              <a:ext uri="{FF2B5EF4-FFF2-40B4-BE49-F238E27FC236}">
                <a16:creationId xmlns:a16="http://schemas.microsoft.com/office/drawing/2014/main" id="{E39D2E7B-C6EE-F34A-B1C4-ADA8623C94CC}"/>
              </a:ext>
            </a:extLst>
          </p:cNvPr>
          <p:cNvSpPr txBox="1"/>
          <p:nvPr/>
        </p:nvSpPr>
        <p:spPr>
          <a:xfrm>
            <a:off x="331469" y="2091003"/>
            <a:ext cx="2490469" cy="1089529"/>
          </a:xfrm>
          <a:prstGeom prst="rect">
            <a:avLst/>
          </a:prstGeom>
          <a:noFill/>
        </p:spPr>
        <p:txBody>
          <a:bodyPr wrap="square">
            <a:spAutoFit/>
          </a:bodyPr>
          <a:lstStyle/>
          <a:p>
            <a:pPr>
              <a:lnSpc>
                <a:spcPct val="90000"/>
              </a:lnSpc>
              <a:spcAft>
                <a:spcPts val="600"/>
              </a:spcAft>
            </a:pPr>
            <a:r>
              <a:rPr lang="en-US" sz="1800" b="1" dirty="0"/>
              <a:t>Link to schedule:</a:t>
            </a:r>
            <a:br>
              <a:rPr lang="en-US" sz="1800" b="1" dirty="0"/>
            </a:br>
            <a:r>
              <a:rPr lang="en-US" sz="1800" b="1" dirty="0"/>
              <a:t> </a:t>
            </a:r>
            <a:r>
              <a:rPr lang="en-US" sz="1800" b="1" dirty="0">
                <a:solidFill>
                  <a:srgbClr val="FF0000"/>
                </a:solidFill>
                <a:hlinkClick r:id="rId4">
                  <a:extLst>
                    <a:ext uri="{A12FA001-AC4F-418D-AE19-62706E023703}">
                      <ahyp:hlinkClr xmlns:ahyp="http://schemas.microsoft.com/office/drawing/2018/hyperlinkcolor" val="tx"/>
                    </a:ext>
                  </a:extLst>
                </a:hlinkClick>
              </a:rPr>
              <a:t>https://wp.towson.edu/nalkharo/schedule-2/</a:t>
            </a:r>
            <a:endParaRPr lang="en-US" sz="1800" b="1" dirty="0">
              <a:solidFill>
                <a:srgbClr val="FF0000"/>
              </a:solidFill>
            </a:endParaRPr>
          </a:p>
        </p:txBody>
      </p:sp>
      <p:sp>
        <p:nvSpPr>
          <p:cNvPr id="5" name="TextBox 4">
            <a:extLst>
              <a:ext uri="{FF2B5EF4-FFF2-40B4-BE49-F238E27FC236}">
                <a16:creationId xmlns:a16="http://schemas.microsoft.com/office/drawing/2014/main" id="{301AA40A-1B9A-F479-A1E3-DDEE958BCA10}"/>
              </a:ext>
            </a:extLst>
          </p:cNvPr>
          <p:cNvSpPr txBox="1"/>
          <p:nvPr/>
        </p:nvSpPr>
        <p:spPr>
          <a:xfrm>
            <a:off x="3470959" y="5534472"/>
            <a:ext cx="5563841" cy="707886"/>
          </a:xfrm>
          <a:prstGeom prst="rect">
            <a:avLst/>
          </a:prstGeom>
          <a:noFill/>
        </p:spPr>
        <p:txBody>
          <a:bodyPr wrap="square">
            <a:spAutoFit/>
          </a:bodyPr>
          <a:lstStyle/>
          <a:p>
            <a:pPr>
              <a:spcBef>
                <a:spcPts val="0"/>
              </a:spcBef>
            </a:pPr>
            <a:r>
              <a:rPr lang="en-US" sz="2000" b="1" i="1" dirty="0"/>
              <a:t>Come prepared, or you’ll need to reschedule &amp; might have to register late</a:t>
            </a:r>
          </a:p>
        </p:txBody>
      </p:sp>
    </p:spTree>
    <p:extLst>
      <p:ext uri="{BB962C8B-B14F-4D97-AF65-F5344CB8AC3E}">
        <p14:creationId xmlns:p14="http://schemas.microsoft.com/office/powerpoint/2010/main" val="22497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4889" r="1" b="1"/>
          <a:stretch/>
        </p:blipFill>
        <p:spPr>
          <a:xfrm>
            <a:off x="1" y="1"/>
            <a:ext cx="12191999" cy="6857999"/>
          </a:xfrm>
          <a:noFill/>
        </p:spPr>
      </p:pic>
      <p:sp>
        <p:nvSpPr>
          <p:cNvPr id="2" name="TextBox 1">
            <a:extLst>
              <a:ext uri="{FF2B5EF4-FFF2-40B4-BE49-F238E27FC236}">
                <a16:creationId xmlns:a16="http://schemas.microsoft.com/office/drawing/2014/main" id="{CD7BF170-8C08-49E4-8B7D-96A0EADFC146}"/>
              </a:ext>
            </a:extLst>
          </p:cNvPr>
          <p:cNvSpPr txBox="1"/>
          <p:nvPr/>
        </p:nvSpPr>
        <p:spPr>
          <a:xfrm>
            <a:off x="0" y="698985"/>
            <a:ext cx="3078215" cy="707886"/>
          </a:xfrm>
          <a:prstGeom prst="rect">
            <a:avLst/>
          </a:prstGeom>
          <a:noFill/>
        </p:spPr>
        <p:txBody>
          <a:bodyPr wrap="none" rtlCol="0">
            <a:spAutoFit/>
          </a:bodyPr>
          <a:lstStyle/>
          <a:p>
            <a:r>
              <a:rPr lang="en-US" sz="4000" b="1" u="sng">
                <a:ln w="22225">
                  <a:solidFill>
                    <a:schemeClr val="accent2"/>
                  </a:solidFill>
                  <a:prstDash val="solid"/>
                </a:ln>
                <a:solidFill>
                  <a:schemeClr val="accent2">
                    <a:lumMod val="40000"/>
                    <a:lumOff val="60000"/>
                  </a:schemeClr>
                </a:solidFill>
              </a:rPr>
              <a:t>Questions?</a:t>
            </a:r>
            <a:r>
              <a:rPr lang="en-US" sz="4000" b="1">
                <a:ln w="22225">
                  <a:solidFill>
                    <a:schemeClr val="accent2"/>
                  </a:solidFill>
                  <a:prstDash val="solid"/>
                </a:ln>
                <a:solidFill>
                  <a:schemeClr val="accent2">
                    <a:lumMod val="40000"/>
                    <a:lumOff val="60000"/>
                  </a:schemeClr>
                </a:solidFill>
              </a:rPr>
              <a:t> ….</a:t>
            </a:r>
          </a:p>
        </p:txBody>
      </p:sp>
    </p:spTree>
    <p:extLst>
      <p:ext uri="{BB962C8B-B14F-4D97-AF65-F5344CB8AC3E}">
        <p14:creationId xmlns:p14="http://schemas.microsoft.com/office/powerpoint/2010/main" val="1960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48C4-66C0-490F-ADF9-414266F8D4F7}"/>
              </a:ext>
            </a:extLst>
          </p:cNvPr>
          <p:cNvSpPr>
            <a:spLocks noGrp="1"/>
          </p:cNvSpPr>
          <p:nvPr>
            <p:ph type="title" idx="4294967295"/>
          </p:nvPr>
        </p:nvSpPr>
        <p:spPr>
          <a:xfrm>
            <a:off x="457200" y="-534925"/>
            <a:ext cx="7283450" cy="1520825"/>
          </a:xfrm>
        </p:spPr>
        <p:txBody>
          <a:bodyPr anchor="b">
            <a:normAutofit/>
          </a:bodyPr>
          <a:lstStyle/>
          <a:p>
            <a:r>
              <a:rPr lang="en-US" dirty="0"/>
              <a:t>Academic Calendar</a:t>
            </a:r>
          </a:p>
        </p:txBody>
      </p:sp>
      <p:sp>
        <p:nvSpPr>
          <p:cNvPr id="3" name="Content Placeholder 2">
            <a:extLst>
              <a:ext uri="{FF2B5EF4-FFF2-40B4-BE49-F238E27FC236}">
                <a16:creationId xmlns:a16="http://schemas.microsoft.com/office/drawing/2014/main" id="{831D4737-72C5-4D58-924F-9CA2F67277E4}"/>
              </a:ext>
            </a:extLst>
          </p:cNvPr>
          <p:cNvSpPr>
            <a:spLocks noGrp="1"/>
          </p:cNvSpPr>
          <p:nvPr>
            <p:ph sz="half" idx="4294967295"/>
          </p:nvPr>
        </p:nvSpPr>
        <p:spPr>
          <a:xfrm>
            <a:off x="219952" y="1458066"/>
            <a:ext cx="2925763" cy="3967163"/>
          </a:xfrm>
        </p:spPr>
        <p:txBody>
          <a:bodyPr>
            <a:normAutofit/>
          </a:bodyPr>
          <a:lstStyle/>
          <a:p>
            <a:pPr marL="0" indent="0">
              <a:buNone/>
            </a:pPr>
            <a:r>
              <a:rPr lang="en-US" sz="2500" b="1" dirty="0"/>
              <a:t>Withdraw Deadline: </a:t>
            </a:r>
          </a:p>
          <a:p>
            <a:pPr marL="0" indent="0">
              <a:buNone/>
            </a:pPr>
            <a:r>
              <a:rPr lang="en-US" sz="2500" dirty="0"/>
              <a:t>Mon Nov 7</a:t>
            </a:r>
          </a:p>
          <a:p>
            <a:pPr marL="0" indent="0">
              <a:buNone/>
            </a:pPr>
            <a:endParaRPr lang="en-US" dirty="0"/>
          </a:p>
          <a:p>
            <a:pPr marL="0" indent="0">
              <a:buNone/>
            </a:pPr>
            <a:r>
              <a:rPr lang="en-US" sz="2100" dirty="0"/>
              <a:t>To withdraw from a class, drop online through your Student Center </a:t>
            </a:r>
          </a:p>
          <a:p>
            <a:pPr marL="0" indent="0">
              <a:buNone/>
            </a:pPr>
            <a:endParaRPr lang="en-US" sz="2100" dirty="0"/>
          </a:p>
          <a:p>
            <a:pPr marL="0" indent="0">
              <a:buNone/>
            </a:pPr>
            <a:r>
              <a:rPr lang="en-US" sz="2100" dirty="0"/>
              <a:t>Receive a grade of W on your transcript; not factored into GPA</a:t>
            </a:r>
          </a:p>
          <a:p>
            <a:endParaRPr lang="en-US" dirty="0"/>
          </a:p>
        </p:txBody>
      </p:sp>
      <p:sp>
        <p:nvSpPr>
          <p:cNvPr id="14" name="Title 1">
            <a:extLst>
              <a:ext uri="{FF2B5EF4-FFF2-40B4-BE49-F238E27FC236}">
                <a16:creationId xmlns:a16="http://schemas.microsoft.com/office/drawing/2014/main" id="{1251BC40-63B1-4C1A-8553-000A71BD6D26}"/>
              </a:ext>
            </a:extLst>
          </p:cNvPr>
          <p:cNvSpPr txBox="1">
            <a:spLocks/>
          </p:cNvSpPr>
          <p:nvPr/>
        </p:nvSpPr>
        <p:spPr>
          <a:xfrm>
            <a:off x="300038" y="5126969"/>
            <a:ext cx="10533044" cy="15208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500" dirty="0"/>
              <a:t>Thinking about a Withdraw or Pass Grade? </a:t>
            </a:r>
          </a:p>
          <a:p>
            <a:r>
              <a:rPr lang="en-US" sz="2500" dirty="0"/>
              <a:t>Schedule a meeting with me prior to the Nov 7 deadline so we can discuss!</a:t>
            </a:r>
          </a:p>
        </p:txBody>
      </p:sp>
      <p:cxnSp>
        <p:nvCxnSpPr>
          <p:cNvPr id="16" name="Straight Connector 15">
            <a:extLst>
              <a:ext uri="{FF2B5EF4-FFF2-40B4-BE49-F238E27FC236}">
                <a16:creationId xmlns:a16="http://schemas.microsoft.com/office/drawing/2014/main" id="{EF8A0673-290A-4273-B940-9AE8C4A792AF}"/>
              </a:ext>
            </a:extLst>
          </p:cNvPr>
          <p:cNvCxnSpPr>
            <a:cxnSpLocks/>
          </p:cNvCxnSpPr>
          <p:nvPr/>
        </p:nvCxnSpPr>
        <p:spPr>
          <a:xfrm>
            <a:off x="3191075" y="1394840"/>
            <a:ext cx="0" cy="39423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38810DA-2FAE-4852-A161-7ECAB88FFE3A}"/>
              </a:ext>
            </a:extLst>
          </p:cNvPr>
          <p:cNvSpPr txBox="1">
            <a:spLocks/>
          </p:cNvSpPr>
          <p:nvPr/>
        </p:nvSpPr>
        <p:spPr>
          <a:xfrm>
            <a:off x="3316522" y="1494843"/>
            <a:ext cx="3564337" cy="43034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t>Pass Grade Deadline: </a:t>
            </a:r>
          </a:p>
          <a:p>
            <a:pPr marL="0" indent="0">
              <a:buFont typeface="Arial" panose="020B0604020202020204" pitchFamily="34" charset="0"/>
              <a:buNone/>
            </a:pPr>
            <a:r>
              <a:rPr lang="en-US" sz="2500" dirty="0"/>
              <a:t>Mon Nov 7</a:t>
            </a:r>
          </a:p>
          <a:p>
            <a:pPr marL="0" indent="0">
              <a:buFont typeface="Arial" panose="020B0604020202020204" pitchFamily="34" charset="0"/>
              <a:buNone/>
            </a:pPr>
            <a:endParaRPr lang="en-US" dirty="0"/>
          </a:p>
          <a:p>
            <a:pPr marL="0" indent="0">
              <a:buNone/>
            </a:pPr>
            <a:r>
              <a:rPr lang="en-US" sz="1800" dirty="0"/>
              <a:t>To switch to the Pass Grade option, submit a Pass Grade form online </a:t>
            </a:r>
          </a:p>
          <a:p>
            <a:pPr marL="0" indent="0">
              <a:buNone/>
            </a:pPr>
            <a:r>
              <a:rPr lang="en-US" sz="1800" dirty="0"/>
              <a:t>cannot be used for Major, Minor, or Honors College classes</a:t>
            </a:r>
          </a:p>
          <a:p>
            <a:pPr marL="0" indent="0">
              <a:buNone/>
            </a:pPr>
            <a:endParaRPr lang="en-US" sz="1800" dirty="0"/>
          </a:p>
          <a:p>
            <a:pPr marL="0" indent="0">
              <a:buNone/>
            </a:pPr>
            <a:r>
              <a:rPr lang="en-US" sz="1800" dirty="0"/>
              <a:t>A C or higher in the class = grade of Pass (PS); not factored into GPA </a:t>
            </a:r>
          </a:p>
          <a:p>
            <a:pPr marL="0" indent="0">
              <a:buNone/>
            </a:pPr>
            <a:endParaRPr lang="en-US" sz="1800" dirty="0"/>
          </a:p>
          <a:p>
            <a:pPr marL="0" indent="0">
              <a:buNone/>
            </a:pPr>
            <a:r>
              <a:rPr lang="en-US" sz="1800" dirty="0"/>
              <a:t>A D+, D, or F, grade received as usual and factored into GPA</a:t>
            </a:r>
          </a:p>
          <a:p>
            <a:endParaRPr lang="en-US" dirty="0"/>
          </a:p>
        </p:txBody>
      </p:sp>
      <p:pic>
        <p:nvPicPr>
          <p:cNvPr id="5" name="Picture 4">
            <a:extLst>
              <a:ext uri="{FF2B5EF4-FFF2-40B4-BE49-F238E27FC236}">
                <a16:creationId xmlns:a16="http://schemas.microsoft.com/office/drawing/2014/main" id="{1B95BF93-98C7-D6E6-A3C9-3AD9FA39E6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4575" y="1666019"/>
            <a:ext cx="4517473" cy="3551256"/>
          </a:xfrm>
          <a:prstGeom prst="rect">
            <a:avLst/>
          </a:prstGeom>
        </p:spPr>
      </p:pic>
    </p:spTree>
    <p:extLst>
      <p:ext uri="{BB962C8B-B14F-4D97-AF65-F5344CB8AC3E}">
        <p14:creationId xmlns:p14="http://schemas.microsoft.com/office/powerpoint/2010/main" val="72637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F88C77-726F-4711-B68E-8FD8D3A11C99}"/>
              </a:ext>
            </a:extLst>
          </p:cNvPr>
          <p:cNvSpPr txBox="1"/>
          <p:nvPr/>
        </p:nvSpPr>
        <p:spPr>
          <a:xfrm>
            <a:off x="159116" y="1890117"/>
            <a:ext cx="3738514" cy="1538883"/>
          </a:xfrm>
          <a:prstGeom prst="rect">
            <a:avLst/>
          </a:prstGeom>
          <a:noFill/>
        </p:spPr>
        <p:txBody>
          <a:bodyPr wrap="square" rtlCol="0">
            <a:spAutoFit/>
          </a:bodyPr>
          <a:lstStyle/>
          <a:p>
            <a:r>
              <a:rPr lang="en-US" sz="2000" b="1" dirty="0"/>
              <a:t>TU uses a campus-wide schedule for finals:</a:t>
            </a:r>
          </a:p>
          <a:p>
            <a:endParaRPr lang="en-US" dirty="0"/>
          </a:p>
          <a:p>
            <a:endParaRPr lang="en-US" dirty="0"/>
          </a:p>
          <a:p>
            <a:endParaRPr lang="en-US" dirty="0"/>
          </a:p>
        </p:txBody>
      </p:sp>
      <p:sp>
        <p:nvSpPr>
          <p:cNvPr id="16" name="TextBox 15">
            <a:extLst>
              <a:ext uri="{FF2B5EF4-FFF2-40B4-BE49-F238E27FC236}">
                <a16:creationId xmlns:a16="http://schemas.microsoft.com/office/drawing/2014/main" id="{55C8C140-1DF9-41F0-A342-6CFDCA6669C3}"/>
              </a:ext>
            </a:extLst>
          </p:cNvPr>
          <p:cNvSpPr txBox="1"/>
          <p:nvPr/>
        </p:nvSpPr>
        <p:spPr>
          <a:xfrm>
            <a:off x="159116" y="2612929"/>
            <a:ext cx="3079136" cy="2308324"/>
          </a:xfrm>
          <a:prstGeom prst="rect">
            <a:avLst/>
          </a:prstGeom>
          <a:noFill/>
        </p:spPr>
        <p:txBody>
          <a:bodyPr wrap="square">
            <a:spAutoFit/>
          </a:bodyPr>
          <a:lstStyle/>
          <a:p>
            <a:r>
              <a:rPr lang="en-US" dirty="0"/>
              <a:t>Should match what’s on your syllabus for each class, but can check the schedule online:</a:t>
            </a:r>
          </a:p>
          <a:p>
            <a:endParaRPr lang="en-US" dirty="0"/>
          </a:p>
          <a:p>
            <a:r>
              <a:rPr lang="en-US" dirty="0">
                <a:solidFill>
                  <a:schemeClr val="bg2">
                    <a:lumMod val="25000"/>
                  </a:schemeClr>
                </a:solidFill>
                <a:hlinkClick r:id="rId2">
                  <a:extLst>
                    <a:ext uri="{A12FA001-AC4F-418D-AE19-62706E023703}">
                      <ahyp:hlinkClr xmlns:ahyp="http://schemas.microsoft.com/office/drawing/2018/hyperlinkcolor" val="tx"/>
                    </a:ext>
                  </a:extLst>
                </a:hlinkClick>
              </a:rPr>
              <a:t>towson.edu/registrar/calendars/exams</a:t>
            </a:r>
            <a:endParaRPr lang="en-US" dirty="0">
              <a:solidFill>
                <a:schemeClr val="bg2">
                  <a:lumMod val="25000"/>
                </a:schemeClr>
              </a:solidFill>
            </a:endParaRPr>
          </a:p>
          <a:p>
            <a:endParaRPr lang="en-US" dirty="0">
              <a:solidFill>
                <a:schemeClr val="bg2">
                  <a:lumMod val="25000"/>
                </a:schemeClr>
              </a:solidFill>
            </a:endParaRPr>
          </a:p>
          <a:p>
            <a:endParaRPr lang="en-US" dirty="0"/>
          </a:p>
        </p:txBody>
      </p:sp>
      <p:sp>
        <p:nvSpPr>
          <p:cNvPr id="10" name="Title 1">
            <a:extLst>
              <a:ext uri="{FF2B5EF4-FFF2-40B4-BE49-F238E27FC236}">
                <a16:creationId xmlns:a16="http://schemas.microsoft.com/office/drawing/2014/main" id="{77480E2C-C96F-BB48-ABE2-2A9AD7B965BF}"/>
              </a:ext>
            </a:extLst>
          </p:cNvPr>
          <p:cNvSpPr txBox="1">
            <a:spLocks/>
          </p:cNvSpPr>
          <p:nvPr/>
        </p:nvSpPr>
        <p:spPr>
          <a:xfrm>
            <a:off x="255905" y="-599933"/>
            <a:ext cx="7283450" cy="15208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3500" dirty="0"/>
              <a:t>Academic Calendar</a:t>
            </a:r>
          </a:p>
        </p:txBody>
      </p:sp>
      <p:pic>
        <p:nvPicPr>
          <p:cNvPr id="4" name="Picture 3">
            <a:extLst>
              <a:ext uri="{FF2B5EF4-FFF2-40B4-BE49-F238E27FC236}">
                <a16:creationId xmlns:a16="http://schemas.microsoft.com/office/drawing/2014/main" id="{86AF15E4-ED89-BE97-1E6E-BE31F953F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7630" y="920892"/>
            <a:ext cx="7935910" cy="5426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967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F622B1-93DD-CF9C-63DA-FE9928F292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985" y="0"/>
            <a:ext cx="6559554" cy="6847654"/>
          </a:xfrm>
          <a:prstGeom prst="rect">
            <a:avLst/>
          </a:prstGeom>
          <a:ln>
            <a:solidFill>
              <a:srgbClr val="0070C0"/>
            </a:solidFill>
          </a:ln>
        </p:spPr>
      </p:pic>
      <p:pic>
        <p:nvPicPr>
          <p:cNvPr id="14" name="Picture 13" descr="A picture containing indoor, ground&#10;&#10;Description automatically generated">
            <a:extLst>
              <a:ext uri="{FF2B5EF4-FFF2-40B4-BE49-F238E27FC236}">
                <a16:creationId xmlns:a16="http://schemas.microsoft.com/office/drawing/2014/main" id="{145AAFB8-6127-29FE-569C-7D2A09AA5E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8721" y="2352230"/>
            <a:ext cx="4993043" cy="4152921"/>
          </a:xfrm>
          <a:prstGeom prst="rect">
            <a:avLst/>
          </a:prstGeom>
        </p:spPr>
      </p:pic>
      <p:sp>
        <p:nvSpPr>
          <p:cNvPr id="22" name="Title 21">
            <a:extLst>
              <a:ext uri="{FF2B5EF4-FFF2-40B4-BE49-F238E27FC236}">
                <a16:creationId xmlns:a16="http://schemas.microsoft.com/office/drawing/2014/main" id="{A29C4F66-D8EB-B0FF-39EB-F7219F782344}"/>
              </a:ext>
            </a:extLst>
          </p:cNvPr>
          <p:cNvSpPr>
            <a:spLocks noGrp="1"/>
          </p:cNvSpPr>
          <p:nvPr>
            <p:ph type="title"/>
          </p:nvPr>
        </p:nvSpPr>
        <p:spPr>
          <a:xfrm>
            <a:off x="6888721" y="0"/>
            <a:ext cx="8717280" cy="823070"/>
          </a:xfrm>
        </p:spPr>
        <p:txBody>
          <a:bodyPr/>
          <a:lstStyle/>
          <a:p>
            <a:r>
              <a:rPr lang="en-US" dirty="0"/>
              <a:t>Academic Commons</a:t>
            </a:r>
          </a:p>
        </p:txBody>
      </p:sp>
      <p:sp>
        <p:nvSpPr>
          <p:cNvPr id="25" name="TextBox 24">
            <a:hlinkClick r:id="rId4"/>
            <a:extLst>
              <a:ext uri="{FF2B5EF4-FFF2-40B4-BE49-F238E27FC236}">
                <a16:creationId xmlns:a16="http://schemas.microsoft.com/office/drawing/2014/main" id="{B7A61F2B-2F26-47A8-AD77-EF3EF1C4CD75}"/>
              </a:ext>
            </a:extLst>
          </p:cNvPr>
          <p:cNvSpPr txBox="1"/>
          <p:nvPr/>
        </p:nvSpPr>
        <p:spPr>
          <a:xfrm>
            <a:off x="7032136" y="948594"/>
            <a:ext cx="740493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Light"/>
              </a:rPr>
              <a:t>One-stop shop for academic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hlinkClick r:id="rId4">
                  <a:extLst>
                    <a:ext uri="{A12FA001-AC4F-418D-AE19-62706E023703}">
                      <ahyp:hlinkClr xmlns:ahyp="http://schemas.microsoft.com/office/drawing/2018/hyperlinkcolor" val="tx"/>
                    </a:ext>
                  </a:extLst>
                </a:hlinkClick>
              </a:rPr>
              <a:t>libraries.towson.edu/academic-commons </a:t>
            </a:r>
            <a:endParaRPr kumimoji="0" lang="en-US" sz="1800" b="1" i="0" u="none" strike="noStrike" kern="120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406471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29C4F66-D8EB-B0FF-39EB-F7219F782344}"/>
              </a:ext>
            </a:extLst>
          </p:cNvPr>
          <p:cNvSpPr>
            <a:spLocks noGrp="1"/>
          </p:cNvSpPr>
          <p:nvPr>
            <p:ph type="title"/>
          </p:nvPr>
        </p:nvSpPr>
        <p:spPr>
          <a:xfrm>
            <a:off x="432503" y="227068"/>
            <a:ext cx="8717280" cy="823070"/>
          </a:xfrm>
        </p:spPr>
        <p:txBody>
          <a:bodyPr/>
          <a:lstStyle/>
          <a:p>
            <a:r>
              <a:rPr lang="en-US" dirty="0"/>
              <a:t>Academic Commons</a:t>
            </a:r>
          </a:p>
        </p:txBody>
      </p:sp>
      <p:sp>
        <p:nvSpPr>
          <p:cNvPr id="25" name="TextBox 24">
            <a:hlinkClick r:id="rId2"/>
            <a:extLst>
              <a:ext uri="{FF2B5EF4-FFF2-40B4-BE49-F238E27FC236}">
                <a16:creationId xmlns:a16="http://schemas.microsoft.com/office/drawing/2014/main" id="{B7A61F2B-2F26-47A8-AD77-EF3EF1C4CD75}"/>
              </a:ext>
            </a:extLst>
          </p:cNvPr>
          <p:cNvSpPr txBox="1"/>
          <p:nvPr/>
        </p:nvSpPr>
        <p:spPr>
          <a:xfrm>
            <a:off x="432503" y="940729"/>
            <a:ext cx="740493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a:ea typeface="+mn-ea"/>
                <a:cs typeface="+mn-cs"/>
              </a:rPr>
              <a:t>Private &amp; group study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Light"/>
              </a:rPr>
              <a:t>Including booths for synchronous Zoom classes</a:t>
            </a:r>
            <a:endParaRPr kumimoji="0" lang="en-US" sz="2400" b="1" i="0" strike="noStrike" kern="1200" cap="none" spc="0" normalizeH="0" baseline="0" noProof="0" dirty="0">
              <a:ln>
                <a:noFill/>
              </a:ln>
              <a:solidFill>
                <a:prstClr val="white"/>
              </a:solidFill>
              <a:effectLst/>
              <a:uLnTx/>
              <a:uFillTx/>
              <a:latin typeface="Calibri Light"/>
              <a:ea typeface="+mn-ea"/>
              <a:cs typeface="+mn-cs"/>
              <a:hlinkClick r:id="rId2">
                <a:extLst>
                  <a:ext uri="{A12FA001-AC4F-418D-AE19-62706E023703}">
                    <ahyp:hlinkClr xmlns:ahyp="http://schemas.microsoft.com/office/drawing/2018/hyperlinkcolor" val="tx"/>
                  </a:ext>
                </a:extLst>
              </a:hlinkClick>
            </a:endParaRPr>
          </a:p>
        </p:txBody>
      </p:sp>
      <p:pic>
        <p:nvPicPr>
          <p:cNvPr id="4" name="Picture 3">
            <a:extLst>
              <a:ext uri="{FF2B5EF4-FFF2-40B4-BE49-F238E27FC236}">
                <a16:creationId xmlns:a16="http://schemas.microsoft.com/office/drawing/2014/main" id="{6FA462CA-D4AC-1542-8427-A4900BA7CB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757" y="1964536"/>
            <a:ext cx="4978531" cy="3733899"/>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1308D00D-5C17-48BD-C4A8-91C4A8EA70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8202870" y="83980"/>
            <a:ext cx="3797373" cy="405654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1FCE9D6-F7C7-AE9E-455D-D3B31E59D29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4757" y="3345020"/>
            <a:ext cx="4572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781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7456322" y="3948443"/>
            <a:ext cx="4246193" cy="2734990"/>
          </a:xfrm>
        </p:spPr>
        <p:txBody>
          <a:bodyPr anchor="b">
            <a:normAutofit fontScale="55000" lnSpcReduction="20000"/>
          </a:bodyPr>
          <a:lstStyle/>
          <a:p>
            <a:r>
              <a:rPr lang="en-US" sz="5800" dirty="0">
                <a:solidFill>
                  <a:schemeClr val="accent6">
                    <a:lumMod val="75000"/>
                  </a:schemeClr>
                </a:solidFill>
              </a:rPr>
              <a:t>Deadlines</a:t>
            </a:r>
          </a:p>
          <a:p>
            <a:endParaRPr lang="en-US" sz="2000" dirty="0">
              <a:solidFill>
                <a:schemeClr val="accent6">
                  <a:lumMod val="75000"/>
                </a:schemeClr>
              </a:solidFill>
            </a:endParaRPr>
          </a:p>
          <a:p>
            <a:r>
              <a:rPr lang="en-US" sz="3600" dirty="0">
                <a:solidFill>
                  <a:schemeClr val="accent6">
                    <a:lumMod val="75000"/>
                  </a:schemeClr>
                </a:solidFill>
              </a:rPr>
              <a:t>Spring 2023 admission: November 15</a:t>
            </a:r>
          </a:p>
          <a:p>
            <a:r>
              <a:rPr lang="en-US" sz="3600" dirty="0">
                <a:solidFill>
                  <a:schemeClr val="accent6">
                    <a:lumMod val="75000"/>
                  </a:schemeClr>
                </a:solidFill>
              </a:rPr>
              <a:t>Fall 2023 admission: March 1</a:t>
            </a:r>
          </a:p>
          <a:p>
            <a:endParaRPr lang="en-US" sz="3600" dirty="0">
              <a:solidFill>
                <a:schemeClr val="accent6">
                  <a:lumMod val="75000"/>
                </a:schemeClr>
              </a:solidFill>
            </a:endParaRPr>
          </a:p>
          <a:p>
            <a:r>
              <a:rPr lang="en-US" sz="3600" dirty="0">
                <a:solidFill>
                  <a:schemeClr val="accent6">
                    <a:lumMod val="75000"/>
                  </a:schemeClr>
                </a:solidFill>
              </a:rPr>
              <a:t>Apply at</a:t>
            </a:r>
          </a:p>
          <a:p>
            <a:r>
              <a:rPr lang="en-US" sz="3600" u="sng" dirty="0">
                <a:solidFill>
                  <a:schemeClr val="tx2"/>
                </a:solidFill>
                <a:hlinkClick r:id="rId3">
                  <a:extLst>
                    <a:ext uri="{A12FA001-AC4F-418D-AE19-62706E023703}">
                      <ahyp:hlinkClr xmlns:ahyp="http://schemas.microsoft.com/office/drawing/2018/hyperlinkcolor" val="tx"/>
                    </a:ext>
                  </a:extLst>
                </a:hlinkClick>
              </a:rPr>
              <a:t>towson.edu/honors/admission</a:t>
            </a:r>
            <a:r>
              <a:rPr lang="en-US" sz="3600" u="sng" dirty="0">
                <a:solidFill>
                  <a:schemeClr val="tx2"/>
                </a:solidFill>
              </a:rPr>
              <a:t>/apply</a:t>
            </a:r>
          </a:p>
          <a:p>
            <a:endParaRPr lang="en-US" sz="3600" u="sng" dirty="0">
              <a:solidFill>
                <a:schemeClr val="accent6">
                  <a:lumMod val="75000"/>
                </a:schemeClr>
              </a:solidFill>
            </a:endParaRPr>
          </a:p>
          <a:p>
            <a:endParaRPr lang="en-US" dirty="0"/>
          </a:p>
        </p:txBody>
      </p:sp>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489485" y="4361527"/>
            <a:ext cx="3136900" cy="2168682"/>
          </a:xfrm>
        </p:spPr>
        <p:txBody>
          <a:bodyPr anchor="ctr">
            <a:normAutofit/>
          </a:bodyPr>
          <a:lstStyle/>
          <a:p>
            <a:r>
              <a:rPr lang="en-US" sz="7200" dirty="0">
                <a:solidFill>
                  <a:schemeClr val="accent6">
                    <a:lumMod val="75000"/>
                  </a:schemeClr>
                </a:solidFill>
              </a:rPr>
              <a:t>Honors College</a:t>
            </a:r>
          </a:p>
        </p:txBody>
      </p:sp>
      <p:sp>
        <p:nvSpPr>
          <p:cNvPr id="6"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7456322" y="590204"/>
            <a:ext cx="4089862" cy="2365751"/>
          </a:xfrm>
        </p:spPr>
        <p:txBody>
          <a:bodyPr anchor="b">
            <a:normAutofit fontScale="77500" lnSpcReduction="20000"/>
          </a:bodyPr>
          <a:lstStyle/>
          <a:p>
            <a:r>
              <a:rPr lang="en-US" sz="4100" dirty="0">
                <a:solidFill>
                  <a:schemeClr val="accent6">
                    <a:lumMod val="75000"/>
                  </a:schemeClr>
                </a:solidFill>
              </a:rPr>
              <a:t>Why Honors?</a:t>
            </a:r>
          </a:p>
          <a:p>
            <a:r>
              <a:rPr lang="en-US" sz="2600" dirty="0">
                <a:solidFill>
                  <a:schemeClr val="accent6">
                    <a:lumMod val="75000"/>
                  </a:schemeClr>
                </a:solidFill>
              </a:rPr>
              <a:t>Small class sizes</a:t>
            </a:r>
          </a:p>
          <a:p>
            <a:r>
              <a:rPr lang="en-US" sz="2600" dirty="0">
                <a:solidFill>
                  <a:schemeClr val="accent6">
                    <a:lumMod val="75000"/>
                  </a:schemeClr>
                </a:solidFill>
              </a:rPr>
              <a:t>Opportunities for individualized learning</a:t>
            </a:r>
          </a:p>
          <a:p>
            <a:r>
              <a:rPr lang="en-US" sz="2600" dirty="0">
                <a:solidFill>
                  <a:schemeClr val="accent6">
                    <a:lumMod val="75000"/>
                  </a:schemeClr>
                </a:solidFill>
              </a:rPr>
              <a:t>Join a community of engaged learners</a:t>
            </a:r>
            <a:endParaRPr lang="en-US" sz="2600" dirty="0"/>
          </a:p>
          <a:p>
            <a:r>
              <a:rPr lang="en-US" sz="2600" dirty="0">
                <a:solidFill>
                  <a:schemeClr val="accent6">
                    <a:lumMod val="75000"/>
                  </a:schemeClr>
                </a:solidFill>
              </a:rPr>
              <a:t>Interdisciplinary: open to all majors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172" y="303068"/>
            <a:ext cx="6087688" cy="4058459"/>
          </a:xfrm>
          <a:prstGeom prst="rect">
            <a:avLst/>
          </a:prstGeom>
        </p:spPr>
      </p:pic>
    </p:spTree>
    <p:extLst>
      <p:ext uri="{BB962C8B-B14F-4D97-AF65-F5344CB8AC3E}">
        <p14:creationId xmlns:p14="http://schemas.microsoft.com/office/powerpoint/2010/main" val="402479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614544" y="-603250"/>
            <a:ext cx="5629502" cy="1600200"/>
          </a:xfrm>
        </p:spPr>
        <p:txBody>
          <a:bodyPr vert="horz" lIns="91440" tIns="45720" rIns="91440" bIns="45720" rtlCol="0" anchor="b">
            <a:normAutofit/>
          </a:bodyPr>
          <a:lstStyle/>
          <a:p>
            <a:r>
              <a:rPr lang="en-US" b="1" kern="1200">
                <a:latin typeface="+mj-lt"/>
                <a:ea typeface="+mj-ea"/>
                <a:cs typeface="+mj-cs"/>
              </a:rPr>
              <a:t>Minimester Registration</a:t>
            </a:r>
          </a:p>
        </p:txBody>
      </p:sp>
      <p:sp>
        <p:nvSpPr>
          <p:cNvPr id="9" name="TextBox 8">
            <a:extLst>
              <a:ext uri="{FF2B5EF4-FFF2-40B4-BE49-F238E27FC236}">
                <a16:creationId xmlns:a16="http://schemas.microsoft.com/office/drawing/2014/main" id="{865C8DEE-1510-4651-9D1C-773F2F1E8525}"/>
              </a:ext>
            </a:extLst>
          </p:cNvPr>
          <p:cNvSpPr txBox="1"/>
          <p:nvPr/>
        </p:nvSpPr>
        <p:spPr>
          <a:xfrm>
            <a:off x="378823" y="1495697"/>
            <a:ext cx="4493824" cy="4730682"/>
          </a:xfrm>
          <a:prstGeom prst="rect">
            <a:avLst/>
          </a:prstGeom>
        </p:spPr>
        <p:txBody>
          <a:bodyPr vert="horz" lIns="91440" tIns="45720" rIns="91440" bIns="45720" rtlCol="0">
            <a:normAutofit/>
          </a:bodyPr>
          <a:lstStyle/>
          <a:p>
            <a:pPr>
              <a:lnSpc>
                <a:spcPct val="90000"/>
              </a:lnSpc>
              <a:spcBef>
                <a:spcPts val="1000"/>
              </a:spcBef>
            </a:pPr>
            <a:r>
              <a:rPr lang="en-US" sz="2000" kern="1200" dirty="0">
                <a:latin typeface="+mn-lt"/>
                <a:ea typeface="+mn-ea"/>
                <a:cs typeface="+mn-cs"/>
              </a:rPr>
              <a:t>3-week winter term at TU (Jan 3-23)</a:t>
            </a:r>
          </a:p>
          <a:p>
            <a:pPr>
              <a:lnSpc>
                <a:spcPct val="90000"/>
              </a:lnSpc>
              <a:spcBef>
                <a:spcPts val="1000"/>
              </a:spcBef>
            </a:pPr>
            <a:r>
              <a:rPr lang="en-US" sz="2000" kern="1200" dirty="0">
                <a:latin typeface="+mn-lt"/>
                <a:ea typeface="+mn-ea"/>
                <a:cs typeface="+mn-cs"/>
              </a:rPr>
              <a:t>Registration now open</a:t>
            </a:r>
          </a:p>
          <a:p>
            <a:pPr>
              <a:lnSpc>
                <a:spcPct val="90000"/>
              </a:lnSpc>
              <a:spcBef>
                <a:spcPts val="1000"/>
              </a:spcBef>
            </a:pPr>
            <a:r>
              <a:rPr lang="en-US" sz="2000" kern="1200" dirty="0">
                <a:latin typeface="+mn-lt"/>
                <a:ea typeface="+mn-ea"/>
                <a:cs typeface="+mn-cs"/>
              </a:rPr>
              <a:t>Can take one course (up to 4 credits) at TU in Minimester</a:t>
            </a:r>
          </a:p>
          <a:p>
            <a:pPr>
              <a:lnSpc>
                <a:spcPct val="90000"/>
              </a:lnSpc>
              <a:spcBef>
                <a:spcPts val="1000"/>
              </a:spcBef>
            </a:pPr>
            <a:endParaRPr lang="en-US" sz="2000" kern="1200" dirty="0">
              <a:latin typeface="+mn-lt"/>
              <a:ea typeface="+mn-ea"/>
              <a:cs typeface="+mn-cs"/>
            </a:endParaRPr>
          </a:p>
          <a:p>
            <a:pPr>
              <a:lnSpc>
                <a:spcPct val="90000"/>
              </a:lnSpc>
              <a:spcBef>
                <a:spcPts val="1000"/>
              </a:spcBef>
            </a:pPr>
            <a:r>
              <a:rPr lang="en-US" sz="2000" kern="1200" dirty="0">
                <a:latin typeface="+mn-lt"/>
                <a:ea typeface="+mn-ea"/>
                <a:cs typeface="+mn-cs"/>
              </a:rPr>
              <a:t>Can also take a course at community college or other school near you</a:t>
            </a:r>
          </a:p>
          <a:p>
            <a:pPr>
              <a:lnSpc>
                <a:spcPct val="90000"/>
              </a:lnSpc>
              <a:spcBef>
                <a:spcPts val="1000"/>
              </a:spcBef>
            </a:pPr>
            <a:endParaRPr lang="en-US" sz="2000" kern="1200" dirty="0">
              <a:latin typeface="+mn-lt"/>
              <a:ea typeface="+mn-ea"/>
              <a:cs typeface="+mn-cs"/>
            </a:endParaRPr>
          </a:p>
          <a:p>
            <a:pPr marL="342900" indent="-342900">
              <a:lnSpc>
                <a:spcPct val="90000"/>
              </a:lnSpc>
              <a:spcBef>
                <a:spcPts val="1000"/>
              </a:spcBef>
              <a:buFont typeface="Wingdings" panose="05000000000000000000" pitchFamily="2" charset="2"/>
              <a:buChar char="Ø"/>
            </a:pPr>
            <a:r>
              <a:rPr lang="en-US" sz="2000" kern="1200" dirty="0">
                <a:latin typeface="+mn-lt"/>
                <a:ea typeface="+mn-ea"/>
                <a:cs typeface="+mn-cs"/>
              </a:rPr>
              <a:t>Can discuss options during one-on-one appointment </a:t>
            </a:r>
          </a:p>
        </p:txBody>
      </p:sp>
      <p:pic>
        <p:nvPicPr>
          <p:cNvPr id="6" name="Picture 5">
            <a:extLst>
              <a:ext uri="{FF2B5EF4-FFF2-40B4-BE49-F238E27FC236}">
                <a16:creationId xmlns:a16="http://schemas.microsoft.com/office/drawing/2014/main" id="{4F0FFD19-4974-E04C-A9DC-E83817486E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63585" y="543718"/>
            <a:ext cx="6549592" cy="5516772"/>
          </a:xfrm>
          <a:prstGeom prst="rect">
            <a:avLst/>
          </a:prstGeom>
        </p:spPr>
      </p:pic>
    </p:spTree>
    <p:extLst>
      <p:ext uri="{BB962C8B-B14F-4D97-AF65-F5344CB8AC3E}">
        <p14:creationId xmlns:p14="http://schemas.microsoft.com/office/powerpoint/2010/main" val="34628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C636-B1E7-4B06-A8C7-53C494516512}"/>
              </a:ext>
            </a:extLst>
          </p:cNvPr>
          <p:cNvSpPr>
            <a:spLocks noGrp="1"/>
          </p:cNvSpPr>
          <p:nvPr>
            <p:ph type="title"/>
          </p:nvPr>
        </p:nvSpPr>
        <p:spPr/>
        <p:txBody>
          <a:bodyPr/>
          <a:lstStyle/>
          <a:p>
            <a:r>
              <a:rPr lang="en-US"/>
              <a:t>Spring Registration</a:t>
            </a:r>
          </a:p>
        </p:txBody>
      </p:sp>
      <p:pic>
        <p:nvPicPr>
          <p:cNvPr id="5" name="Picture 4">
            <a:extLst>
              <a:ext uri="{FF2B5EF4-FFF2-40B4-BE49-F238E27FC236}">
                <a16:creationId xmlns:a16="http://schemas.microsoft.com/office/drawing/2014/main" id="{DA41CCA9-1C0F-2E4E-B245-131D2B8CAE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4295775" y="-2599111"/>
            <a:ext cx="3600450" cy="9141571"/>
          </a:xfrm>
          <a:prstGeom prst="rect">
            <a:avLst/>
          </a:prstGeom>
        </p:spPr>
      </p:pic>
    </p:spTree>
    <p:extLst>
      <p:ext uri="{BB962C8B-B14F-4D97-AF65-F5344CB8AC3E}">
        <p14:creationId xmlns:p14="http://schemas.microsoft.com/office/powerpoint/2010/main" val="2009542914"/>
      </p:ext>
    </p:extLst>
  </p:cSld>
  <p:clrMapOvr>
    <a:masterClrMapping/>
  </p:clrMapOvr>
</p:sld>
</file>

<file path=ppt/theme/theme1.xml><?xml version="1.0" encoding="utf-8"?>
<a:theme xmlns:a="http://schemas.openxmlformats.org/drawingml/2006/main" name="Office Theme">
  <a:themeElements>
    <a:clrScheme name="Custom 3">
      <a:dk1>
        <a:srgbClr val="3A3838"/>
      </a:dk1>
      <a:lt1>
        <a:sysClr val="window" lastClr="FFFFFF"/>
      </a:lt1>
      <a:dk2>
        <a:srgbClr val="44546A"/>
      </a:dk2>
      <a:lt2>
        <a:srgbClr val="E7E6E6"/>
      </a:lt2>
      <a:accent1>
        <a:srgbClr val="FFD965"/>
      </a:accent1>
      <a:accent2>
        <a:srgbClr val="FFD965"/>
      </a:accent2>
      <a:accent3>
        <a:srgbClr val="A5A5A5"/>
      </a:accent3>
      <a:accent4>
        <a:srgbClr val="FFC000"/>
      </a:accent4>
      <a:accent5>
        <a:srgbClr val="3F3F3F"/>
      </a:accent5>
      <a:accent6>
        <a:srgbClr val="7F7F7F"/>
      </a:accent6>
      <a:hlink>
        <a:srgbClr val="FFD965"/>
      </a:hlink>
      <a:folHlink>
        <a:srgbClr val="7F7F7F"/>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1_Office Theme">
  <a:themeElements>
    <a:clrScheme name="Custom 3">
      <a:dk1>
        <a:srgbClr val="3A3838"/>
      </a:dk1>
      <a:lt1>
        <a:sysClr val="window" lastClr="FFFFFF"/>
      </a:lt1>
      <a:dk2>
        <a:srgbClr val="44546A"/>
      </a:dk2>
      <a:lt2>
        <a:srgbClr val="E7E6E6"/>
      </a:lt2>
      <a:accent1>
        <a:srgbClr val="FFD965"/>
      </a:accent1>
      <a:accent2>
        <a:srgbClr val="FFD965"/>
      </a:accent2>
      <a:accent3>
        <a:srgbClr val="A5A5A5"/>
      </a:accent3>
      <a:accent4>
        <a:srgbClr val="FFC000"/>
      </a:accent4>
      <a:accent5>
        <a:srgbClr val="3F3F3F"/>
      </a:accent5>
      <a:accent6>
        <a:srgbClr val="7F7F7F"/>
      </a:accent6>
      <a:hlink>
        <a:srgbClr val="FFD965"/>
      </a:hlink>
      <a:folHlink>
        <a:srgbClr val="7F7F7F"/>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4516</TotalTime>
  <Words>1043</Words>
  <Application>Microsoft Office PowerPoint</Application>
  <PresentationFormat>Widescreen</PresentationFormat>
  <Paragraphs>169</Paragraphs>
  <Slides>22</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Avenir</vt:lpstr>
      <vt:lpstr>Calibri</vt:lpstr>
      <vt:lpstr>Calibri Light</vt:lpstr>
      <vt:lpstr>Constantia</vt:lpstr>
      <vt:lpstr>Corbel</vt:lpstr>
      <vt:lpstr>Courier New</vt:lpstr>
      <vt:lpstr>Helvetica Light</vt:lpstr>
      <vt:lpstr>Raleway</vt:lpstr>
      <vt:lpstr>Wingdings</vt:lpstr>
      <vt:lpstr>Office Theme</vt:lpstr>
      <vt:lpstr>1_Office Theme</vt:lpstr>
      <vt:lpstr>FYE Advising Group Meeting</vt:lpstr>
      <vt:lpstr>Agenda</vt:lpstr>
      <vt:lpstr>Academic Calendar</vt:lpstr>
      <vt:lpstr>PowerPoint Presentation</vt:lpstr>
      <vt:lpstr>Academic Commons</vt:lpstr>
      <vt:lpstr>Academic Commons</vt:lpstr>
      <vt:lpstr>Honors College</vt:lpstr>
      <vt:lpstr>Minimester Registration</vt:lpstr>
      <vt:lpstr>Spring Registration</vt:lpstr>
      <vt:lpstr>Spring 23 Enrollment Timeline </vt:lpstr>
      <vt:lpstr>Key Classes to Register For</vt:lpstr>
      <vt:lpstr>Key Classes to Register For</vt:lpstr>
      <vt:lpstr>Key Classes to Register For</vt:lpstr>
      <vt:lpstr>Academic Requirements Report</vt:lpstr>
      <vt:lpstr>Class Planner Worksheet</vt:lpstr>
      <vt:lpstr>PowerPoint Presentation</vt:lpstr>
      <vt:lpstr>PowerPoint Presentation</vt:lpstr>
      <vt:lpstr>PowerPoint Presentation</vt:lpstr>
      <vt:lpstr>Registration Steps  Helpful Resources for Enrollment:</vt:lpstr>
      <vt:lpstr>Advising Appointments</vt:lpstr>
      <vt:lpstr>Individual Advising Appointments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FYE Advising Group Meeting</dc:title>
  <dc:creator>Halligan, Emily Julia</dc:creator>
  <cp:lastModifiedBy>Alkharouf, Nadim</cp:lastModifiedBy>
  <cp:revision>14</cp:revision>
  <dcterms:created xsi:type="dcterms:W3CDTF">2020-10-15T19:57:23Z</dcterms:created>
  <dcterms:modified xsi:type="dcterms:W3CDTF">2022-10-25T14:35:53Z</dcterms:modified>
</cp:coreProperties>
</file>