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94" r:id="rId5"/>
    <p:sldId id="258" r:id="rId6"/>
    <p:sldId id="284" r:id="rId7"/>
    <p:sldId id="285" r:id="rId8"/>
    <p:sldId id="286" r:id="rId9"/>
    <p:sldId id="292" r:id="rId10"/>
    <p:sldId id="279" r:id="rId11"/>
    <p:sldId id="334" r:id="rId12"/>
    <p:sldId id="335" r:id="rId13"/>
    <p:sldId id="337" r:id="rId14"/>
    <p:sldId id="259" r:id="rId15"/>
    <p:sldId id="267" r:id="rId16"/>
    <p:sldId id="313" r:id="rId17"/>
    <p:sldId id="293" r:id="rId18"/>
    <p:sldId id="261" r:id="rId19"/>
    <p:sldId id="262" r:id="rId20"/>
    <p:sldId id="314" r:id="rId21"/>
    <p:sldId id="287" r:id="rId22"/>
    <p:sldId id="304" r:id="rId23"/>
    <p:sldId id="301" r:id="rId24"/>
    <p:sldId id="300" r:id="rId25"/>
    <p:sldId id="295" r:id="rId26"/>
    <p:sldId id="289" r:id="rId27"/>
    <p:sldId id="291" r:id="rId28"/>
    <p:sldId id="290" r:id="rId29"/>
    <p:sldId id="288" r:id="rId30"/>
    <p:sldId id="299" r:id="rId31"/>
    <p:sldId id="330" r:id="rId32"/>
    <p:sldId id="333" r:id="rId33"/>
    <p:sldId id="331" r:id="rId34"/>
    <p:sldId id="332" r:id="rId35"/>
    <p:sldId id="296" r:id="rId36"/>
    <p:sldId id="269" r:id="rId37"/>
    <p:sldId id="315" r:id="rId38"/>
    <p:sldId id="297" r:id="rId39"/>
    <p:sldId id="298" r:id="rId40"/>
    <p:sldId id="276" r:id="rId41"/>
    <p:sldId id="263" r:id="rId42"/>
    <p:sldId id="266" r:id="rId43"/>
    <p:sldId id="303" r:id="rId44"/>
    <p:sldId id="310" r:id="rId45"/>
    <p:sldId id="312" r:id="rId46"/>
    <p:sldId id="311" r:id="rId47"/>
    <p:sldId id="309" r:id="rId48"/>
    <p:sldId id="274" r:id="rId49"/>
    <p:sldId id="270" r:id="rId50"/>
    <p:sldId id="280" r:id="rId51"/>
    <p:sldId id="283" r:id="rId52"/>
    <p:sldId id="281" r:id="rId53"/>
    <p:sldId id="282" r:id="rId54"/>
    <p:sldId id="271" r:id="rId55"/>
    <p:sldId id="273" r:id="rId56"/>
    <p:sldId id="272" r:id="rId57"/>
    <p:sldId id="275" r:id="rId58"/>
    <p:sldId id="316" r:id="rId59"/>
    <p:sldId id="318" r:id="rId60"/>
    <p:sldId id="319" r:id="rId61"/>
    <p:sldId id="320" r:id="rId62"/>
    <p:sldId id="321" r:id="rId63"/>
    <p:sldId id="322" r:id="rId64"/>
    <p:sldId id="323" r:id="rId65"/>
    <p:sldId id="329" r:id="rId66"/>
    <p:sldId id="317" r:id="rId67"/>
    <p:sldId id="324" r:id="rId68"/>
    <p:sldId id="325" r:id="rId69"/>
    <p:sldId id="326" r:id="rId70"/>
    <p:sldId id="327" r:id="rId71"/>
    <p:sldId id="328" r:id="rId72"/>
    <p:sldId id="277" r:id="rId73"/>
    <p:sldId id="306" r:id="rId74"/>
    <p:sldId id="268" r:id="rId75"/>
    <p:sldId id="278" r:id="rId76"/>
    <p:sldId id="265" r:id="rId77"/>
    <p:sldId id="264" r:id="rId78"/>
    <p:sldId id="307" r:id="rId79"/>
    <p:sldId id="302" r:id="rId80"/>
    <p:sldId id="308" r:id="rId8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70379D6-E578-40D2-8DD4-5314B3EB2467}">
          <p14:sldIdLst>
            <p14:sldId id="256"/>
            <p14:sldId id="260"/>
            <p14:sldId id="257"/>
          </p14:sldIdLst>
        </p14:section>
        <p14:section name="Analysis Defined" id="{CBBC8D9F-99F8-461A-926F-FCD06EC834A9}">
          <p14:sldIdLst>
            <p14:sldId id="294"/>
            <p14:sldId id="258"/>
            <p14:sldId id="284"/>
            <p14:sldId id="285"/>
            <p14:sldId id="286"/>
          </p14:sldIdLst>
        </p14:section>
        <p14:section name="Topics, Questions, Claims" id="{112B35E9-248D-4775-8EED-D3F3BDB6AE78}">
          <p14:sldIdLst>
            <p14:sldId id="292"/>
            <p14:sldId id="279"/>
            <p14:sldId id="334"/>
            <p14:sldId id="335"/>
            <p14:sldId id="337"/>
            <p14:sldId id="259"/>
            <p14:sldId id="267"/>
          </p14:sldIdLst>
        </p14:section>
        <p14:section name="Process/Product, Audience and Structure" id="{47FEBB38-C480-4512-AC59-D6959AE0439B}">
          <p14:sldIdLst>
            <p14:sldId id="313"/>
            <p14:sldId id="293"/>
            <p14:sldId id="261"/>
            <p14:sldId id="262"/>
            <p14:sldId id="314"/>
            <p14:sldId id="287"/>
            <p14:sldId id="304"/>
          </p14:sldIdLst>
        </p14:section>
        <p14:section name="Revising/Evaluating" id="{5C1AB2D5-652C-4219-9EE5-7B30ADC95B4E}">
          <p14:sldIdLst>
            <p14:sldId id="301"/>
            <p14:sldId id="300"/>
            <p14:sldId id="295"/>
            <p14:sldId id="289"/>
            <p14:sldId id="291"/>
            <p14:sldId id="290"/>
            <p14:sldId id="288"/>
            <p14:sldId id="299"/>
            <p14:sldId id="330"/>
            <p14:sldId id="333"/>
            <p14:sldId id="331"/>
            <p14:sldId id="332"/>
            <p14:sldId id="296"/>
            <p14:sldId id="269"/>
            <p14:sldId id="315"/>
            <p14:sldId id="297"/>
            <p14:sldId id="298"/>
          </p14:sldIdLst>
        </p14:section>
        <p14:section name="Quotations/Citations" id="{35396FDB-7AB0-4537-9B33-59DBB404D562}">
          <p14:sldIdLst>
            <p14:sldId id="276"/>
            <p14:sldId id="263"/>
            <p14:sldId id="266"/>
          </p14:sldIdLst>
        </p14:section>
        <p14:section name="Citations - Plagiarism" id="{C9E830C2-F180-48AB-97FE-D42FA37BAA7A}">
          <p14:sldIdLst>
            <p14:sldId id="303"/>
            <p14:sldId id="310"/>
            <p14:sldId id="312"/>
            <p14:sldId id="311"/>
          </p14:sldIdLst>
        </p14:section>
        <p14:section name="Citations - Formatting/Technical" id="{06BF1096-CD44-41EB-B6D8-137310DA4023}">
          <p14:sldIdLst>
            <p14:sldId id="309"/>
            <p14:sldId id="274"/>
            <p14:sldId id="270"/>
            <p14:sldId id="280"/>
            <p14:sldId id="283"/>
            <p14:sldId id="281"/>
            <p14:sldId id="282"/>
            <p14:sldId id="271"/>
            <p14:sldId id="273"/>
            <p14:sldId id="272"/>
          </p14:sldIdLst>
        </p14:section>
        <p14:section name="Punctuation" id="{45A93E38-F20E-42C9-B464-498AED05566A}">
          <p14:sldIdLst>
            <p14:sldId id="275"/>
            <p14:sldId id="316"/>
            <p14:sldId id="318"/>
            <p14:sldId id="319"/>
            <p14:sldId id="320"/>
            <p14:sldId id="321"/>
            <p14:sldId id="322"/>
            <p14:sldId id="323"/>
            <p14:sldId id="329"/>
            <p14:sldId id="317"/>
            <p14:sldId id="324"/>
            <p14:sldId id="325"/>
            <p14:sldId id="326"/>
            <p14:sldId id="327"/>
            <p14:sldId id="328"/>
          </p14:sldIdLst>
        </p14:section>
        <p14:section name="Misc Technical Issues" id="{FB154B68-DE94-4BF0-BDFC-24C2B106EF32}">
          <p14:sldIdLst>
            <p14:sldId id="277"/>
            <p14:sldId id="306"/>
            <p14:sldId id="268"/>
          </p14:sldIdLst>
        </p14:section>
        <p14:section name="Research" id="{6F7DA5C9-98CE-49CC-BCA0-B2EAE3098EDB}">
          <p14:sldIdLst>
            <p14:sldId id="278"/>
            <p14:sldId id="265"/>
            <p14:sldId id="264"/>
            <p14:sldId id="307"/>
            <p14:sldId id="302"/>
            <p14:sldId id="3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78" y="26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19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11.19.23 Sun</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11.19.23 Sun</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facultyweb.ivcc.edu/rrambo/eng1001/quotes.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towson.libguides.com/englis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a:t>
            </a:r>
          </a:p>
        </p:txBody>
      </p:sp>
      <p:sp>
        <p:nvSpPr>
          <p:cNvPr id="3" name="Subtitle 2"/>
          <p:cNvSpPr>
            <a:spLocks noGrp="1"/>
          </p:cNvSpPr>
          <p:nvPr>
            <p:ph type="subTitle" idx="1"/>
          </p:nvPr>
        </p:nvSpPr>
        <p:spPr/>
        <p:txBody>
          <a:bodyPr/>
          <a:lstStyle/>
          <a:p>
            <a:r>
              <a:rPr lang="en-US" dirty="0"/>
              <a:t>Process and Product</a:t>
            </a:r>
          </a:p>
        </p:txBody>
      </p:sp>
    </p:spTree>
    <p:extLst>
      <p:ext uri="{BB962C8B-B14F-4D97-AF65-F5344CB8AC3E}">
        <p14:creationId xmlns:p14="http://schemas.microsoft.com/office/powerpoint/2010/main" val="143300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59A6-4302-4E62-BC52-72812D94EB66}"/>
              </a:ext>
            </a:extLst>
          </p:cNvPr>
          <p:cNvSpPr>
            <a:spLocks noGrp="1"/>
          </p:cNvSpPr>
          <p:nvPr>
            <p:ph type="title"/>
          </p:nvPr>
        </p:nvSpPr>
        <p:spPr/>
        <p:txBody>
          <a:bodyPr/>
          <a:lstStyle/>
          <a:p>
            <a:r>
              <a:rPr lang="en-US" dirty="0"/>
              <a:t>Identifying a Topic/Problem</a:t>
            </a:r>
          </a:p>
        </p:txBody>
      </p:sp>
      <p:sp>
        <p:nvSpPr>
          <p:cNvPr id="3" name="Content Placeholder 2">
            <a:extLst>
              <a:ext uri="{FF2B5EF4-FFF2-40B4-BE49-F238E27FC236}">
                <a16:creationId xmlns:a16="http://schemas.microsoft.com/office/drawing/2014/main" id="{EDB429DB-848A-430C-B845-3C9D78D43D1A}"/>
              </a:ext>
            </a:extLst>
          </p:cNvPr>
          <p:cNvSpPr>
            <a:spLocks noGrp="1"/>
          </p:cNvSpPr>
          <p:nvPr>
            <p:ph idx="1"/>
          </p:nvPr>
        </p:nvSpPr>
        <p:spPr/>
        <p:txBody>
          <a:bodyPr>
            <a:normAutofit/>
          </a:bodyPr>
          <a:lstStyle/>
          <a:p>
            <a:r>
              <a:rPr lang="en-US" sz="2800" dirty="0"/>
              <a:t>What about the text would you like to understand better?</a:t>
            </a:r>
          </a:p>
          <a:p>
            <a:r>
              <a:rPr lang="en-US" sz="2800" dirty="0"/>
              <a:t>What issues do you see as important?</a:t>
            </a:r>
          </a:p>
          <a:p>
            <a:r>
              <a:rPr lang="en-US" sz="2800" dirty="0"/>
              <a:t>Consult discussion questions on Blackboard.</a:t>
            </a:r>
          </a:p>
          <a:p>
            <a:r>
              <a:rPr lang="en-US" sz="2800" dirty="0"/>
              <a:t>Consult your class notes to see what kinds of ideas, passages, and problems we have talked about.</a:t>
            </a:r>
          </a:p>
          <a:p>
            <a:r>
              <a:rPr lang="en-US" sz="2800" dirty="0"/>
              <a:t>Seek out passages that seem important but confusing or contradictory (either in themselves or in relation to other passages). </a:t>
            </a:r>
          </a:p>
          <a:p>
            <a:r>
              <a:rPr lang="en-US" sz="2800" dirty="0"/>
              <a:t>For research papers: What have others argued/wondered about? </a:t>
            </a:r>
          </a:p>
          <a:p>
            <a:r>
              <a:rPr lang="en-US" sz="2800" dirty="0"/>
              <a:t>Talk to me!</a:t>
            </a:r>
          </a:p>
        </p:txBody>
      </p:sp>
    </p:spTree>
    <p:extLst>
      <p:ext uri="{BB962C8B-B14F-4D97-AF65-F5344CB8AC3E}">
        <p14:creationId xmlns:p14="http://schemas.microsoft.com/office/powerpoint/2010/main" val="310687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8A3E-00AA-7A88-6538-F7F50FA08294}"/>
              </a:ext>
            </a:extLst>
          </p:cNvPr>
          <p:cNvSpPr>
            <a:spLocks noGrp="1"/>
          </p:cNvSpPr>
          <p:nvPr>
            <p:ph type="title"/>
          </p:nvPr>
        </p:nvSpPr>
        <p:spPr/>
        <p:txBody>
          <a:bodyPr/>
          <a:lstStyle/>
          <a:p>
            <a:r>
              <a:rPr lang="en-US" dirty="0"/>
              <a:t>Ask a Real Question</a:t>
            </a:r>
          </a:p>
        </p:txBody>
      </p:sp>
      <p:sp>
        <p:nvSpPr>
          <p:cNvPr id="3" name="Content Placeholder 2">
            <a:extLst>
              <a:ext uri="{FF2B5EF4-FFF2-40B4-BE49-F238E27FC236}">
                <a16:creationId xmlns:a16="http://schemas.microsoft.com/office/drawing/2014/main" id="{1589EC40-A221-57FC-424C-416B73DD23E9}"/>
              </a:ext>
            </a:extLst>
          </p:cNvPr>
          <p:cNvSpPr>
            <a:spLocks noGrp="1"/>
          </p:cNvSpPr>
          <p:nvPr>
            <p:ph idx="1"/>
          </p:nvPr>
        </p:nvSpPr>
        <p:spPr/>
        <p:txBody>
          <a:bodyPr/>
          <a:lstStyle/>
          <a:p>
            <a:r>
              <a:rPr lang="en-US" dirty="0"/>
              <a:t>About a clearly-defined, concrete interpretive problem.</a:t>
            </a:r>
          </a:p>
          <a:p>
            <a:r>
              <a:rPr lang="en-US" dirty="0"/>
              <a:t>Open-ended in terms of the possible responses. </a:t>
            </a:r>
          </a:p>
          <a:p>
            <a:r>
              <a:rPr lang="en-US" dirty="0"/>
              <a:t>You genuinely do not know the answer yet.</a:t>
            </a:r>
          </a:p>
          <a:p>
            <a:r>
              <a:rPr lang="en-US" dirty="0"/>
              <a:t>You think you can answer it within the scope of the assignment.</a:t>
            </a:r>
          </a:p>
          <a:p>
            <a:r>
              <a:rPr lang="en-US" dirty="0"/>
              <a:t>You have at least some interest in doing so. </a:t>
            </a:r>
          </a:p>
        </p:txBody>
      </p:sp>
    </p:spTree>
    <p:extLst>
      <p:ext uri="{BB962C8B-B14F-4D97-AF65-F5344CB8AC3E}">
        <p14:creationId xmlns:p14="http://schemas.microsoft.com/office/powerpoint/2010/main" val="45421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498E-D99E-0D8B-875E-E16CB76F8EBC}"/>
              </a:ext>
            </a:extLst>
          </p:cNvPr>
          <p:cNvSpPr>
            <a:spLocks noGrp="1"/>
          </p:cNvSpPr>
          <p:nvPr>
            <p:ph type="title"/>
          </p:nvPr>
        </p:nvSpPr>
        <p:spPr/>
        <p:txBody>
          <a:bodyPr/>
          <a:lstStyle/>
          <a:p>
            <a:r>
              <a:rPr lang="en-US" dirty="0"/>
              <a:t>Ask a Question You Can Answer</a:t>
            </a:r>
          </a:p>
        </p:txBody>
      </p:sp>
      <p:sp>
        <p:nvSpPr>
          <p:cNvPr id="3" name="Content Placeholder 2">
            <a:extLst>
              <a:ext uri="{FF2B5EF4-FFF2-40B4-BE49-F238E27FC236}">
                <a16:creationId xmlns:a16="http://schemas.microsoft.com/office/drawing/2014/main" id="{9BA8DC88-1B19-FC85-D0C9-BD3B8054465A}"/>
              </a:ext>
            </a:extLst>
          </p:cNvPr>
          <p:cNvSpPr>
            <a:spLocks noGrp="1"/>
          </p:cNvSpPr>
          <p:nvPr>
            <p:ph idx="1"/>
          </p:nvPr>
        </p:nvSpPr>
        <p:spPr>
          <a:xfrm>
            <a:off x="609600" y="1417639"/>
            <a:ext cx="10972800" cy="4708526"/>
          </a:xfrm>
        </p:spPr>
        <p:txBody>
          <a:bodyPr>
            <a:normAutofit/>
          </a:bodyPr>
          <a:lstStyle/>
          <a:p>
            <a:pPr marL="0" indent="0">
              <a:buNone/>
            </a:pPr>
            <a:r>
              <a:rPr lang="en-US" dirty="0"/>
              <a:t>Many interesting and important questions cannot be answered within the scope of a given assignment. The questions you can answer responsibly are limited by:</a:t>
            </a:r>
          </a:p>
          <a:p>
            <a:r>
              <a:rPr lang="en-US" dirty="0"/>
              <a:t>What kinds of sources/evidence you can use.</a:t>
            </a:r>
          </a:p>
          <a:p>
            <a:r>
              <a:rPr lang="en-US" dirty="0"/>
              <a:t>What disciplines/methodologies you can apply to the evidence.</a:t>
            </a:r>
          </a:p>
          <a:p>
            <a:r>
              <a:rPr lang="en-US" dirty="0"/>
              <a:t>The assignment length.  </a:t>
            </a:r>
          </a:p>
          <a:p>
            <a:endParaRPr lang="en-US" dirty="0"/>
          </a:p>
          <a:p>
            <a:endParaRPr lang="en-US" dirty="0"/>
          </a:p>
        </p:txBody>
      </p:sp>
    </p:spTree>
    <p:extLst>
      <p:ext uri="{BB962C8B-B14F-4D97-AF65-F5344CB8AC3E}">
        <p14:creationId xmlns:p14="http://schemas.microsoft.com/office/powerpoint/2010/main" val="30505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879AF2-1840-36D3-3206-A2C8A5C9F26F}"/>
              </a:ext>
            </a:extLst>
          </p:cNvPr>
          <p:cNvGraphicFramePr>
            <a:graphicFrameLocks noGrp="1"/>
          </p:cNvGraphicFramePr>
          <p:nvPr>
            <p:ph idx="1"/>
            <p:extLst>
              <p:ext uri="{D42A27DB-BD31-4B8C-83A1-F6EECF244321}">
                <p14:modId xmlns:p14="http://schemas.microsoft.com/office/powerpoint/2010/main" val="3134620175"/>
              </p:ext>
            </p:extLst>
          </p:nvPr>
        </p:nvGraphicFramePr>
        <p:xfrm>
          <a:off x="415787" y="1391134"/>
          <a:ext cx="11360425" cy="5310069"/>
        </p:xfrm>
        <a:graphic>
          <a:graphicData uri="http://schemas.openxmlformats.org/drawingml/2006/table">
            <a:tbl>
              <a:tblPr firstRow="1" bandRow="1">
                <a:tableStyleId>{5C22544A-7EE6-4342-B048-85BDC9FD1C3A}</a:tableStyleId>
              </a:tblPr>
              <a:tblGrid>
                <a:gridCol w="4156213">
                  <a:extLst>
                    <a:ext uri="{9D8B030D-6E8A-4147-A177-3AD203B41FA5}">
                      <a16:colId xmlns:a16="http://schemas.microsoft.com/office/drawing/2014/main" val="2255118572"/>
                    </a:ext>
                  </a:extLst>
                </a:gridCol>
                <a:gridCol w="1676400">
                  <a:extLst>
                    <a:ext uri="{9D8B030D-6E8A-4147-A177-3AD203B41FA5}">
                      <a16:colId xmlns:a16="http://schemas.microsoft.com/office/drawing/2014/main" val="2386530364"/>
                    </a:ext>
                  </a:extLst>
                </a:gridCol>
                <a:gridCol w="3810000">
                  <a:extLst>
                    <a:ext uri="{9D8B030D-6E8A-4147-A177-3AD203B41FA5}">
                      <a16:colId xmlns:a16="http://schemas.microsoft.com/office/drawing/2014/main" val="897105924"/>
                    </a:ext>
                  </a:extLst>
                </a:gridCol>
                <a:gridCol w="1717812">
                  <a:extLst>
                    <a:ext uri="{9D8B030D-6E8A-4147-A177-3AD203B41FA5}">
                      <a16:colId xmlns:a16="http://schemas.microsoft.com/office/drawing/2014/main" val="2864103099"/>
                    </a:ext>
                  </a:extLst>
                </a:gridCol>
              </a:tblGrid>
              <a:tr h="434041">
                <a:tc>
                  <a:txBody>
                    <a:bodyPr/>
                    <a:lstStyle/>
                    <a:p>
                      <a:r>
                        <a:rPr lang="en-US" dirty="0"/>
                        <a:t>Question</a:t>
                      </a:r>
                    </a:p>
                  </a:txBody>
                  <a:tcPr/>
                </a:tc>
                <a:tc>
                  <a:txBody>
                    <a:bodyPr/>
                    <a:lstStyle/>
                    <a:p>
                      <a:r>
                        <a:rPr lang="en-US" dirty="0"/>
                        <a:t>Discipline</a:t>
                      </a:r>
                    </a:p>
                  </a:txBody>
                  <a:tcPr/>
                </a:tc>
                <a:tc>
                  <a:txBody>
                    <a:bodyPr/>
                    <a:lstStyle/>
                    <a:p>
                      <a:r>
                        <a:rPr lang="en-US" dirty="0"/>
                        <a:t>Primary Sources Required</a:t>
                      </a:r>
                    </a:p>
                  </a:txBody>
                  <a:tcPr/>
                </a:tc>
                <a:tc>
                  <a:txBody>
                    <a:bodyPr/>
                    <a:lstStyle/>
                    <a:p>
                      <a:r>
                        <a:rPr lang="en-US" dirty="0"/>
                        <a:t>Length</a:t>
                      </a:r>
                    </a:p>
                  </a:txBody>
                  <a:tcPr/>
                </a:tc>
                <a:extLst>
                  <a:ext uri="{0D108BD9-81ED-4DB2-BD59-A6C34878D82A}">
                    <a16:rowId xmlns:a16="http://schemas.microsoft.com/office/drawing/2014/main" val="1526467287"/>
                  </a:ext>
                </a:extLst>
              </a:tr>
              <a:tr h="434041">
                <a:tc>
                  <a:txBody>
                    <a:bodyPr/>
                    <a:lstStyle/>
                    <a:p>
                      <a:r>
                        <a:rPr lang="en-US" dirty="0"/>
                        <a:t>What is the origin of life?</a:t>
                      </a:r>
                    </a:p>
                  </a:txBody>
                  <a:tcPr/>
                </a:tc>
                <a:tc>
                  <a:txBody>
                    <a:bodyPr/>
                    <a:lstStyle/>
                    <a:p>
                      <a:r>
                        <a:rPr lang="en-US" dirty="0"/>
                        <a:t>Biology</a:t>
                      </a:r>
                    </a:p>
                  </a:txBody>
                  <a:tcPr/>
                </a:tc>
                <a:tc>
                  <a:txBody>
                    <a:bodyPr/>
                    <a:lstStyle/>
                    <a:p>
                      <a:r>
                        <a:rPr lang="en-US" dirty="0"/>
                        <a:t>Rocks from 3-4 billion years ago, for starters.</a:t>
                      </a:r>
                    </a:p>
                  </a:txBody>
                  <a:tcPr/>
                </a:tc>
                <a:tc>
                  <a:txBody>
                    <a:bodyPr/>
                    <a:lstStyle/>
                    <a:p>
                      <a:r>
                        <a:rPr lang="en-US" dirty="0"/>
                        <a:t>1+ books</a:t>
                      </a:r>
                    </a:p>
                  </a:txBody>
                  <a:tcPr/>
                </a:tc>
                <a:extLst>
                  <a:ext uri="{0D108BD9-81ED-4DB2-BD59-A6C34878D82A}">
                    <a16:rowId xmlns:a16="http://schemas.microsoft.com/office/drawing/2014/main" val="1267393652"/>
                  </a:ext>
                </a:extLst>
              </a:tr>
              <a:tr h="434041">
                <a:tc>
                  <a:txBody>
                    <a:bodyPr/>
                    <a:lstStyle/>
                    <a:p>
                      <a:r>
                        <a:rPr lang="en-US" dirty="0"/>
                        <a:t>What is the meaning of life?</a:t>
                      </a:r>
                    </a:p>
                  </a:txBody>
                  <a:tcPr/>
                </a:tc>
                <a:tc>
                  <a:txBody>
                    <a:bodyPr/>
                    <a:lstStyle/>
                    <a:p>
                      <a:r>
                        <a:rPr lang="en-US" dirty="0"/>
                        <a:t>Philosophy</a:t>
                      </a:r>
                    </a:p>
                  </a:txBody>
                  <a:tcPr/>
                </a:tc>
                <a:tc>
                  <a:txBody>
                    <a:bodyPr/>
                    <a:lstStyle/>
                    <a:p>
                      <a:r>
                        <a:rPr lang="en-US" dirty="0"/>
                        <a:t>Potentially all possible knowledge? </a:t>
                      </a:r>
                    </a:p>
                  </a:txBody>
                  <a:tcPr/>
                </a:tc>
                <a:tc>
                  <a:txBody>
                    <a:bodyPr/>
                    <a:lstStyle/>
                    <a:p>
                      <a:r>
                        <a:rPr lang="en-US" dirty="0"/>
                        <a:t>1+ books</a:t>
                      </a:r>
                    </a:p>
                  </a:txBody>
                  <a:tcPr/>
                </a:tc>
                <a:extLst>
                  <a:ext uri="{0D108BD9-81ED-4DB2-BD59-A6C34878D82A}">
                    <a16:rowId xmlns:a16="http://schemas.microsoft.com/office/drawing/2014/main" val="2803869817"/>
                  </a:ext>
                </a:extLst>
              </a:tr>
              <a:tr h="434041">
                <a:tc>
                  <a:txBody>
                    <a:bodyPr/>
                    <a:lstStyle/>
                    <a:p>
                      <a:r>
                        <a:rPr lang="en-US" dirty="0"/>
                        <a:t>What do I think is the meaning of life?</a:t>
                      </a:r>
                    </a:p>
                  </a:txBody>
                  <a:tcPr/>
                </a:tc>
                <a:tc>
                  <a:txBody>
                    <a:bodyPr/>
                    <a:lstStyle/>
                    <a:p>
                      <a:r>
                        <a:rPr lang="en-US" dirty="0"/>
                        <a:t>Personal essay</a:t>
                      </a:r>
                    </a:p>
                  </a:txBody>
                  <a:tcPr/>
                </a:tc>
                <a:tc>
                  <a:txBody>
                    <a:bodyPr/>
                    <a:lstStyle/>
                    <a:p>
                      <a:r>
                        <a:rPr lang="en-US" dirty="0"/>
                        <a:t>Just my own personal opinions!</a:t>
                      </a:r>
                    </a:p>
                  </a:txBody>
                  <a:tcPr/>
                </a:tc>
                <a:tc>
                  <a:txBody>
                    <a:bodyPr/>
                    <a:lstStyle/>
                    <a:p>
                      <a:r>
                        <a:rPr lang="en-US" dirty="0"/>
                        <a:t>1-500 pages</a:t>
                      </a:r>
                    </a:p>
                  </a:txBody>
                  <a:tcPr/>
                </a:tc>
                <a:extLst>
                  <a:ext uri="{0D108BD9-81ED-4DB2-BD59-A6C34878D82A}">
                    <a16:rowId xmlns:a16="http://schemas.microsoft.com/office/drawing/2014/main" val="1131906426"/>
                  </a:ext>
                </a:extLst>
              </a:tr>
              <a:tr h="726382">
                <a:tc>
                  <a:txBody>
                    <a:bodyPr/>
                    <a:lstStyle/>
                    <a:p>
                      <a:r>
                        <a:rPr lang="en-US" dirty="0"/>
                        <a:t>What is the meaning of life according to Shakespeare’s tragedies? </a:t>
                      </a:r>
                    </a:p>
                  </a:txBody>
                  <a:tcPr/>
                </a:tc>
                <a:tc>
                  <a:txBody>
                    <a:bodyPr/>
                    <a:lstStyle/>
                    <a:p>
                      <a:r>
                        <a:rPr lang="en-US" dirty="0"/>
                        <a:t>Literary Studies</a:t>
                      </a:r>
                    </a:p>
                  </a:txBody>
                  <a:tcPr/>
                </a:tc>
                <a:tc>
                  <a:txBody>
                    <a:bodyPr/>
                    <a:lstStyle/>
                    <a:p>
                      <a:r>
                        <a:rPr lang="en-US" dirty="0"/>
                        <a:t>About 10-12 plays.</a:t>
                      </a:r>
                    </a:p>
                  </a:txBody>
                  <a:tcPr/>
                </a:tc>
                <a:tc>
                  <a:txBody>
                    <a:bodyPr/>
                    <a:lstStyle/>
                    <a:p>
                      <a:r>
                        <a:rPr lang="en-US" dirty="0"/>
                        <a:t>30-1000 pages</a:t>
                      </a:r>
                    </a:p>
                  </a:txBody>
                  <a:tcPr/>
                </a:tc>
                <a:extLst>
                  <a:ext uri="{0D108BD9-81ED-4DB2-BD59-A6C34878D82A}">
                    <a16:rowId xmlns:a16="http://schemas.microsoft.com/office/drawing/2014/main" val="1814794654"/>
                  </a:ext>
                </a:extLst>
              </a:tr>
              <a:tr h="726382">
                <a:tc>
                  <a:txBody>
                    <a:bodyPr/>
                    <a:lstStyle/>
                    <a:p>
                      <a:r>
                        <a:rPr lang="en-US" dirty="0"/>
                        <a:t>What is the meaning of life according to Shakespeare’s </a:t>
                      </a:r>
                      <a:r>
                        <a:rPr lang="en-US" i="1" dirty="0"/>
                        <a:t>Hamlet</a:t>
                      </a:r>
                      <a:r>
                        <a:rPr lang="en-US" i="0" dirty="0"/>
                        <a:t>? </a:t>
                      </a:r>
                      <a:endParaRPr lang="en-US" dirty="0"/>
                    </a:p>
                  </a:txBody>
                  <a:tcPr/>
                </a:tc>
                <a:tc>
                  <a:txBody>
                    <a:bodyPr/>
                    <a:lstStyle/>
                    <a:p>
                      <a:r>
                        <a:rPr lang="en-US" dirty="0"/>
                        <a:t>Literary Studies</a:t>
                      </a:r>
                    </a:p>
                  </a:txBody>
                  <a:tcPr/>
                </a:tc>
                <a:tc>
                  <a:txBody>
                    <a:bodyPr/>
                    <a:lstStyle/>
                    <a:p>
                      <a:r>
                        <a:rPr lang="en-US" dirty="0"/>
                        <a:t>1 play. </a:t>
                      </a:r>
                    </a:p>
                  </a:txBody>
                  <a:tcPr/>
                </a:tc>
                <a:tc>
                  <a:txBody>
                    <a:bodyPr/>
                    <a:lstStyle/>
                    <a:p>
                      <a:r>
                        <a:rPr lang="en-US" dirty="0"/>
                        <a:t>3-400 pages</a:t>
                      </a:r>
                    </a:p>
                  </a:txBody>
                  <a:tcPr/>
                </a:tc>
                <a:extLst>
                  <a:ext uri="{0D108BD9-81ED-4DB2-BD59-A6C34878D82A}">
                    <a16:rowId xmlns:a16="http://schemas.microsoft.com/office/drawing/2014/main" val="1051390002"/>
                  </a:ext>
                </a:extLst>
              </a:tr>
              <a:tr h="1037689">
                <a:tc>
                  <a:txBody>
                    <a:bodyPr/>
                    <a:lstStyle/>
                    <a:p>
                      <a:r>
                        <a:rPr lang="en-US" dirty="0"/>
                        <a:t>How do matriarchal societies work? </a:t>
                      </a:r>
                    </a:p>
                  </a:txBody>
                  <a:tcPr/>
                </a:tc>
                <a:tc>
                  <a:txBody>
                    <a:bodyPr/>
                    <a:lstStyle/>
                    <a:p>
                      <a:r>
                        <a:rPr lang="en-US" dirty="0"/>
                        <a:t>Anthropology/</a:t>
                      </a:r>
                    </a:p>
                    <a:p>
                      <a:r>
                        <a:rPr lang="en-US" dirty="0"/>
                        <a:t>Sociology</a:t>
                      </a:r>
                    </a:p>
                  </a:txBody>
                  <a:tcPr/>
                </a:tc>
                <a:tc>
                  <a:txBody>
                    <a:bodyPr/>
                    <a:lstStyle/>
                    <a:p>
                      <a:r>
                        <a:rPr lang="en-US" dirty="0"/>
                        <a:t>Cultural and historical data from a sampling of matriarchal societies throughout the world and throughout human history.</a:t>
                      </a:r>
                    </a:p>
                  </a:txBody>
                  <a:tcPr/>
                </a:tc>
                <a:tc>
                  <a:txBody>
                    <a:bodyPr/>
                    <a:lstStyle/>
                    <a:p>
                      <a:r>
                        <a:rPr lang="en-US" dirty="0"/>
                        <a:t>1+ books</a:t>
                      </a:r>
                    </a:p>
                  </a:txBody>
                  <a:tcPr/>
                </a:tc>
                <a:extLst>
                  <a:ext uri="{0D108BD9-81ED-4DB2-BD59-A6C34878D82A}">
                    <a16:rowId xmlns:a16="http://schemas.microsoft.com/office/drawing/2014/main" val="2108700540"/>
                  </a:ext>
                </a:extLst>
              </a:tr>
              <a:tr h="726382">
                <a:tc>
                  <a:txBody>
                    <a:bodyPr/>
                    <a:lstStyle/>
                    <a:p>
                      <a:r>
                        <a:rPr lang="en-US" dirty="0"/>
                        <a:t>How does the all-female society in Joanna Russ’s “When It Changed” work? </a:t>
                      </a:r>
                    </a:p>
                  </a:txBody>
                  <a:tcPr/>
                </a:tc>
                <a:tc>
                  <a:txBody>
                    <a:bodyPr/>
                    <a:lstStyle/>
                    <a:p>
                      <a:r>
                        <a:rPr lang="en-US" dirty="0"/>
                        <a:t>Literary Studies</a:t>
                      </a:r>
                    </a:p>
                  </a:txBody>
                  <a:tcPr/>
                </a:tc>
                <a:tc>
                  <a:txBody>
                    <a:bodyPr/>
                    <a:lstStyle/>
                    <a:p>
                      <a:r>
                        <a:rPr lang="en-US" dirty="0"/>
                        <a:t>1 short story. </a:t>
                      </a:r>
                    </a:p>
                  </a:txBody>
                  <a:tcPr/>
                </a:tc>
                <a:tc>
                  <a:txBody>
                    <a:bodyPr/>
                    <a:lstStyle/>
                    <a:p>
                      <a:r>
                        <a:rPr lang="en-US" dirty="0"/>
                        <a:t>3-30 pages</a:t>
                      </a:r>
                    </a:p>
                  </a:txBody>
                  <a:tcPr/>
                </a:tc>
                <a:extLst>
                  <a:ext uri="{0D108BD9-81ED-4DB2-BD59-A6C34878D82A}">
                    <a16:rowId xmlns:a16="http://schemas.microsoft.com/office/drawing/2014/main" val="196954174"/>
                  </a:ext>
                </a:extLst>
              </a:tr>
            </a:tbl>
          </a:graphicData>
        </a:graphic>
      </p:graphicFrame>
      <p:sp>
        <p:nvSpPr>
          <p:cNvPr id="2" name="Title 1">
            <a:extLst>
              <a:ext uri="{FF2B5EF4-FFF2-40B4-BE49-F238E27FC236}">
                <a16:creationId xmlns:a16="http://schemas.microsoft.com/office/drawing/2014/main" id="{88CF7975-B64D-5BD2-4BB8-AF12A86745E0}"/>
              </a:ext>
            </a:extLst>
          </p:cNvPr>
          <p:cNvSpPr>
            <a:spLocks noGrp="1"/>
          </p:cNvSpPr>
          <p:nvPr>
            <p:ph type="title"/>
          </p:nvPr>
        </p:nvSpPr>
        <p:spPr>
          <a:xfrm>
            <a:off x="609600" y="274638"/>
            <a:ext cx="10972800" cy="1143000"/>
          </a:xfrm>
        </p:spPr>
        <p:txBody>
          <a:bodyPr/>
          <a:lstStyle/>
          <a:p>
            <a:r>
              <a:rPr lang="en-US" dirty="0"/>
              <a:t>What Would It Take to Answer? (Examples)</a:t>
            </a:r>
          </a:p>
        </p:txBody>
      </p:sp>
    </p:spTree>
    <p:extLst>
      <p:ext uri="{BB962C8B-B14F-4D97-AF65-F5344CB8AC3E}">
        <p14:creationId xmlns:p14="http://schemas.microsoft.com/office/powerpoint/2010/main" val="178328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Limiting vs. Open-Ended</a:t>
            </a:r>
          </a:p>
        </p:txBody>
      </p:sp>
      <p:sp>
        <p:nvSpPr>
          <p:cNvPr id="3" name="Content Placeholder 2"/>
          <p:cNvSpPr>
            <a:spLocks noGrp="1"/>
          </p:cNvSpPr>
          <p:nvPr>
            <p:ph idx="1"/>
          </p:nvPr>
        </p:nvSpPr>
        <p:spPr>
          <a:xfrm>
            <a:off x="1981200" y="1417638"/>
            <a:ext cx="8229600" cy="5287962"/>
          </a:xfrm>
        </p:spPr>
        <p:txBody>
          <a:bodyPr>
            <a:normAutofit fontScale="85000" lnSpcReduction="20000"/>
          </a:bodyPr>
          <a:lstStyle/>
          <a:p>
            <a:r>
              <a:rPr lang="en-US" dirty="0"/>
              <a:t>Rhetorical (only 1 possible answer)</a:t>
            </a:r>
          </a:p>
          <a:p>
            <a:pPr lvl="1"/>
            <a:r>
              <a:rPr lang="en-US" dirty="0"/>
              <a:t>Not a real question!</a:t>
            </a:r>
          </a:p>
          <a:p>
            <a:r>
              <a:rPr lang="en-US" dirty="0"/>
              <a:t>Binary (2 possible answers: “Yes or no?”; “A or B?”) </a:t>
            </a:r>
          </a:p>
          <a:p>
            <a:pPr lvl="1"/>
            <a:r>
              <a:rPr lang="en-US" dirty="0"/>
              <a:t>Pro: Highlights controversy/debate.</a:t>
            </a:r>
          </a:p>
          <a:p>
            <a:pPr lvl="1"/>
            <a:r>
              <a:rPr lang="en-US" dirty="0"/>
              <a:t>Con: Limited to 2 preconceived answers.</a:t>
            </a:r>
          </a:p>
          <a:p>
            <a:pPr lvl="1"/>
            <a:r>
              <a:rPr lang="en-US" dirty="0"/>
              <a:t>“Is Hamlet mad?”</a:t>
            </a:r>
          </a:p>
          <a:p>
            <a:r>
              <a:rPr lang="en-US" dirty="0"/>
              <a:t>Quantitative (“How much?”)</a:t>
            </a:r>
          </a:p>
          <a:p>
            <a:pPr lvl="1"/>
            <a:r>
              <a:rPr lang="en-US" dirty="0"/>
              <a:t>Pro: Shades of gray!</a:t>
            </a:r>
          </a:p>
          <a:p>
            <a:pPr lvl="1"/>
            <a:r>
              <a:rPr lang="en-US" dirty="0"/>
              <a:t>Con: Still one-dimensional.</a:t>
            </a:r>
          </a:p>
          <a:p>
            <a:pPr lvl="1"/>
            <a:r>
              <a:rPr lang="en-US" dirty="0"/>
              <a:t>“How mad is Hamlet?”</a:t>
            </a:r>
          </a:p>
          <a:p>
            <a:r>
              <a:rPr lang="en-US" dirty="0"/>
              <a:t>Qualitative (“How and why?”)</a:t>
            </a:r>
          </a:p>
          <a:p>
            <a:pPr lvl="1"/>
            <a:r>
              <a:rPr lang="en-US" dirty="0"/>
              <a:t>Enables the most complex answers.</a:t>
            </a:r>
          </a:p>
          <a:p>
            <a:pPr lvl="1"/>
            <a:r>
              <a:rPr lang="en-US" dirty="0"/>
              <a:t>“How and why is Hamlet mad?”</a:t>
            </a:r>
          </a:p>
        </p:txBody>
      </p:sp>
    </p:spTree>
    <p:extLst>
      <p:ext uri="{BB962C8B-B14F-4D97-AF65-F5344CB8AC3E}">
        <p14:creationId xmlns:p14="http://schemas.microsoft.com/office/powerpoint/2010/main" val="147863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0B2C25-C785-4771-B23B-6639033D0DFE}"/>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2646"/>
          </a:xfrm>
          <a:prstGeom prst="rect">
            <a:avLst/>
          </a:prstGeom>
        </p:spPr>
      </p:pic>
      <p:sp>
        <p:nvSpPr>
          <p:cNvPr id="2" name="Title 1">
            <a:extLst>
              <a:ext uri="{FF2B5EF4-FFF2-40B4-BE49-F238E27FC236}">
                <a16:creationId xmlns:a16="http://schemas.microsoft.com/office/drawing/2014/main" id="{73B4630A-0AD2-4F6C-B529-FE6ECD7AD563}"/>
              </a:ext>
            </a:extLst>
          </p:cNvPr>
          <p:cNvSpPr>
            <a:spLocks noGrp="1"/>
          </p:cNvSpPr>
          <p:nvPr>
            <p:ph type="title"/>
          </p:nvPr>
        </p:nvSpPr>
        <p:spPr/>
        <p:txBody>
          <a:bodyPr>
            <a:normAutofit fontScale="90000"/>
          </a:bodyPr>
          <a:lstStyle/>
          <a:p>
            <a:r>
              <a:rPr lang="en-US" dirty="0"/>
              <a:t>Answer to Question: </a:t>
            </a:r>
            <a:br>
              <a:rPr lang="en-US" dirty="0"/>
            </a:br>
            <a:r>
              <a:rPr lang="en-US" dirty="0"/>
              <a:t>Debatable Interpretive Claim</a:t>
            </a:r>
          </a:p>
        </p:txBody>
      </p:sp>
      <p:sp>
        <p:nvSpPr>
          <p:cNvPr id="3" name="Content Placeholder 2">
            <a:extLst>
              <a:ext uri="{FF2B5EF4-FFF2-40B4-BE49-F238E27FC236}">
                <a16:creationId xmlns:a16="http://schemas.microsoft.com/office/drawing/2014/main" id="{FDAE2109-0AAC-4E0F-9D7D-F4A6FE3A7D24}"/>
              </a:ext>
            </a:extLst>
          </p:cNvPr>
          <p:cNvSpPr>
            <a:spLocks noGrp="1"/>
          </p:cNvSpPr>
          <p:nvPr>
            <p:ph idx="1"/>
          </p:nvPr>
        </p:nvSpPr>
        <p:spPr>
          <a:noFill/>
        </p:spPr>
        <p:txBody>
          <a:bodyPr>
            <a:normAutofit/>
          </a:bodyPr>
          <a:lstStyle/>
          <a:p>
            <a:r>
              <a:rPr lang="en-US" dirty="0"/>
              <a:t>Make a </a:t>
            </a:r>
            <a:r>
              <a:rPr lang="en-US" b="1" i="1" dirty="0"/>
              <a:t>claim</a:t>
            </a:r>
            <a:r>
              <a:rPr lang="en-US" dirty="0"/>
              <a:t> (argument). . . </a:t>
            </a:r>
          </a:p>
          <a:p>
            <a:endParaRPr lang="en-US" dirty="0"/>
          </a:p>
          <a:p>
            <a:r>
              <a:rPr lang="en-US" dirty="0"/>
              <a:t>That offers an </a:t>
            </a:r>
            <a:r>
              <a:rPr lang="en-US" b="1" i="1" dirty="0"/>
              <a:t>interpretation</a:t>
            </a:r>
            <a:r>
              <a:rPr lang="en-US" dirty="0"/>
              <a:t> of the text (what it means, how it works, why it matters). . . </a:t>
            </a:r>
          </a:p>
          <a:p>
            <a:endParaRPr lang="en-US" dirty="0"/>
          </a:p>
          <a:p>
            <a:r>
              <a:rPr lang="en-US" dirty="0"/>
              <a:t>That answers a real question reasonable readers of the text might </a:t>
            </a:r>
            <a:r>
              <a:rPr lang="en-US" b="1" i="1" dirty="0"/>
              <a:t>debate </a:t>
            </a:r>
            <a:r>
              <a:rPr lang="en-US" dirty="0"/>
              <a:t>or be uncertain about. </a:t>
            </a:r>
          </a:p>
        </p:txBody>
      </p:sp>
    </p:spTree>
    <p:extLst>
      <p:ext uri="{BB962C8B-B14F-4D97-AF65-F5344CB8AC3E}">
        <p14:creationId xmlns:p14="http://schemas.microsoft.com/office/powerpoint/2010/main" val="31138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7ADB-B028-4EF8-9FAE-F0435D5932CD}"/>
              </a:ext>
            </a:extLst>
          </p:cNvPr>
          <p:cNvSpPr>
            <a:spLocks noGrp="1"/>
          </p:cNvSpPr>
          <p:nvPr>
            <p:ph type="title"/>
          </p:nvPr>
        </p:nvSpPr>
        <p:spPr/>
        <p:txBody>
          <a:bodyPr/>
          <a:lstStyle/>
          <a:p>
            <a:r>
              <a:rPr lang="en-US" dirty="0"/>
              <a:t>Process Overview</a:t>
            </a:r>
          </a:p>
        </p:txBody>
      </p:sp>
      <p:sp>
        <p:nvSpPr>
          <p:cNvPr id="3" name="Content Placeholder 2">
            <a:extLst>
              <a:ext uri="{FF2B5EF4-FFF2-40B4-BE49-F238E27FC236}">
                <a16:creationId xmlns:a16="http://schemas.microsoft.com/office/drawing/2014/main" id="{E268677C-1044-4A80-B897-4A05980CA176}"/>
              </a:ext>
            </a:extLst>
          </p:cNvPr>
          <p:cNvSpPr>
            <a:spLocks noGrp="1"/>
          </p:cNvSpPr>
          <p:nvPr>
            <p:ph idx="1"/>
          </p:nvPr>
        </p:nvSpPr>
        <p:spPr/>
        <p:txBody>
          <a:bodyPr/>
          <a:lstStyle/>
          <a:p>
            <a:r>
              <a:rPr lang="en-US" sz="3600" dirty="0"/>
              <a:t>Identify topic and primary texts. </a:t>
            </a:r>
          </a:p>
          <a:p>
            <a:r>
              <a:rPr lang="en-US" sz="3600" dirty="0"/>
              <a:t>Identify interpretive problem/question.</a:t>
            </a:r>
          </a:p>
          <a:p>
            <a:r>
              <a:rPr lang="en-US" sz="3600" dirty="0"/>
              <a:t>Identify interesting/confusing passages relevant to problem. </a:t>
            </a:r>
          </a:p>
          <a:p>
            <a:r>
              <a:rPr lang="en-US" sz="3600" dirty="0"/>
              <a:t>Analyze passages.</a:t>
            </a:r>
          </a:p>
          <a:p>
            <a:r>
              <a:rPr lang="en-US" sz="3600" dirty="0"/>
              <a:t>Develop an interpretive claim. </a:t>
            </a:r>
          </a:p>
          <a:p>
            <a:r>
              <a:rPr lang="en-US" sz="3600" dirty="0"/>
              <a:t>Put claim at the front. </a:t>
            </a:r>
          </a:p>
          <a:p>
            <a:endParaRPr lang="en-US" dirty="0"/>
          </a:p>
          <a:p>
            <a:endParaRPr lang="en-US" dirty="0"/>
          </a:p>
        </p:txBody>
      </p:sp>
    </p:spTree>
    <p:extLst>
      <p:ext uri="{BB962C8B-B14F-4D97-AF65-F5344CB8AC3E}">
        <p14:creationId xmlns:p14="http://schemas.microsoft.com/office/powerpoint/2010/main" val="236842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5C4F4-4F8E-430E-AF57-4C7894F0B9F9}"/>
              </a:ext>
            </a:extLst>
          </p:cNvPr>
          <p:cNvSpPr>
            <a:spLocks noGrp="1"/>
          </p:cNvSpPr>
          <p:nvPr>
            <p:ph type="ctrTitle"/>
          </p:nvPr>
        </p:nvSpPr>
        <p:spPr/>
        <p:txBody>
          <a:bodyPr/>
          <a:lstStyle/>
          <a:p>
            <a:r>
              <a:rPr lang="en-US" dirty="0"/>
              <a:t>Paper Structure</a:t>
            </a:r>
          </a:p>
        </p:txBody>
      </p:sp>
      <p:sp>
        <p:nvSpPr>
          <p:cNvPr id="5" name="Subtitle 4">
            <a:extLst>
              <a:ext uri="{FF2B5EF4-FFF2-40B4-BE49-F238E27FC236}">
                <a16:creationId xmlns:a16="http://schemas.microsoft.com/office/drawing/2014/main" id="{D2FD173A-3D7A-47F5-A13F-D22FAD787AFD}"/>
              </a:ext>
            </a:extLst>
          </p:cNvPr>
          <p:cNvSpPr>
            <a:spLocks noGrp="1"/>
          </p:cNvSpPr>
          <p:nvPr>
            <p:ph type="subTitle" idx="1"/>
          </p:nvPr>
        </p:nvSpPr>
        <p:spPr/>
        <p:txBody>
          <a:bodyPr/>
          <a:lstStyle/>
          <a:p>
            <a:r>
              <a:rPr lang="en-US" dirty="0"/>
              <a:t>The ideal structure serves the needs of your audience</a:t>
            </a:r>
          </a:p>
        </p:txBody>
      </p:sp>
    </p:spTree>
    <p:extLst>
      <p:ext uri="{BB962C8B-B14F-4D97-AF65-F5344CB8AC3E}">
        <p14:creationId xmlns:p14="http://schemas.microsoft.com/office/powerpoint/2010/main" val="307627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normAutofit fontScale="90000"/>
          </a:bodyPr>
          <a:lstStyle/>
          <a:p>
            <a:r>
              <a:rPr lang="en-US" sz="4900" dirty="0"/>
              <a:t>Audience</a:t>
            </a:r>
            <a:br>
              <a:rPr lang="en-US" dirty="0"/>
            </a:br>
            <a:r>
              <a:rPr lang="en-US" sz="2700" dirty="0"/>
              <a:t>(for academic and professional writing)</a:t>
            </a:r>
            <a:endParaRPr lang="en-US" dirty="0"/>
          </a:p>
        </p:txBody>
      </p:sp>
      <p:sp>
        <p:nvSpPr>
          <p:cNvPr id="3" name="Content Placeholder 2"/>
          <p:cNvSpPr>
            <a:spLocks noGrp="1"/>
          </p:cNvSpPr>
          <p:nvPr>
            <p:ph idx="1"/>
          </p:nvPr>
        </p:nvSpPr>
        <p:spPr>
          <a:xfrm>
            <a:off x="422031" y="1676401"/>
            <a:ext cx="6412523" cy="3505198"/>
          </a:xfrm>
        </p:spPr>
        <p:txBody>
          <a:bodyPr/>
          <a:lstStyle/>
          <a:p>
            <a:r>
              <a:rPr lang="en-US" sz="3600" dirty="0"/>
              <a:t>Some shared knowledge</a:t>
            </a:r>
          </a:p>
          <a:p>
            <a:r>
              <a:rPr lang="en-US" sz="3600" dirty="0"/>
              <a:t>Not much time</a:t>
            </a:r>
          </a:p>
          <a:p>
            <a:r>
              <a:rPr lang="en-US" sz="3600" dirty="0"/>
              <a:t>Have their own agenda</a:t>
            </a:r>
          </a:p>
          <a:p>
            <a:endParaRPr lang="en-US" dirty="0"/>
          </a:p>
        </p:txBody>
      </p:sp>
      <p:pic>
        <p:nvPicPr>
          <p:cNvPr id="1027" name="Picture 3" descr="C:\Users\Joel\Desktop\j039935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0580" y="1829450"/>
            <a:ext cx="6059389" cy="403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4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53AAA8-AA2F-48DF-AAA8-FABAA7FF57CE}"/>
              </a:ext>
            </a:extLst>
          </p:cNvPr>
          <p:cNvPicPr>
            <a:picLocks noChangeAspect="1"/>
          </p:cNvPicPr>
          <p:nvPr/>
        </p:nvPicPr>
        <p:blipFill>
          <a:blip r:embed="rId2">
            <a:alphaModFix amt="39000"/>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p:cNvSpPr>
            <a:spLocks noGrp="1"/>
          </p:cNvSpPr>
          <p:nvPr>
            <p:ph type="title"/>
          </p:nvPr>
        </p:nvSpPr>
        <p:spPr>
          <a:xfrm>
            <a:off x="609600" y="228600"/>
            <a:ext cx="10972800" cy="990600"/>
          </a:xfrm>
        </p:spPr>
        <p:txBody>
          <a:bodyPr>
            <a:normAutofit fontScale="90000"/>
          </a:bodyPr>
          <a:lstStyle/>
          <a:p>
            <a:r>
              <a:rPr lang="en-US" dirty="0"/>
              <a:t>Essay Structure Map</a:t>
            </a:r>
            <a:br>
              <a:rPr lang="en-US" dirty="0"/>
            </a:br>
            <a:r>
              <a:rPr lang="en-US" sz="2700" dirty="0"/>
              <a:t>(front-loaded, collapsible)</a:t>
            </a:r>
            <a:endParaRPr lang="en-US" dirty="0"/>
          </a:p>
        </p:txBody>
      </p:sp>
      <p:sp>
        <p:nvSpPr>
          <p:cNvPr id="3" name="Content Placeholder 2"/>
          <p:cNvSpPr>
            <a:spLocks noGrp="1"/>
          </p:cNvSpPr>
          <p:nvPr>
            <p:ph idx="1"/>
          </p:nvPr>
        </p:nvSpPr>
        <p:spPr>
          <a:xfrm>
            <a:off x="457200" y="1447801"/>
            <a:ext cx="11353800" cy="5135562"/>
          </a:xfrm>
        </p:spPr>
        <p:txBody>
          <a:bodyPr>
            <a:normAutofit fontScale="85000" lnSpcReduction="10000"/>
          </a:bodyPr>
          <a:lstStyle/>
          <a:p>
            <a:r>
              <a:rPr lang="en-US" sz="3500" dirty="0"/>
              <a:t>Title: Helpful, distinctive, and search-friendly</a:t>
            </a:r>
          </a:p>
          <a:p>
            <a:r>
              <a:rPr lang="en-US" sz="3500" dirty="0"/>
              <a:t>Intro ¶: Your argument and why it’s needed</a:t>
            </a:r>
          </a:p>
          <a:p>
            <a:pPr lvl="1"/>
            <a:r>
              <a:rPr lang="en-US" sz="3000" dirty="0"/>
              <a:t>Efficiently set up problem (no slow zoom)</a:t>
            </a:r>
          </a:p>
          <a:p>
            <a:pPr lvl="1"/>
            <a:r>
              <a:rPr lang="en-US" sz="3000" dirty="0"/>
              <a:t>Thesis (debatable interpretive claim, point of entire paper)</a:t>
            </a:r>
          </a:p>
          <a:p>
            <a:r>
              <a:rPr lang="en-US" sz="3500" dirty="0"/>
              <a:t>Body ¶s: Steps required to prove thesis </a:t>
            </a:r>
            <a:r>
              <a:rPr lang="en-US" sz="3100" dirty="0"/>
              <a:t>(usually from simple to complex)</a:t>
            </a:r>
          </a:p>
          <a:p>
            <a:pPr lvl="1"/>
            <a:r>
              <a:rPr lang="en-US" sz="3000" dirty="0"/>
              <a:t>Topic Sentence (debatable interpretive claim/thesis of ¶)</a:t>
            </a:r>
          </a:p>
          <a:p>
            <a:pPr lvl="1"/>
            <a:r>
              <a:rPr lang="en-US" sz="3000" dirty="0"/>
              <a:t>Evidence (usually a quote)</a:t>
            </a:r>
          </a:p>
          <a:p>
            <a:pPr lvl="1"/>
            <a:r>
              <a:rPr lang="en-US" sz="3000" dirty="0"/>
              <a:t>Analysis (how evidence supports claim)</a:t>
            </a:r>
          </a:p>
          <a:p>
            <a:r>
              <a:rPr lang="en-US" sz="3500" dirty="0"/>
              <a:t>Conclusion: Where did we end up, and where can we go next?</a:t>
            </a:r>
          </a:p>
          <a:p>
            <a:pPr lvl="1"/>
            <a:r>
              <a:rPr lang="en-US" sz="3000" dirty="0"/>
              <a:t>Sum up (not too repetitive)</a:t>
            </a:r>
          </a:p>
          <a:p>
            <a:pPr lvl="1"/>
            <a:r>
              <a:rPr lang="en-US" sz="3000" dirty="0"/>
              <a:t>Move forward, consider larger implications. </a:t>
            </a:r>
            <a:endParaRPr lang="en-US" sz="3500" dirty="0"/>
          </a:p>
          <a:p>
            <a:endParaRPr lang="en-US" dirty="0"/>
          </a:p>
        </p:txBody>
      </p:sp>
    </p:spTree>
    <p:extLst>
      <p:ext uri="{BB962C8B-B14F-4D97-AF65-F5344CB8AC3E}">
        <p14:creationId xmlns:p14="http://schemas.microsoft.com/office/powerpoint/2010/main" val="394163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Process: Two Modes</a:t>
            </a:r>
          </a:p>
        </p:txBody>
      </p:sp>
      <p:sp>
        <p:nvSpPr>
          <p:cNvPr id="3" name="Content Placeholder 2"/>
          <p:cNvSpPr>
            <a:spLocks noGrp="1"/>
          </p:cNvSpPr>
          <p:nvPr>
            <p:ph idx="1"/>
          </p:nvPr>
        </p:nvSpPr>
        <p:spPr>
          <a:xfrm>
            <a:off x="1981200" y="4572000"/>
            <a:ext cx="8229600" cy="1295400"/>
          </a:xfrm>
        </p:spPr>
        <p:txBody>
          <a:bodyPr/>
          <a:lstStyle/>
          <a:p>
            <a:r>
              <a:rPr lang="en-US" dirty="0"/>
              <a:t>Creative Mode — Explore, Generate Ideas</a:t>
            </a:r>
          </a:p>
          <a:p>
            <a:r>
              <a:rPr lang="en-US" dirty="0"/>
              <a:t>Evaluative Mode — Critique, Organize, Polish</a:t>
            </a:r>
          </a:p>
        </p:txBody>
      </p:sp>
      <p:pic>
        <p:nvPicPr>
          <p:cNvPr id="1028" name="Picture 4" descr="C:\Users\Joel\Desktop\2015_csiblog_embracing-passion-creativity-883x4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7075" y="4845050"/>
            <a:ext cx="7938" cy="63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el\Desktop\2015_csiblog_embracing-passion-creativity-883x4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450" y="5664200"/>
            <a:ext cx="7938" cy="6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el\Desktop\creativityst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5810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879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9B5C-3CB7-43B5-81B1-1E2DB0FBA0F5}"/>
              </a:ext>
            </a:extLst>
          </p:cNvPr>
          <p:cNvSpPr>
            <a:spLocks noGrp="1"/>
          </p:cNvSpPr>
          <p:nvPr>
            <p:ph type="title"/>
          </p:nvPr>
        </p:nvSpPr>
        <p:spPr/>
        <p:txBody>
          <a:bodyPr>
            <a:normAutofit/>
          </a:bodyPr>
          <a:lstStyle/>
          <a:p>
            <a:r>
              <a:rPr lang="en-US" dirty="0"/>
              <a:t>Process vs. Product: Order of Elements</a:t>
            </a:r>
          </a:p>
        </p:txBody>
      </p:sp>
      <p:sp>
        <p:nvSpPr>
          <p:cNvPr id="4" name="Text Placeholder 3">
            <a:extLst>
              <a:ext uri="{FF2B5EF4-FFF2-40B4-BE49-F238E27FC236}">
                <a16:creationId xmlns:a16="http://schemas.microsoft.com/office/drawing/2014/main" id="{4EC2D17A-4848-4319-AD3A-71A3F23FFE43}"/>
              </a:ext>
            </a:extLst>
          </p:cNvPr>
          <p:cNvSpPr>
            <a:spLocks noGrp="1"/>
          </p:cNvSpPr>
          <p:nvPr>
            <p:ph type="body" idx="1"/>
          </p:nvPr>
        </p:nvSpPr>
        <p:spPr>
          <a:xfrm>
            <a:off x="2209800" y="1535113"/>
            <a:ext cx="3786717" cy="639762"/>
          </a:xfrm>
        </p:spPr>
        <p:txBody>
          <a:bodyPr>
            <a:normAutofit lnSpcReduction="10000"/>
          </a:bodyPr>
          <a:lstStyle/>
          <a:p>
            <a:r>
              <a:rPr lang="en-US" sz="3600" dirty="0"/>
              <a:t>Process</a:t>
            </a:r>
            <a:endParaRPr lang="en-US" dirty="0"/>
          </a:p>
        </p:txBody>
      </p:sp>
      <p:sp>
        <p:nvSpPr>
          <p:cNvPr id="3" name="Content Placeholder 2">
            <a:extLst>
              <a:ext uri="{FF2B5EF4-FFF2-40B4-BE49-F238E27FC236}">
                <a16:creationId xmlns:a16="http://schemas.microsoft.com/office/drawing/2014/main" id="{97AC092C-2348-4CAA-B672-6CF7344B661F}"/>
              </a:ext>
            </a:extLst>
          </p:cNvPr>
          <p:cNvSpPr>
            <a:spLocks noGrp="1"/>
          </p:cNvSpPr>
          <p:nvPr>
            <p:ph sz="half" idx="2"/>
          </p:nvPr>
        </p:nvSpPr>
        <p:spPr>
          <a:xfrm>
            <a:off x="1981200" y="2174876"/>
            <a:ext cx="4040188" cy="2701925"/>
          </a:xfrm>
        </p:spPr>
        <p:txBody>
          <a:bodyPr>
            <a:normAutofit/>
          </a:bodyPr>
          <a:lstStyle/>
          <a:p>
            <a:r>
              <a:rPr lang="en-US" sz="3600" dirty="0"/>
              <a:t>Question</a:t>
            </a:r>
          </a:p>
          <a:p>
            <a:r>
              <a:rPr lang="en-US" sz="3600" dirty="0"/>
              <a:t>Passages</a:t>
            </a:r>
          </a:p>
          <a:p>
            <a:r>
              <a:rPr lang="en-US" sz="3600" dirty="0"/>
              <a:t>Analysis </a:t>
            </a:r>
          </a:p>
          <a:p>
            <a:r>
              <a:rPr lang="en-US" sz="3600" dirty="0"/>
              <a:t>Claim</a:t>
            </a:r>
          </a:p>
          <a:p>
            <a:pPr marL="457200" lvl="1" indent="0">
              <a:buNone/>
            </a:pPr>
            <a:endParaRPr lang="en-US" dirty="0"/>
          </a:p>
        </p:txBody>
      </p:sp>
      <p:sp>
        <p:nvSpPr>
          <p:cNvPr id="5" name="Text Placeholder 4">
            <a:extLst>
              <a:ext uri="{FF2B5EF4-FFF2-40B4-BE49-F238E27FC236}">
                <a16:creationId xmlns:a16="http://schemas.microsoft.com/office/drawing/2014/main" id="{CB86EFF4-6616-4F49-AA80-2F4DFBA8531E}"/>
              </a:ext>
            </a:extLst>
          </p:cNvPr>
          <p:cNvSpPr>
            <a:spLocks noGrp="1"/>
          </p:cNvSpPr>
          <p:nvPr>
            <p:ph type="body" sz="quarter" idx="3"/>
          </p:nvPr>
        </p:nvSpPr>
        <p:spPr/>
        <p:txBody>
          <a:bodyPr>
            <a:normAutofit lnSpcReduction="10000"/>
          </a:bodyPr>
          <a:lstStyle/>
          <a:p>
            <a:r>
              <a:rPr lang="en-US" sz="3600" dirty="0"/>
              <a:t>Product</a:t>
            </a:r>
            <a:endParaRPr lang="en-US" dirty="0"/>
          </a:p>
        </p:txBody>
      </p:sp>
      <p:sp>
        <p:nvSpPr>
          <p:cNvPr id="6" name="Content Placeholder 5">
            <a:extLst>
              <a:ext uri="{FF2B5EF4-FFF2-40B4-BE49-F238E27FC236}">
                <a16:creationId xmlns:a16="http://schemas.microsoft.com/office/drawing/2014/main" id="{690342EA-1CD7-4DD2-8A10-13824F7F3618}"/>
              </a:ext>
            </a:extLst>
          </p:cNvPr>
          <p:cNvSpPr>
            <a:spLocks noGrp="1"/>
          </p:cNvSpPr>
          <p:nvPr>
            <p:ph sz="quarter" idx="4"/>
          </p:nvPr>
        </p:nvSpPr>
        <p:spPr>
          <a:xfrm>
            <a:off x="6169026" y="2174876"/>
            <a:ext cx="4041775" cy="2701925"/>
          </a:xfrm>
        </p:spPr>
        <p:txBody>
          <a:bodyPr>
            <a:normAutofit/>
          </a:bodyPr>
          <a:lstStyle/>
          <a:p>
            <a:r>
              <a:rPr lang="en-US" sz="3600" dirty="0"/>
              <a:t>Claim</a:t>
            </a:r>
          </a:p>
          <a:p>
            <a:r>
              <a:rPr lang="en-US" sz="3600" dirty="0"/>
              <a:t>Passages</a:t>
            </a:r>
          </a:p>
          <a:p>
            <a:r>
              <a:rPr lang="en-US" sz="3600" dirty="0"/>
              <a:t>Analysis</a:t>
            </a:r>
          </a:p>
        </p:txBody>
      </p:sp>
      <p:sp>
        <p:nvSpPr>
          <p:cNvPr id="8" name="TextBox 7">
            <a:extLst>
              <a:ext uri="{FF2B5EF4-FFF2-40B4-BE49-F238E27FC236}">
                <a16:creationId xmlns:a16="http://schemas.microsoft.com/office/drawing/2014/main" id="{9D22FA5B-90FF-4D8A-A8F9-38365F3DF500}"/>
              </a:ext>
            </a:extLst>
          </p:cNvPr>
          <p:cNvSpPr txBox="1"/>
          <p:nvPr/>
        </p:nvSpPr>
        <p:spPr>
          <a:xfrm>
            <a:off x="1981201" y="5373147"/>
            <a:ext cx="8153399" cy="769441"/>
          </a:xfrm>
          <a:prstGeom prst="rect">
            <a:avLst/>
          </a:prstGeom>
          <a:noFill/>
        </p:spPr>
        <p:txBody>
          <a:bodyPr wrap="square" rtlCol="0">
            <a:spAutoFit/>
          </a:bodyPr>
          <a:lstStyle/>
          <a:p>
            <a:r>
              <a:rPr lang="en-US" sz="4400" dirty="0"/>
              <a:t>Find claims @ end; move to top!</a:t>
            </a:r>
          </a:p>
        </p:txBody>
      </p:sp>
    </p:spTree>
    <p:extLst>
      <p:ext uri="{BB962C8B-B14F-4D97-AF65-F5344CB8AC3E}">
        <p14:creationId xmlns:p14="http://schemas.microsoft.com/office/powerpoint/2010/main" val="199784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D618-C8D0-40DE-938A-60F7F311C42B}"/>
              </a:ext>
            </a:extLst>
          </p:cNvPr>
          <p:cNvSpPr>
            <a:spLocks noGrp="1"/>
          </p:cNvSpPr>
          <p:nvPr>
            <p:ph type="title"/>
          </p:nvPr>
        </p:nvSpPr>
        <p:spPr/>
        <p:txBody>
          <a:bodyPr/>
          <a:lstStyle/>
          <a:p>
            <a:r>
              <a:rPr lang="en-US" dirty="0"/>
              <a:t>Thesis Statement</a:t>
            </a:r>
          </a:p>
        </p:txBody>
      </p:sp>
      <p:sp>
        <p:nvSpPr>
          <p:cNvPr id="3" name="Content Placeholder 2">
            <a:extLst>
              <a:ext uri="{FF2B5EF4-FFF2-40B4-BE49-F238E27FC236}">
                <a16:creationId xmlns:a16="http://schemas.microsoft.com/office/drawing/2014/main" id="{850A3D8C-DD28-472D-832B-357223192198}"/>
              </a:ext>
            </a:extLst>
          </p:cNvPr>
          <p:cNvSpPr>
            <a:spLocks noGrp="1"/>
          </p:cNvSpPr>
          <p:nvPr>
            <p:ph idx="1"/>
          </p:nvPr>
        </p:nvSpPr>
        <p:spPr/>
        <p:txBody>
          <a:bodyPr/>
          <a:lstStyle/>
          <a:p>
            <a:r>
              <a:rPr lang="en-US" dirty="0"/>
              <a:t>Debatable interpretive claim.</a:t>
            </a:r>
          </a:p>
          <a:p>
            <a:r>
              <a:rPr lang="en-US" dirty="0"/>
              <a:t>Not a question.</a:t>
            </a:r>
          </a:p>
          <a:p>
            <a:r>
              <a:rPr lang="en-US" dirty="0"/>
              <a:t>Answers a how/why question.</a:t>
            </a:r>
          </a:p>
          <a:p>
            <a:r>
              <a:rPr lang="en-US" dirty="0"/>
              <a:t>Traditionally last sentence of first paragraph.</a:t>
            </a:r>
          </a:p>
          <a:p>
            <a:r>
              <a:rPr lang="en-US" dirty="0"/>
              <a:t>End product of all your work on the paper — should be the last sentence you finalize!</a:t>
            </a:r>
          </a:p>
        </p:txBody>
      </p:sp>
    </p:spTree>
    <p:extLst>
      <p:ext uri="{BB962C8B-B14F-4D97-AF65-F5344CB8AC3E}">
        <p14:creationId xmlns:p14="http://schemas.microsoft.com/office/powerpoint/2010/main" val="47340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D618-C8D0-40DE-938A-60F7F311C42B}"/>
              </a:ext>
            </a:extLst>
          </p:cNvPr>
          <p:cNvSpPr>
            <a:spLocks noGrp="1"/>
          </p:cNvSpPr>
          <p:nvPr>
            <p:ph type="title"/>
          </p:nvPr>
        </p:nvSpPr>
        <p:spPr/>
        <p:txBody>
          <a:bodyPr/>
          <a:lstStyle/>
          <a:p>
            <a:r>
              <a:rPr lang="en-US" dirty="0"/>
              <a:t>Topic Sentence</a:t>
            </a:r>
          </a:p>
        </p:txBody>
      </p:sp>
      <p:sp>
        <p:nvSpPr>
          <p:cNvPr id="3" name="Content Placeholder 2">
            <a:extLst>
              <a:ext uri="{FF2B5EF4-FFF2-40B4-BE49-F238E27FC236}">
                <a16:creationId xmlns:a16="http://schemas.microsoft.com/office/drawing/2014/main" id="{850A3D8C-DD28-472D-832B-357223192198}"/>
              </a:ext>
            </a:extLst>
          </p:cNvPr>
          <p:cNvSpPr>
            <a:spLocks noGrp="1"/>
          </p:cNvSpPr>
          <p:nvPr>
            <p:ph idx="1"/>
          </p:nvPr>
        </p:nvSpPr>
        <p:spPr/>
        <p:txBody>
          <a:bodyPr>
            <a:normAutofit/>
          </a:bodyPr>
          <a:lstStyle/>
          <a:p>
            <a:r>
              <a:rPr lang="en-US" dirty="0"/>
              <a:t>Smaller debatable interpretive claim for body paragraphs.</a:t>
            </a:r>
          </a:p>
          <a:p>
            <a:r>
              <a:rPr lang="en-US" dirty="0"/>
              <a:t>Body paragraphs are defined by (and exist to prove) this key claim. </a:t>
            </a:r>
          </a:p>
          <a:p>
            <a:r>
              <a:rPr lang="en-US" dirty="0"/>
              <a:t>Each body paragraph needs exactly one (no more, no less).</a:t>
            </a:r>
          </a:p>
          <a:p>
            <a:r>
              <a:rPr lang="en-US" dirty="0"/>
              <a:t>Traditionally 1</a:t>
            </a:r>
            <a:r>
              <a:rPr lang="en-US" baseline="30000" dirty="0"/>
              <a:t>st</a:t>
            </a:r>
            <a:r>
              <a:rPr lang="en-US" dirty="0"/>
              <a:t> sentence of paragraph.</a:t>
            </a:r>
          </a:p>
          <a:p>
            <a:r>
              <a:rPr lang="en-US" dirty="0"/>
              <a:t>Topic sentences collectively add up to thesis.</a:t>
            </a:r>
          </a:p>
        </p:txBody>
      </p:sp>
    </p:spTree>
    <p:extLst>
      <p:ext uri="{BB962C8B-B14F-4D97-AF65-F5344CB8AC3E}">
        <p14:creationId xmlns:p14="http://schemas.microsoft.com/office/powerpoint/2010/main" val="415382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4DD33-176A-4906-9CCD-F3EE7AAD5E16}"/>
              </a:ext>
            </a:extLst>
          </p:cNvPr>
          <p:cNvSpPr>
            <a:spLocks noGrp="1"/>
          </p:cNvSpPr>
          <p:nvPr>
            <p:ph type="ctrTitle"/>
          </p:nvPr>
        </p:nvSpPr>
        <p:spPr/>
        <p:txBody>
          <a:bodyPr/>
          <a:lstStyle/>
          <a:p>
            <a:r>
              <a:rPr lang="en-US" dirty="0"/>
              <a:t>Revising</a:t>
            </a:r>
          </a:p>
        </p:txBody>
      </p:sp>
      <p:sp>
        <p:nvSpPr>
          <p:cNvPr id="5" name="Subtitle 4">
            <a:extLst>
              <a:ext uri="{FF2B5EF4-FFF2-40B4-BE49-F238E27FC236}">
                <a16:creationId xmlns:a16="http://schemas.microsoft.com/office/drawing/2014/main" id="{47AA03F0-7C25-4F0B-943F-0DABED694C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4655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5924-1045-43B8-9738-97FEAE73F085}"/>
              </a:ext>
            </a:extLst>
          </p:cNvPr>
          <p:cNvSpPr>
            <a:spLocks noGrp="1"/>
          </p:cNvSpPr>
          <p:nvPr>
            <p:ph type="title"/>
          </p:nvPr>
        </p:nvSpPr>
        <p:spPr/>
        <p:txBody>
          <a:bodyPr/>
          <a:lstStyle/>
          <a:p>
            <a:r>
              <a:rPr lang="en-US" dirty="0"/>
              <a:t>Revising: General Principles</a:t>
            </a:r>
          </a:p>
        </p:txBody>
      </p:sp>
      <p:sp>
        <p:nvSpPr>
          <p:cNvPr id="3" name="Content Placeholder 2">
            <a:extLst>
              <a:ext uri="{FF2B5EF4-FFF2-40B4-BE49-F238E27FC236}">
                <a16:creationId xmlns:a16="http://schemas.microsoft.com/office/drawing/2014/main" id="{22BC8D22-9870-42C7-86AF-8A41CDC023BA}"/>
              </a:ext>
            </a:extLst>
          </p:cNvPr>
          <p:cNvSpPr>
            <a:spLocks noGrp="1"/>
          </p:cNvSpPr>
          <p:nvPr>
            <p:ph idx="1"/>
          </p:nvPr>
        </p:nvSpPr>
        <p:spPr/>
        <p:txBody>
          <a:bodyPr>
            <a:normAutofit fontScale="92500" lnSpcReduction="10000"/>
          </a:bodyPr>
          <a:lstStyle/>
          <a:p>
            <a:r>
              <a:rPr lang="en-US" dirty="0"/>
              <a:t>1</a:t>
            </a:r>
            <a:r>
              <a:rPr lang="en-US" baseline="30000" dirty="0"/>
              <a:t>st</a:t>
            </a:r>
            <a:r>
              <a:rPr lang="en-US" dirty="0"/>
              <a:t> version of idea usually sounds bad/simplistic.</a:t>
            </a:r>
          </a:p>
          <a:p>
            <a:r>
              <a:rPr lang="en-US" dirty="0"/>
              <a:t>Improve it, don’t trash it! (almost always).</a:t>
            </a:r>
          </a:p>
          <a:p>
            <a:r>
              <a:rPr lang="en-US" dirty="0"/>
              <a:t>Should learn something by analyzing, so. . . </a:t>
            </a:r>
          </a:p>
          <a:p>
            <a:r>
              <a:rPr lang="en-US" dirty="0"/>
              <a:t>In drafts, look for best claims </a:t>
            </a:r>
            <a:r>
              <a:rPr lang="en-US" i="1" dirty="0"/>
              <a:t>after</a:t>
            </a:r>
            <a:r>
              <a:rPr lang="en-US" dirty="0"/>
              <a:t> analysis.</a:t>
            </a:r>
          </a:p>
          <a:p>
            <a:pPr lvl="1"/>
            <a:r>
              <a:rPr lang="en-US" dirty="0"/>
              <a:t>Look for good topic sentences near ends of ¶s.</a:t>
            </a:r>
          </a:p>
          <a:p>
            <a:pPr lvl="1"/>
            <a:r>
              <a:rPr lang="en-US" dirty="0"/>
              <a:t>Look for potential theses near end of paper. </a:t>
            </a:r>
          </a:p>
          <a:p>
            <a:pPr lvl="1"/>
            <a:r>
              <a:rPr lang="en-US" dirty="0"/>
              <a:t>Move them to the top in revision!</a:t>
            </a:r>
          </a:p>
          <a:p>
            <a:r>
              <a:rPr lang="en-US" dirty="0"/>
              <a:t>Above all, claims should be both convincing and interesting/debatable.</a:t>
            </a:r>
          </a:p>
        </p:txBody>
      </p:sp>
    </p:spTree>
    <p:extLst>
      <p:ext uri="{BB962C8B-B14F-4D97-AF65-F5344CB8AC3E}">
        <p14:creationId xmlns:p14="http://schemas.microsoft.com/office/powerpoint/2010/main" val="3417315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42A1-02E4-4D75-A458-204C08B72143}"/>
              </a:ext>
            </a:extLst>
          </p:cNvPr>
          <p:cNvSpPr>
            <a:spLocks noGrp="1"/>
          </p:cNvSpPr>
          <p:nvPr>
            <p:ph type="ctrTitle"/>
          </p:nvPr>
        </p:nvSpPr>
        <p:spPr/>
        <p:txBody>
          <a:bodyPr/>
          <a:lstStyle/>
          <a:p>
            <a:r>
              <a:rPr lang="en-US" dirty="0"/>
              <a:t>Revising</a:t>
            </a:r>
          </a:p>
        </p:txBody>
      </p:sp>
      <p:sp>
        <p:nvSpPr>
          <p:cNvPr id="4" name="Subtitle 3">
            <a:extLst>
              <a:ext uri="{FF2B5EF4-FFF2-40B4-BE49-F238E27FC236}">
                <a16:creationId xmlns:a16="http://schemas.microsoft.com/office/drawing/2014/main" id="{DEE26D71-FA66-48B2-8D1F-1EEC4936AA5D}"/>
              </a:ext>
            </a:extLst>
          </p:cNvPr>
          <p:cNvSpPr>
            <a:spLocks noGrp="1"/>
          </p:cNvSpPr>
          <p:nvPr>
            <p:ph type="subTitle" idx="1"/>
          </p:nvPr>
        </p:nvSpPr>
        <p:spPr/>
        <p:txBody>
          <a:bodyPr/>
          <a:lstStyle/>
          <a:p>
            <a:r>
              <a:rPr lang="en-US" dirty="0"/>
              <a:t>Evaluating Theses</a:t>
            </a:r>
          </a:p>
          <a:p>
            <a:r>
              <a:rPr lang="en-US" dirty="0"/>
              <a:t>(also applies to topic sentences!)</a:t>
            </a:r>
          </a:p>
        </p:txBody>
      </p:sp>
    </p:spTree>
    <p:extLst>
      <p:ext uri="{BB962C8B-B14F-4D97-AF65-F5344CB8AC3E}">
        <p14:creationId xmlns:p14="http://schemas.microsoft.com/office/powerpoint/2010/main" val="92273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D618-C8D0-40DE-938A-60F7F311C42B}"/>
              </a:ext>
            </a:extLst>
          </p:cNvPr>
          <p:cNvSpPr>
            <a:spLocks noGrp="1"/>
          </p:cNvSpPr>
          <p:nvPr>
            <p:ph type="title"/>
          </p:nvPr>
        </p:nvSpPr>
        <p:spPr/>
        <p:txBody>
          <a:bodyPr/>
          <a:lstStyle/>
          <a:p>
            <a:r>
              <a:rPr lang="en-US" dirty="0"/>
              <a:t>Thesis: Focused</a:t>
            </a:r>
          </a:p>
        </p:txBody>
      </p:sp>
      <p:sp>
        <p:nvSpPr>
          <p:cNvPr id="3" name="Content Placeholder 2">
            <a:extLst>
              <a:ext uri="{FF2B5EF4-FFF2-40B4-BE49-F238E27FC236}">
                <a16:creationId xmlns:a16="http://schemas.microsoft.com/office/drawing/2014/main" id="{850A3D8C-DD28-472D-832B-357223192198}"/>
              </a:ext>
            </a:extLst>
          </p:cNvPr>
          <p:cNvSpPr>
            <a:spLocks noGrp="1"/>
          </p:cNvSpPr>
          <p:nvPr>
            <p:ph idx="1"/>
          </p:nvPr>
        </p:nvSpPr>
        <p:spPr/>
        <p:txBody>
          <a:bodyPr>
            <a:normAutofit/>
          </a:bodyPr>
          <a:lstStyle/>
          <a:p>
            <a:r>
              <a:rPr lang="en-US" dirty="0"/>
              <a:t>One sentence.</a:t>
            </a:r>
          </a:p>
          <a:p>
            <a:r>
              <a:rPr lang="en-US" dirty="0"/>
              <a:t>Easy to find (is a better thesis hiding elsewhere?). </a:t>
            </a:r>
          </a:p>
          <a:p>
            <a:r>
              <a:rPr lang="en-US" dirty="0"/>
              <a:t>Clearly stated.</a:t>
            </a:r>
          </a:p>
          <a:p>
            <a:r>
              <a:rPr lang="en-US" dirty="0"/>
              <a:t>Concrete/distinctive (specific, vivid, and substantive enough that it’s not like anyone else’s). </a:t>
            </a:r>
          </a:p>
          <a:p>
            <a:r>
              <a:rPr lang="en-US" dirty="0"/>
              <a:t>Unified (single complex point, not a “laundry list” or “three part thesis”). </a:t>
            </a:r>
          </a:p>
          <a:p>
            <a:r>
              <a:rPr lang="en-US" dirty="0"/>
              <a:t>Right size for paper length. </a:t>
            </a:r>
          </a:p>
        </p:txBody>
      </p:sp>
    </p:spTree>
    <p:extLst>
      <p:ext uri="{BB962C8B-B14F-4D97-AF65-F5344CB8AC3E}">
        <p14:creationId xmlns:p14="http://schemas.microsoft.com/office/powerpoint/2010/main" val="375283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D618-C8D0-40DE-938A-60F7F311C42B}"/>
              </a:ext>
            </a:extLst>
          </p:cNvPr>
          <p:cNvSpPr>
            <a:spLocks noGrp="1"/>
          </p:cNvSpPr>
          <p:nvPr>
            <p:ph type="title"/>
          </p:nvPr>
        </p:nvSpPr>
        <p:spPr/>
        <p:txBody>
          <a:bodyPr/>
          <a:lstStyle/>
          <a:p>
            <a:r>
              <a:rPr lang="en-US" dirty="0"/>
              <a:t>Thesis: Objective</a:t>
            </a:r>
          </a:p>
        </p:txBody>
      </p:sp>
      <p:sp>
        <p:nvSpPr>
          <p:cNvPr id="3" name="Content Placeholder 2">
            <a:extLst>
              <a:ext uri="{FF2B5EF4-FFF2-40B4-BE49-F238E27FC236}">
                <a16:creationId xmlns:a16="http://schemas.microsoft.com/office/drawing/2014/main" id="{850A3D8C-DD28-472D-832B-357223192198}"/>
              </a:ext>
            </a:extLst>
          </p:cNvPr>
          <p:cNvSpPr>
            <a:spLocks noGrp="1"/>
          </p:cNvSpPr>
          <p:nvPr>
            <p:ph idx="1"/>
          </p:nvPr>
        </p:nvSpPr>
        <p:spPr/>
        <p:txBody>
          <a:bodyPr/>
          <a:lstStyle/>
          <a:p>
            <a:r>
              <a:rPr lang="en-US" dirty="0"/>
              <a:t>Product of an open-minded investigation (not a preconceived idea). Archeologist not lawyer.</a:t>
            </a:r>
          </a:p>
          <a:p>
            <a:r>
              <a:rPr lang="en-US" dirty="0"/>
              <a:t>Analytical (not evaluative/judgmental).</a:t>
            </a:r>
          </a:p>
          <a:p>
            <a:r>
              <a:rPr lang="en-US" dirty="0"/>
              <a:t>Supportable by textual evidence (not just your opinion).</a:t>
            </a:r>
          </a:p>
          <a:p>
            <a:r>
              <a:rPr lang="en-US" dirty="0"/>
              <a:t>Balanced and unbiased in content and tone.</a:t>
            </a:r>
          </a:p>
          <a:p>
            <a:r>
              <a:rPr lang="en-US" dirty="0"/>
              <a:t>Could convince readers with different values/opinions/backgrounds. </a:t>
            </a:r>
          </a:p>
          <a:p>
            <a:endParaRPr lang="en-US" dirty="0"/>
          </a:p>
          <a:p>
            <a:endParaRPr lang="en-US" dirty="0"/>
          </a:p>
        </p:txBody>
      </p:sp>
    </p:spTree>
    <p:extLst>
      <p:ext uri="{BB962C8B-B14F-4D97-AF65-F5344CB8AC3E}">
        <p14:creationId xmlns:p14="http://schemas.microsoft.com/office/powerpoint/2010/main" val="203517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D618-C8D0-40DE-938A-60F7F311C42B}"/>
              </a:ext>
            </a:extLst>
          </p:cNvPr>
          <p:cNvSpPr>
            <a:spLocks noGrp="1"/>
          </p:cNvSpPr>
          <p:nvPr>
            <p:ph type="title"/>
          </p:nvPr>
        </p:nvSpPr>
        <p:spPr/>
        <p:txBody>
          <a:bodyPr/>
          <a:lstStyle/>
          <a:p>
            <a:r>
              <a:rPr lang="en-US" dirty="0"/>
              <a:t>Thesis: Convincing</a:t>
            </a:r>
          </a:p>
        </p:txBody>
      </p:sp>
      <p:sp>
        <p:nvSpPr>
          <p:cNvPr id="3" name="Content Placeholder 2">
            <a:extLst>
              <a:ext uri="{FF2B5EF4-FFF2-40B4-BE49-F238E27FC236}">
                <a16:creationId xmlns:a16="http://schemas.microsoft.com/office/drawing/2014/main" id="{850A3D8C-DD28-472D-832B-357223192198}"/>
              </a:ext>
            </a:extLst>
          </p:cNvPr>
          <p:cNvSpPr>
            <a:spLocks noGrp="1"/>
          </p:cNvSpPr>
          <p:nvPr>
            <p:ph idx="1"/>
          </p:nvPr>
        </p:nvSpPr>
        <p:spPr/>
        <p:txBody>
          <a:bodyPr/>
          <a:lstStyle/>
          <a:p>
            <a:pPr marL="0" indent="0">
              <a:buNone/>
            </a:pPr>
            <a:r>
              <a:rPr lang="en-US" dirty="0"/>
              <a:t>On initial reading of thesis: </a:t>
            </a:r>
          </a:p>
          <a:p>
            <a:r>
              <a:rPr lang="en-US" dirty="0"/>
              <a:t>Plausible.</a:t>
            </a:r>
          </a:p>
          <a:p>
            <a:r>
              <a:rPr lang="en-US" dirty="0"/>
              <a:t>Supportable with evidence.</a:t>
            </a:r>
          </a:p>
          <a:p>
            <a:pPr marL="0" indent="0">
              <a:buNone/>
            </a:pPr>
            <a:r>
              <a:rPr lang="en-US" dirty="0"/>
              <a:t>By </a:t>
            </a:r>
            <a:r>
              <a:rPr lang="en-US" b="1" i="1" dirty="0"/>
              <a:t>end</a:t>
            </a:r>
            <a:r>
              <a:rPr lang="en-US" dirty="0"/>
              <a:t> of paper:</a:t>
            </a:r>
          </a:p>
          <a:p>
            <a:r>
              <a:rPr lang="en-US" dirty="0"/>
              <a:t>Interpretation makes more sense than the alternatives. </a:t>
            </a:r>
          </a:p>
          <a:p>
            <a:pPr marL="0" indent="0">
              <a:buNone/>
            </a:pPr>
            <a:r>
              <a:rPr lang="en-US" b="1" dirty="0"/>
              <a:t>NOTE: </a:t>
            </a:r>
            <a:r>
              <a:rPr lang="en-US" dirty="0"/>
              <a:t>Convincing-ness can be in tension with interesting-ness.</a:t>
            </a:r>
            <a:endParaRPr lang="en-US" b="1" dirty="0"/>
          </a:p>
        </p:txBody>
      </p:sp>
    </p:spTree>
    <p:extLst>
      <p:ext uri="{BB962C8B-B14F-4D97-AF65-F5344CB8AC3E}">
        <p14:creationId xmlns:p14="http://schemas.microsoft.com/office/powerpoint/2010/main" val="3017605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D618-C8D0-40DE-938A-60F7F311C42B}"/>
              </a:ext>
            </a:extLst>
          </p:cNvPr>
          <p:cNvSpPr>
            <a:spLocks noGrp="1"/>
          </p:cNvSpPr>
          <p:nvPr>
            <p:ph type="title"/>
          </p:nvPr>
        </p:nvSpPr>
        <p:spPr/>
        <p:txBody>
          <a:bodyPr/>
          <a:lstStyle/>
          <a:p>
            <a:r>
              <a:rPr lang="en-US" dirty="0"/>
              <a:t>Thesis: Interesting</a:t>
            </a:r>
          </a:p>
        </p:txBody>
      </p:sp>
      <p:sp>
        <p:nvSpPr>
          <p:cNvPr id="3" name="Content Placeholder 2">
            <a:extLst>
              <a:ext uri="{FF2B5EF4-FFF2-40B4-BE49-F238E27FC236}">
                <a16:creationId xmlns:a16="http://schemas.microsoft.com/office/drawing/2014/main" id="{850A3D8C-DD28-472D-832B-357223192198}"/>
              </a:ext>
            </a:extLst>
          </p:cNvPr>
          <p:cNvSpPr>
            <a:spLocks noGrp="1"/>
          </p:cNvSpPr>
          <p:nvPr>
            <p:ph idx="1"/>
          </p:nvPr>
        </p:nvSpPr>
        <p:spPr/>
        <p:txBody>
          <a:bodyPr>
            <a:normAutofit/>
          </a:bodyPr>
          <a:lstStyle/>
          <a:p>
            <a:r>
              <a:rPr lang="en-US" dirty="0"/>
              <a:t>Helps us understand how the text works.</a:t>
            </a:r>
          </a:p>
          <a:p>
            <a:r>
              <a:rPr lang="en-US" dirty="0"/>
              <a:t>Helps us understand an important issue.</a:t>
            </a:r>
          </a:p>
          <a:p>
            <a:r>
              <a:rPr lang="en-US" dirty="0"/>
              <a:t>Analytical (not about plot, not a subjective evaluation).</a:t>
            </a:r>
          </a:p>
          <a:p>
            <a:r>
              <a:rPr lang="en-US" dirty="0"/>
              <a:t>Debatable (reasonable people could disagree).</a:t>
            </a:r>
          </a:p>
          <a:p>
            <a:r>
              <a:rPr lang="en-US" dirty="0"/>
              <a:t>Stakes are clear (why it matters, how we understand something differently if thesis is right or wrong). </a:t>
            </a:r>
          </a:p>
        </p:txBody>
      </p:sp>
    </p:spTree>
    <p:extLst>
      <p:ext uri="{BB962C8B-B14F-4D97-AF65-F5344CB8AC3E}">
        <p14:creationId xmlns:p14="http://schemas.microsoft.com/office/powerpoint/2010/main" val="91556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Genre</a:t>
            </a:r>
          </a:p>
        </p:txBody>
      </p:sp>
      <p:sp>
        <p:nvSpPr>
          <p:cNvPr id="3" name="Content Placeholder 2"/>
          <p:cNvSpPr>
            <a:spLocks noGrp="1"/>
          </p:cNvSpPr>
          <p:nvPr>
            <p:ph idx="1"/>
          </p:nvPr>
        </p:nvSpPr>
        <p:spPr>
          <a:xfrm>
            <a:off x="1981200" y="1600201"/>
            <a:ext cx="8229600" cy="685800"/>
          </a:xfrm>
        </p:spPr>
        <p:txBody>
          <a:bodyPr/>
          <a:lstStyle/>
          <a:p>
            <a:r>
              <a:rPr lang="en-US" dirty="0"/>
              <a:t>Undergraduate English literary analytical essay</a:t>
            </a:r>
          </a:p>
        </p:txBody>
      </p:sp>
      <p:cxnSp>
        <p:nvCxnSpPr>
          <p:cNvPr id="5" name="Straight Connector 4">
            <a:extLst>
              <a:ext uri="{FF2B5EF4-FFF2-40B4-BE49-F238E27FC236}">
                <a16:creationId xmlns:a16="http://schemas.microsoft.com/office/drawing/2014/main" id="{090F64BB-90D3-4295-8B83-74EBACC4817E}"/>
              </a:ext>
            </a:extLst>
          </p:cNvPr>
          <p:cNvCxnSpPr>
            <a:cxnSpLocks/>
          </p:cNvCxnSpPr>
          <p:nvPr/>
        </p:nvCxnSpPr>
        <p:spPr>
          <a:xfrm>
            <a:off x="9448800" y="2133600"/>
            <a:ext cx="7620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5432ED-9814-471A-A245-CEFEDE2A0FDE}"/>
              </a:ext>
            </a:extLst>
          </p:cNvPr>
          <p:cNvCxnSpPr/>
          <p:nvPr/>
        </p:nvCxnSpPr>
        <p:spPr>
          <a:xfrm flipH="1">
            <a:off x="8229600" y="2133600"/>
            <a:ext cx="15240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DED8EE-F898-413B-9E2A-87486E0B56AC}"/>
              </a:ext>
            </a:extLst>
          </p:cNvPr>
          <p:cNvCxnSpPr>
            <a:cxnSpLocks/>
          </p:cNvCxnSpPr>
          <p:nvPr/>
        </p:nvCxnSpPr>
        <p:spPr>
          <a:xfrm flipH="1">
            <a:off x="5981700" y="2133600"/>
            <a:ext cx="80010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DDC941-F59C-4110-8010-E7423C9EC40E}"/>
              </a:ext>
            </a:extLst>
          </p:cNvPr>
          <p:cNvCxnSpPr>
            <a:cxnSpLocks/>
            <a:endCxn id="20" idx="0"/>
          </p:cNvCxnSpPr>
          <p:nvPr/>
        </p:nvCxnSpPr>
        <p:spPr>
          <a:xfrm flipH="1">
            <a:off x="5029204" y="2209800"/>
            <a:ext cx="34289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5891FD-9AAF-439E-B08D-691F069FA368}"/>
              </a:ext>
            </a:extLst>
          </p:cNvPr>
          <p:cNvCxnSpPr/>
          <p:nvPr/>
        </p:nvCxnSpPr>
        <p:spPr>
          <a:xfrm flipH="1">
            <a:off x="3124200" y="2133600"/>
            <a:ext cx="30480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132AD6-13D9-49A9-AA40-F9CF2762EF2D}"/>
              </a:ext>
            </a:extLst>
          </p:cNvPr>
          <p:cNvSpPr txBox="1"/>
          <p:nvPr/>
        </p:nvSpPr>
        <p:spPr>
          <a:xfrm>
            <a:off x="2385285" y="3502892"/>
            <a:ext cx="1371600" cy="923330"/>
          </a:xfrm>
          <a:prstGeom prst="rect">
            <a:avLst/>
          </a:prstGeom>
          <a:noFill/>
        </p:spPr>
        <p:txBody>
          <a:bodyPr wrap="square" rtlCol="0">
            <a:spAutoFit/>
          </a:bodyPr>
          <a:lstStyle/>
          <a:p>
            <a:r>
              <a:rPr lang="en-US" dirty="0"/>
              <a:t>Not graduate or professional.</a:t>
            </a:r>
          </a:p>
        </p:txBody>
      </p:sp>
      <p:sp>
        <p:nvSpPr>
          <p:cNvPr id="20" name="TextBox 19">
            <a:extLst>
              <a:ext uri="{FF2B5EF4-FFF2-40B4-BE49-F238E27FC236}">
                <a16:creationId xmlns:a16="http://schemas.microsoft.com/office/drawing/2014/main" id="{0A81AA11-F14E-4DDB-9A64-A8087D46B11A}"/>
              </a:ext>
            </a:extLst>
          </p:cNvPr>
          <p:cNvSpPr txBox="1"/>
          <p:nvPr/>
        </p:nvSpPr>
        <p:spPr>
          <a:xfrm>
            <a:off x="4495806" y="3429001"/>
            <a:ext cx="1066794" cy="1200329"/>
          </a:xfrm>
          <a:prstGeom prst="rect">
            <a:avLst/>
          </a:prstGeom>
          <a:noFill/>
        </p:spPr>
        <p:txBody>
          <a:bodyPr wrap="square" rtlCol="0">
            <a:spAutoFit/>
          </a:bodyPr>
          <a:lstStyle/>
          <a:p>
            <a:r>
              <a:rPr lang="en-US" dirty="0"/>
              <a:t>Not French, Comp Lit . . . </a:t>
            </a:r>
          </a:p>
        </p:txBody>
      </p:sp>
      <p:sp>
        <p:nvSpPr>
          <p:cNvPr id="23" name="TextBox 22">
            <a:extLst>
              <a:ext uri="{FF2B5EF4-FFF2-40B4-BE49-F238E27FC236}">
                <a16:creationId xmlns:a16="http://schemas.microsoft.com/office/drawing/2014/main" id="{814AB306-4351-4750-BB86-43D6E4935A45}"/>
              </a:ext>
            </a:extLst>
          </p:cNvPr>
          <p:cNvSpPr txBox="1"/>
          <p:nvPr/>
        </p:nvSpPr>
        <p:spPr>
          <a:xfrm>
            <a:off x="5253182" y="5024583"/>
            <a:ext cx="1752600" cy="646331"/>
          </a:xfrm>
          <a:prstGeom prst="rect">
            <a:avLst/>
          </a:prstGeom>
          <a:noFill/>
        </p:spPr>
        <p:txBody>
          <a:bodyPr wrap="square" rtlCol="0">
            <a:spAutoFit/>
          </a:bodyPr>
          <a:lstStyle/>
          <a:p>
            <a:r>
              <a:rPr lang="en-US" dirty="0"/>
              <a:t>Not historical, philosophical . . . </a:t>
            </a:r>
          </a:p>
        </p:txBody>
      </p:sp>
      <p:sp>
        <p:nvSpPr>
          <p:cNvPr id="24" name="TextBox 23">
            <a:extLst>
              <a:ext uri="{FF2B5EF4-FFF2-40B4-BE49-F238E27FC236}">
                <a16:creationId xmlns:a16="http://schemas.microsoft.com/office/drawing/2014/main" id="{90EB7789-5A20-4B2E-A3E8-6C2C26F85E03}"/>
              </a:ext>
            </a:extLst>
          </p:cNvPr>
          <p:cNvSpPr txBox="1"/>
          <p:nvPr/>
        </p:nvSpPr>
        <p:spPr>
          <a:xfrm>
            <a:off x="7543800" y="3733800"/>
            <a:ext cx="1143000" cy="1477328"/>
          </a:xfrm>
          <a:prstGeom prst="rect">
            <a:avLst/>
          </a:prstGeom>
          <a:noFill/>
        </p:spPr>
        <p:txBody>
          <a:bodyPr wrap="square" rtlCol="0">
            <a:spAutoFit/>
          </a:bodyPr>
          <a:lstStyle/>
          <a:p>
            <a:r>
              <a:rPr lang="en-US" dirty="0"/>
              <a:t>Not personal essay, summary, review . . . </a:t>
            </a:r>
          </a:p>
        </p:txBody>
      </p:sp>
      <p:sp>
        <p:nvSpPr>
          <p:cNvPr id="27" name="TextBox 26">
            <a:extLst>
              <a:ext uri="{FF2B5EF4-FFF2-40B4-BE49-F238E27FC236}">
                <a16:creationId xmlns:a16="http://schemas.microsoft.com/office/drawing/2014/main" id="{DE188CFE-5911-4DB1-B4FB-DB475E498B69}"/>
              </a:ext>
            </a:extLst>
          </p:cNvPr>
          <p:cNvSpPr txBox="1"/>
          <p:nvPr/>
        </p:nvSpPr>
        <p:spPr>
          <a:xfrm>
            <a:off x="9220200" y="4029164"/>
            <a:ext cx="838200" cy="1754326"/>
          </a:xfrm>
          <a:prstGeom prst="rect">
            <a:avLst/>
          </a:prstGeom>
          <a:noFill/>
        </p:spPr>
        <p:txBody>
          <a:bodyPr wrap="square" rtlCol="0">
            <a:spAutoFit/>
          </a:bodyPr>
          <a:lstStyle/>
          <a:p>
            <a:r>
              <a:rPr lang="en-US" dirty="0"/>
              <a:t>Not short story, news article . . . </a:t>
            </a:r>
          </a:p>
        </p:txBody>
      </p:sp>
    </p:spTree>
    <p:extLst>
      <p:ext uri="{BB962C8B-B14F-4D97-AF65-F5344CB8AC3E}">
        <p14:creationId xmlns:p14="http://schemas.microsoft.com/office/powerpoint/2010/main" val="3653251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6161-8579-4C70-9216-052447BC3BD8}"/>
              </a:ext>
            </a:extLst>
          </p:cNvPr>
          <p:cNvSpPr>
            <a:spLocks noGrp="1"/>
          </p:cNvSpPr>
          <p:nvPr>
            <p:ph type="title"/>
          </p:nvPr>
        </p:nvSpPr>
        <p:spPr/>
        <p:txBody>
          <a:bodyPr/>
          <a:lstStyle/>
          <a:p>
            <a:r>
              <a:rPr lang="en-US" dirty="0"/>
              <a:t>Challenge Your Claims</a:t>
            </a:r>
          </a:p>
        </p:txBody>
      </p:sp>
      <p:sp>
        <p:nvSpPr>
          <p:cNvPr id="3" name="Content Placeholder 2">
            <a:extLst>
              <a:ext uri="{FF2B5EF4-FFF2-40B4-BE49-F238E27FC236}">
                <a16:creationId xmlns:a16="http://schemas.microsoft.com/office/drawing/2014/main" id="{B4609D96-8A47-416E-82C1-B40CDE6D523C}"/>
              </a:ext>
            </a:extLst>
          </p:cNvPr>
          <p:cNvSpPr>
            <a:spLocks noGrp="1"/>
          </p:cNvSpPr>
          <p:nvPr>
            <p:ph idx="1"/>
          </p:nvPr>
        </p:nvSpPr>
        <p:spPr/>
        <p:txBody>
          <a:bodyPr/>
          <a:lstStyle/>
          <a:p>
            <a:r>
              <a:rPr lang="en-US" i="1" dirty="0"/>
              <a:t>Negation test </a:t>
            </a:r>
            <a:r>
              <a:rPr lang="en-US" dirty="0"/>
              <a:t>— Would a reasonable person argue the opposite of your claim? </a:t>
            </a:r>
          </a:p>
          <a:p>
            <a:r>
              <a:rPr lang="en-US" i="1" dirty="0"/>
              <a:t>So What? </a:t>
            </a:r>
            <a:r>
              <a:rPr lang="en-US" dirty="0"/>
              <a:t>— What are the implications of this claim? What other claims does it enable?</a:t>
            </a:r>
          </a:p>
          <a:p>
            <a:r>
              <a:rPr lang="en-US" i="1" dirty="0"/>
              <a:t>Says Who? </a:t>
            </a:r>
            <a:r>
              <a:rPr lang="en-US" dirty="0"/>
              <a:t>— Is the claim based on appropriate use of evidence?</a:t>
            </a:r>
          </a:p>
          <a:p>
            <a:r>
              <a:rPr lang="en-US" i="1" dirty="0"/>
              <a:t>Who Cares? </a:t>
            </a:r>
            <a:r>
              <a:rPr lang="en-US" dirty="0"/>
              <a:t>— Why is it important? What are the stakes?</a:t>
            </a:r>
          </a:p>
        </p:txBody>
      </p:sp>
    </p:spTree>
    <p:extLst>
      <p:ext uri="{BB962C8B-B14F-4D97-AF65-F5344CB8AC3E}">
        <p14:creationId xmlns:p14="http://schemas.microsoft.com/office/powerpoint/2010/main" val="337886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FB69C-C006-5244-DA7B-C312DAF302C6}"/>
              </a:ext>
            </a:extLst>
          </p:cNvPr>
          <p:cNvSpPr>
            <a:spLocks noGrp="1"/>
          </p:cNvSpPr>
          <p:nvPr>
            <p:ph type="title"/>
          </p:nvPr>
        </p:nvSpPr>
        <p:spPr/>
        <p:txBody>
          <a:bodyPr>
            <a:normAutofit/>
          </a:bodyPr>
          <a:lstStyle/>
          <a:p>
            <a:r>
              <a:rPr lang="en-US" dirty="0"/>
              <a:t>Logical Fallacies 1/4</a:t>
            </a:r>
          </a:p>
        </p:txBody>
      </p:sp>
      <p:sp>
        <p:nvSpPr>
          <p:cNvPr id="3" name="Content Placeholder 2">
            <a:extLst>
              <a:ext uri="{FF2B5EF4-FFF2-40B4-BE49-F238E27FC236}">
                <a16:creationId xmlns:a16="http://schemas.microsoft.com/office/drawing/2014/main" id="{75B0BA11-B7D6-6F32-75B6-73E3B9E6E6E3}"/>
              </a:ext>
            </a:extLst>
          </p:cNvPr>
          <p:cNvSpPr>
            <a:spLocks noGrp="1"/>
          </p:cNvSpPr>
          <p:nvPr>
            <p:ph idx="1"/>
          </p:nvPr>
        </p:nvSpPr>
        <p:spPr>
          <a:xfrm>
            <a:off x="609600" y="1600201"/>
            <a:ext cx="10820400" cy="4571999"/>
          </a:xfrm>
        </p:spPr>
        <p:txBody>
          <a:bodyPr>
            <a:normAutofit fontScale="92500"/>
          </a:bodyPr>
          <a:lstStyle/>
          <a:p>
            <a:pPr marL="0" indent="0" hangingPunct="0">
              <a:spcBef>
                <a:spcPts val="0"/>
              </a:spcBef>
              <a:buNone/>
            </a:pPr>
            <a:r>
              <a:rPr lang="en-US" sz="2800" b="1" kern="1000" dirty="0">
                <a:latin typeface="Times New Roman" panose="02020603050405020304" pitchFamily="18" charset="0"/>
                <a:ea typeface="Times New Roman" panose="02020603050405020304" pitchFamily="18" charset="0"/>
              </a:rPr>
              <a:t>Biased Language</a:t>
            </a:r>
            <a:r>
              <a:rPr lang="en-US" sz="2800" kern="1000" dirty="0">
                <a:latin typeface="Times New Roman" panose="02020603050405020304" pitchFamily="18" charset="0"/>
                <a:ea typeface="Times New Roman" panose="02020603050405020304" pitchFamily="18" charset="0"/>
              </a:rPr>
              <a:t> — Using words which assume the validity of your argument.</a:t>
            </a:r>
          </a:p>
          <a:p>
            <a:pPr marL="514350" indent="-285750" hangingPunct="0">
              <a:spcBef>
                <a:spcPts val="0"/>
              </a:spcBef>
            </a:pPr>
            <a:r>
              <a:rPr lang="en-US" sz="2800" kern="1000" dirty="0">
                <a:latin typeface="Times New Roman" panose="02020603050405020304" pitchFamily="18" charset="0"/>
                <a:ea typeface="Times New Roman" panose="02020603050405020304" pitchFamily="18" charset="0"/>
              </a:rPr>
              <a:t>[e.g. the decision to call a paramilitary group “terrorists” — or “freedom fighters.”] </a:t>
            </a:r>
          </a:p>
          <a:p>
            <a:pPr marL="0" indent="0" hangingPunct="0">
              <a:spcBef>
                <a:spcPts val="0"/>
              </a:spcBef>
              <a:buNone/>
            </a:pPr>
            <a:r>
              <a:rPr lang="en-US" sz="2800" kern="1000" dirty="0">
                <a:latin typeface="Times New Roman" panose="02020603050405020304" pitchFamily="18" charset="0"/>
                <a:ea typeface="Times New Roman" panose="02020603050405020304" pitchFamily="18" charset="0"/>
              </a:rPr>
              <a:t> </a:t>
            </a:r>
          </a:p>
          <a:p>
            <a:pPr marL="0" indent="0" hangingPunct="0">
              <a:spcBef>
                <a:spcPts val="0"/>
              </a:spcBef>
              <a:buNone/>
            </a:pPr>
            <a:r>
              <a:rPr lang="en-US" sz="2800" b="1" kern="1000" dirty="0">
                <a:latin typeface="Times New Roman" panose="02020603050405020304" pitchFamily="18" charset="0"/>
                <a:ea typeface="Times New Roman" panose="02020603050405020304" pitchFamily="18" charset="0"/>
              </a:rPr>
              <a:t>Red Herring</a:t>
            </a:r>
            <a:r>
              <a:rPr lang="en-US" sz="2800" kern="1000" dirty="0">
                <a:latin typeface="Times New Roman" panose="02020603050405020304" pitchFamily="18" charset="0"/>
                <a:ea typeface="Times New Roman" panose="02020603050405020304" pitchFamily="18" charset="0"/>
              </a:rPr>
              <a:t> — Bringing in irrelevant facts to create a desired emotional tone. </a:t>
            </a:r>
          </a:p>
          <a:p>
            <a:pPr marL="514350" indent="-285750" hangingPunct="0">
              <a:spcBef>
                <a:spcPts val="0"/>
              </a:spcBef>
            </a:pPr>
            <a:r>
              <a:rPr lang="en-US" sz="2800" kern="1000" dirty="0">
                <a:latin typeface="Times New Roman" panose="02020603050405020304" pitchFamily="18" charset="0"/>
                <a:ea typeface="Times New Roman" panose="02020603050405020304" pitchFamily="18" charset="0"/>
              </a:rPr>
              <a:t>How can you authorize this tax cut when murderers run loose in our streets? </a:t>
            </a:r>
          </a:p>
          <a:p>
            <a:pPr marL="0" indent="0" hangingPunct="0">
              <a:spcBef>
                <a:spcPts val="0"/>
              </a:spcBef>
              <a:buNone/>
            </a:pPr>
            <a:r>
              <a:rPr lang="en-US" sz="2800" kern="1000" dirty="0">
                <a:latin typeface="Times New Roman" panose="02020603050405020304" pitchFamily="18" charset="0"/>
                <a:ea typeface="Times New Roman" panose="02020603050405020304" pitchFamily="18" charset="0"/>
              </a:rPr>
              <a:t> </a:t>
            </a:r>
          </a:p>
          <a:p>
            <a:pPr marL="0" indent="0" hangingPunct="0">
              <a:spcBef>
                <a:spcPts val="0"/>
              </a:spcBef>
              <a:buNone/>
            </a:pPr>
            <a:r>
              <a:rPr lang="en-US" sz="2800" b="1" i="1" kern="1000" dirty="0">
                <a:latin typeface="Times New Roman" panose="02020603050405020304" pitchFamily="18" charset="0"/>
                <a:ea typeface="Times New Roman" panose="02020603050405020304" pitchFamily="18" charset="0"/>
              </a:rPr>
              <a:t>Ad Hominem</a:t>
            </a:r>
            <a:r>
              <a:rPr lang="en-US" sz="2800" kern="1000" dirty="0">
                <a:latin typeface="Times New Roman" panose="02020603050405020304" pitchFamily="18" charset="0"/>
                <a:ea typeface="Times New Roman" panose="02020603050405020304" pitchFamily="18" charset="0"/>
              </a:rPr>
              <a:t> — Attacking the people who support a position, not the position. </a:t>
            </a:r>
          </a:p>
          <a:p>
            <a:pPr marL="514350" indent="-285750" hangingPunct="0">
              <a:spcBef>
                <a:spcPts val="0"/>
              </a:spcBef>
            </a:pPr>
            <a:r>
              <a:rPr lang="en-US" sz="2800" kern="1000" dirty="0">
                <a:latin typeface="Times New Roman" panose="02020603050405020304" pitchFamily="18" charset="0"/>
                <a:ea typeface="Times New Roman" panose="02020603050405020304" pitchFamily="18" charset="0"/>
              </a:rPr>
              <a:t>The problem with this proposal is that it was written by a bunch of corrupt politicians.</a:t>
            </a:r>
          </a:p>
        </p:txBody>
      </p:sp>
    </p:spTree>
    <p:extLst>
      <p:ext uri="{BB962C8B-B14F-4D97-AF65-F5344CB8AC3E}">
        <p14:creationId xmlns:p14="http://schemas.microsoft.com/office/powerpoint/2010/main" val="65053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A7A-C638-34C0-AC25-7EF65665D7C0}"/>
              </a:ext>
            </a:extLst>
          </p:cNvPr>
          <p:cNvSpPr>
            <a:spLocks noGrp="1"/>
          </p:cNvSpPr>
          <p:nvPr>
            <p:ph type="title"/>
          </p:nvPr>
        </p:nvSpPr>
        <p:spPr/>
        <p:txBody>
          <a:bodyPr/>
          <a:lstStyle/>
          <a:p>
            <a:r>
              <a:rPr lang="en-US" dirty="0"/>
              <a:t>Logical Fallacies 2/4</a:t>
            </a:r>
          </a:p>
        </p:txBody>
      </p:sp>
      <p:sp>
        <p:nvSpPr>
          <p:cNvPr id="3" name="Content Placeholder 2">
            <a:extLst>
              <a:ext uri="{FF2B5EF4-FFF2-40B4-BE49-F238E27FC236}">
                <a16:creationId xmlns:a16="http://schemas.microsoft.com/office/drawing/2014/main" id="{BC32F799-C82B-5C4F-8861-AB8260F33CE2}"/>
              </a:ext>
            </a:extLst>
          </p:cNvPr>
          <p:cNvSpPr>
            <a:spLocks noGrp="1"/>
          </p:cNvSpPr>
          <p:nvPr>
            <p:ph idx="1"/>
          </p:nvPr>
        </p:nvSpPr>
        <p:spPr/>
        <p:txBody>
          <a:bodyPr>
            <a:normAutofit fontScale="85000" lnSpcReduction="20000"/>
          </a:bodyPr>
          <a:lstStyle/>
          <a:p>
            <a:pPr marL="0" indent="0" hangingPunct="0">
              <a:spcBef>
                <a:spcPts val="0"/>
              </a:spcBef>
              <a:buNone/>
            </a:pPr>
            <a:r>
              <a:rPr lang="en-US" b="1" kern="1000" dirty="0">
                <a:latin typeface="Times New Roman" panose="02020603050405020304" pitchFamily="18" charset="0"/>
                <a:ea typeface="Times New Roman" panose="02020603050405020304" pitchFamily="18" charset="0"/>
              </a:rPr>
              <a:t>Transfer</a:t>
            </a:r>
            <a:r>
              <a:rPr lang="en-US" kern="1000" dirty="0">
                <a:latin typeface="Times New Roman" panose="02020603050405020304" pitchFamily="18" charset="0"/>
                <a:ea typeface="Times New Roman" panose="02020603050405020304" pitchFamily="18" charset="0"/>
              </a:rPr>
              <a:t> — Associating a prestigious name with one’s own argument. Opposite of </a:t>
            </a:r>
            <a:r>
              <a:rPr lang="en-US" i="1" kern="1000" dirty="0">
                <a:latin typeface="Times New Roman" panose="02020603050405020304" pitchFamily="18" charset="0"/>
                <a:ea typeface="Times New Roman" panose="02020603050405020304" pitchFamily="18" charset="0"/>
              </a:rPr>
              <a:t>ad hominem</a:t>
            </a:r>
            <a:r>
              <a:rPr lang="en-US" kern="1000" dirty="0">
                <a:latin typeface="Times New Roman" panose="02020603050405020304" pitchFamily="18" charset="0"/>
                <a:ea typeface="Times New Roman" panose="02020603050405020304" pitchFamily="18" charset="0"/>
              </a:rPr>
              <a:t>. </a:t>
            </a:r>
          </a:p>
          <a:p>
            <a:pPr marL="514350" indent="-285750" hangingPunct="0">
              <a:spcBef>
                <a:spcPts val="0"/>
              </a:spcBef>
            </a:pPr>
            <a:r>
              <a:rPr lang="en-US" kern="1000" dirty="0">
                <a:latin typeface="Times New Roman" panose="02020603050405020304" pitchFamily="18" charset="0"/>
                <a:ea typeface="Times New Roman" panose="02020603050405020304" pitchFamily="18" charset="0"/>
              </a:rPr>
              <a:t>The president himself supports this plan!</a:t>
            </a:r>
          </a:p>
          <a:p>
            <a:pPr marL="514350" indent="-285750" hangingPunct="0">
              <a:spcBef>
                <a:spcPts val="0"/>
              </a:spcBef>
            </a:pPr>
            <a:endParaRPr lang="en-US" kern="1000" dirty="0">
              <a:latin typeface="Times New Roman" panose="02020603050405020304" pitchFamily="18" charset="0"/>
              <a:ea typeface="Times New Roman" panose="02020603050405020304" pitchFamily="18" charset="0"/>
            </a:endParaRPr>
          </a:p>
          <a:p>
            <a:pPr marL="0" indent="0" hangingPunct="0">
              <a:spcBef>
                <a:spcPts val="0"/>
              </a:spcBef>
              <a:buNone/>
            </a:pPr>
            <a:r>
              <a:rPr lang="en-US" b="1" kern="1000" dirty="0">
                <a:latin typeface="Times New Roman" panose="02020603050405020304" pitchFamily="18" charset="0"/>
                <a:ea typeface="Times New Roman" panose="02020603050405020304" pitchFamily="18" charset="0"/>
              </a:rPr>
              <a:t>Bandwagon Appeal</a:t>
            </a:r>
            <a:r>
              <a:rPr lang="en-US" kern="1000" dirty="0">
                <a:latin typeface="Times New Roman" panose="02020603050405020304" pitchFamily="18" charset="0"/>
                <a:ea typeface="Times New Roman" panose="02020603050405020304" pitchFamily="18" charset="0"/>
              </a:rPr>
              <a:t> — Claiming that an opinion must be valid because it is popular. </a:t>
            </a:r>
          </a:p>
          <a:p>
            <a:pPr marL="400050" indent="-285750" hangingPunct="0">
              <a:spcBef>
                <a:spcPts val="0"/>
              </a:spcBef>
            </a:pPr>
            <a:r>
              <a:rPr lang="en-US" kern="1000" dirty="0">
                <a:latin typeface="Times New Roman" panose="02020603050405020304" pitchFamily="18" charset="0"/>
                <a:ea typeface="Times New Roman" panose="02020603050405020304" pitchFamily="18" charset="0"/>
              </a:rPr>
              <a:t>This bill is a good idea because the American people overwhelmingly support it. </a:t>
            </a:r>
          </a:p>
          <a:p>
            <a:pPr marL="0" indent="0" hangingPunct="0">
              <a:spcBef>
                <a:spcPts val="0"/>
              </a:spcBef>
              <a:buNone/>
            </a:pPr>
            <a:r>
              <a:rPr lang="en-US" kern="1000" dirty="0">
                <a:latin typeface="Times New Roman" panose="02020603050405020304" pitchFamily="18" charset="0"/>
                <a:ea typeface="Times New Roman" panose="02020603050405020304" pitchFamily="18" charset="0"/>
              </a:rPr>
              <a:t> </a:t>
            </a:r>
          </a:p>
          <a:p>
            <a:pPr marL="0" indent="0" hangingPunct="0">
              <a:spcBef>
                <a:spcPts val="0"/>
              </a:spcBef>
              <a:buNone/>
            </a:pPr>
            <a:r>
              <a:rPr lang="en-US" b="1" kern="1000" dirty="0">
                <a:latin typeface="Times New Roman" panose="02020603050405020304" pitchFamily="18" charset="0"/>
                <a:ea typeface="Times New Roman" panose="02020603050405020304" pitchFamily="18" charset="0"/>
              </a:rPr>
              <a:t>Begging the Question/Circular Reasoning</a:t>
            </a:r>
            <a:r>
              <a:rPr lang="en-US" kern="1000" dirty="0">
                <a:latin typeface="Times New Roman" panose="02020603050405020304" pitchFamily="18" charset="0"/>
                <a:ea typeface="Times New Roman" panose="02020603050405020304" pitchFamily="18" charset="0"/>
              </a:rPr>
              <a:t> — Assuming what you seek to prove. </a:t>
            </a:r>
          </a:p>
          <a:p>
            <a:pPr marL="400050" indent="-285750" hangingPunct="0">
              <a:spcBef>
                <a:spcPts val="0"/>
              </a:spcBef>
            </a:pPr>
            <a:r>
              <a:rPr lang="en-US" kern="1000" dirty="0">
                <a:latin typeface="Times New Roman" panose="02020603050405020304" pitchFamily="18" charset="0"/>
                <a:ea typeface="Times New Roman" panose="02020603050405020304" pitchFamily="18" charset="0"/>
              </a:rPr>
              <a:t>Faculty shouldn’t go to student council meetings because the meetings should be for students only. </a:t>
            </a:r>
          </a:p>
          <a:p>
            <a:pPr marL="228600" indent="0" hangingPunct="0">
              <a:spcBef>
                <a:spcPts val="0"/>
              </a:spcBef>
              <a:buNone/>
            </a:pPr>
            <a:endParaRPr lang="en-US" kern="10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77563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70E5-BCEB-7F79-47F3-AB0303524DB1}"/>
              </a:ext>
            </a:extLst>
          </p:cNvPr>
          <p:cNvSpPr>
            <a:spLocks noGrp="1"/>
          </p:cNvSpPr>
          <p:nvPr>
            <p:ph type="title"/>
          </p:nvPr>
        </p:nvSpPr>
        <p:spPr/>
        <p:txBody>
          <a:bodyPr/>
          <a:lstStyle/>
          <a:p>
            <a:r>
              <a:rPr lang="en-US" dirty="0"/>
              <a:t>Logical Fallacies 3/4</a:t>
            </a:r>
          </a:p>
        </p:txBody>
      </p:sp>
      <p:sp>
        <p:nvSpPr>
          <p:cNvPr id="3" name="Content Placeholder 2">
            <a:extLst>
              <a:ext uri="{FF2B5EF4-FFF2-40B4-BE49-F238E27FC236}">
                <a16:creationId xmlns:a16="http://schemas.microsoft.com/office/drawing/2014/main" id="{8152914D-C8C9-0900-EE18-747972657203}"/>
              </a:ext>
            </a:extLst>
          </p:cNvPr>
          <p:cNvSpPr>
            <a:spLocks noGrp="1"/>
          </p:cNvSpPr>
          <p:nvPr>
            <p:ph idx="1"/>
          </p:nvPr>
        </p:nvSpPr>
        <p:spPr/>
        <p:txBody>
          <a:bodyPr>
            <a:normAutofit/>
          </a:bodyPr>
          <a:lstStyle/>
          <a:p>
            <a:pPr marL="0" indent="0" hangingPunct="0">
              <a:spcBef>
                <a:spcPts val="0"/>
              </a:spcBef>
              <a:buNone/>
            </a:pPr>
            <a:r>
              <a:rPr lang="en-US" sz="2400" kern="1000" dirty="0">
                <a:latin typeface="Times New Roman" panose="02020603050405020304" pitchFamily="18" charset="0"/>
                <a:ea typeface="Times New Roman" panose="02020603050405020304" pitchFamily="18" charset="0"/>
              </a:rPr>
              <a:t> </a:t>
            </a:r>
            <a:r>
              <a:rPr lang="en-US" sz="2400" b="1" kern="1000" dirty="0">
                <a:latin typeface="Times New Roman" panose="02020603050405020304" pitchFamily="18" charset="0"/>
                <a:ea typeface="Times New Roman" panose="02020603050405020304" pitchFamily="18" charset="0"/>
              </a:rPr>
              <a:t>Either/Or Reasoning</a:t>
            </a:r>
            <a:r>
              <a:rPr lang="en-US" sz="2400" kern="1000" dirty="0">
                <a:latin typeface="Times New Roman" panose="02020603050405020304" pitchFamily="18" charset="0"/>
                <a:ea typeface="Times New Roman" panose="02020603050405020304" pitchFamily="18" charset="0"/>
              </a:rPr>
              <a:t> — Creating a false dichotomy.</a:t>
            </a:r>
          </a:p>
          <a:p>
            <a:pPr marL="400050" indent="-285750" hangingPunct="0">
              <a:spcBef>
                <a:spcPts val="0"/>
              </a:spcBef>
            </a:pPr>
            <a:r>
              <a:rPr lang="en-US" sz="2400" kern="1000" dirty="0">
                <a:latin typeface="Times New Roman" panose="02020603050405020304" pitchFamily="18" charset="0"/>
                <a:ea typeface="Times New Roman" panose="02020603050405020304" pitchFamily="18" charset="0"/>
              </a:rPr>
              <a:t>Either we legalize drugs, or this country will belong to the gangs within five years. </a:t>
            </a:r>
          </a:p>
          <a:p>
            <a:pPr marL="0" indent="0" hangingPunct="0">
              <a:spcBef>
                <a:spcPts val="0"/>
              </a:spcBef>
              <a:buNone/>
            </a:pPr>
            <a:r>
              <a:rPr lang="en-US" sz="2400" kern="1000" dirty="0">
                <a:latin typeface="Times New Roman" panose="02020603050405020304" pitchFamily="18" charset="0"/>
                <a:ea typeface="Times New Roman" panose="02020603050405020304" pitchFamily="18" charset="0"/>
              </a:rPr>
              <a:t> </a:t>
            </a:r>
          </a:p>
          <a:p>
            <a:pPr marL="0" indent="0" hangingPunct="0">
              <a:spcBef>
                <a:spcPts val="0"/>
              </a:spcBef>
              <a:buNone/>
            </a:pPr>
            <a:r>
              <a:rPr lang="en-US" sz="2400" b="1" kern="1000" dirty="0">
                <a:latin typeface="Times New Roman" panose="02020603050405020304" pitchFamily="18" charset="0"/>
                <a:ea typeface="Times New Roman" panose="02020603050405020304" pitchFamily="18" charset="0"/>
              </a:rPr>
              <a:t>Faulty Generalization</a:t>
            </a:r>
            <a:r>
              <a:rPr lang="en-US" sz="2400" kern="1000" dirty="0">
                <a:latin typeface="Times New Roman" panose="02020603050405020304" pitchFamily="18" charset="0"/>
                <a:ea typeface="Times New Roman" panose="02020603050405020304" pitchFamily="18" charset="0"/>
              </a:rPr>
              <a:t> — Making a claim which is larger than your evidence warrants. </a:t>
            </a:r>
          </a:p>
          <a:p>
            <a:pPr marL="400050" indent="-285750" hangingPunct="0">
              <a:spcBef>
                <a:spcPts val="0"/>
              </a:spcBef>
            </a:pPr>
            <a:r>
              <a:rPr lang="en-US" sz="2400" kern="1000" dirty="0">
                <a:latin typeface="Times New Roman" panose="02020603050405020304" pitchFamily="18" charset="0"/>
                <a:ea typeface="Times New Roman" panose="02020603050405020304" pitchFamily="18" charset="0"/>
              </a:rPr>
              <a:t>In a poll, 60% of New Yorkers voted for Democrats. Therefore, most Americans are liberal. </a:t>
            </a:r>
          </a:p>
          <a:p>
            <a:pPr marL="400050" indent="-285750" hangingPunct="0">
              <a:spcBef>
                <a:spcPts val="0"/>
              </a:spcBef>
            </a:pPr>
            <a:r>
              <a:rPr lang="en-US" sz="2400" kern="1000" dirty="0">
                <a:latin typeface="Times New Roman" panose="02020603050405020304" pitchFamily="18" charset="0"/>
                <a:ea typeface="Times New Roman" panose="02020603050405020304" pitchFamily="18" charset="0"/>
              </a:rPr>
              <a:t>This law would be expensive and difficult to enforce. Therefore, there is no reason to support it. </a:t>
            </a:r>
          </a:p>
          <a:p>
            <a:pPr marL="400050" indent="-285750" hangingPunct="0">
              <a:spcBef>
                <a:spcPts val="0"/>
              </a:spcBef>
            </a:pPr>
            <a:r>
              <a:rPr lang="en-US" sz="2400" kern="1000" dirty="0">
                <a:latin typeface="Times New Roman" panose="02020603050405020304" pitchFamily="18" charset="0"/>
                <a:ea typeface="Times New Roman" panose="02020603050405020304" pitchFamily="18" charset="0"/>
              </a:rPr>
              <a:t>Throughout history, humans have tried to deal with cultural differences. </a:t>
            </a:r>
          </a:p>
          <a:p>
            <a:endParaRPr lang="en-US" dirty="0"/>
          </a:p>
        </p:txBody>
      </p:sp>
    </p:spTree>
    <p:extLst>
      <p:ext uri="{BB962C8B-B14F-4D97-AF65-F5344CB8AC3E}">
        <p14:creationId xmlns:p14="http://schemas.microsoft.com/office/powerpoint/2010/main" val="2258826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FDA6-D626-0950-115D-5BA68C9A9E23}"/>
              </a:ext>
            </a:extLst>
          </p:cNvPr>
          <p:cNvSpPr>
            <a:spLocks noGrp="1"/>
          </p:cNvSpPr>
          <p:nvPr>
            <p:ph type="title"/>
          </p:nvPr>
        </p:nvSpPr>
        <p:spPr/>
        <p:txBody>
          <a:bodyPr/>
          <a:lstStyle/>
          <a:p>
            <a:r>
              <a:rPr lang="en-US" dirty="0"/>
              <a:t>Logical Fallacies 4/4</a:t>
            </a:r>
          </a:p>
        </p:txBody>
      </p:sp>
      <p:sp>
        <p:nvSpPr>
          <p:cNvPr id="3" name="Content Placeholder 2">
            <a:extLst>
              <a:ext uri="{FF2B5EF4-FFF2-40B4-BE49-F238E27FC236}">
                <a16:creationId xmlns:a16="http://schemas.microsoft.com/office/drawing/2014/main" id="{C31AA2CA-F8B9-2EB4-298F-1BA74BE50AA0}"/>
              </a:ext>
            </a:extLst>
          </p:cNvPr>
          <p:cNvSpPr>
            <a:spLocks noGrp="1"/>
          </p:cNvSpPr>
          <p:nvPr>
            <p:ph idx="1"/>
          </p:nvPr>
        </p:nvSpPr>
        <p:spPr/>
        <p:txBody>
          <a:bodyPr>
            <a:normAutofit lnSpcReduction="10000"/>
          </a:bodyPr>
          <a:lstStyle/>
          <a:p>
            <a:pPr marL="0" indent="0" hangingPunct="0">
              <a:spcBef>
                <a:spcPts val="0"/>
              </a:spcBef>
              <a:buNone/>
            </a:pPr>
            <a:r>
              <a:rPr lang="en-US" sz="2400" b="1" i="1" kern="1000" dirty="0">
                <a:latin typeface="Times New Roman" panose="02020603050405020304" pitchFamily="18" charset="0"/>
                <a:ea typeface="Times New Roman" panose="02020603050405020304" pitchFamily="18" charset="0"/>
              </a:rPr>
              <a:t>Post Hoc</a:t>
            </a:r>
            <a:r>
              <a:rPr lang="en-US" sz="2400" b="1" kern="1000" dirty="0">
                <a:latin typeface="Times New Roman" panose="02020603050405020304" pitchFamily="18" charset="0"/>
                <a:ea typeface="Times New Roman" panose="02020603050405020304" pitchFamily="18" charset="0"/>
              </a:rPr>
              <a:t> Explanation</a:t>
            </a:r>
            <a:r>
              <a:rPr lang="en-US" sz="2400" kern="1000" dirty="0">
                <a:latin typeface="Times New Roman" panose="02020603050405020304" pitchFamily="18" charset="0"/>
                <a:ea typeface="Times New Roman" panose="02020603050405020304" pitchFamily="18" charset="0"/>
              </a:rPr>
              <a:t> — Assuming that correlation implies causality. </a:t>
            </a:r>
          </a:p>
          <a:p>
            <a:pPr marL="400050" indent="-285750" hangingPunct="0">
              <a:spcBef>
                <a:spcPts val="0"/>
              </a:spcBef>
            </a:pPr>
            <a:r>
              <a:rPr lang="en-US" sz="2400" kern="1000" dirty="0">
                <a:latin typeface="Times New Roman" panose="02020603050405020304" pitchFamily="18" charset="0"/>
                <a:ea typeface="Times New Roman" panose="02020603050405020304" pitchFamily="18" charset="0"/>
              </a:rPr>
              <a:t>Since women have been allowed to vote, crime has increased. Therefore, only men should vote. </a:t>
            </a:r>
          </a:p>
          <a:p>
            <a:pPr marL="0" indent="0" hangingPunct="0">
              <a:spcBef>
                <a:spcPts val="0"/>
              </a:spcBef>
              <a:buNone/>
            </a:pPr>
            <a:r>
              <a:rPr lang="en-US" sz="2400" kern="1000" dirty="0">
                <a:latin typeface="Times New Roman" panose="02020603050405020304" pitchFamily="18" charset="0"/>
                <a:ea typeface="Times New Roman" panose="02020603050405020304" pitchFamily="18" charset="0"/>
              </a:rPr>
              <a:t>	</a:t>
            </a:r>
          </a:p>
          <a:p>
            <a:pPr marL="0" indent="0" hangingPunct="0">
              <a:spcBef>
                <a:spcPts val="0"/>
              </a:spcBef>
              <a:buNone/>
            </a:pPr>
            <a:r>
              <a:rPr lang="en-US" sz="2400" b="1" kern="1000" dirty="0">
                <a:latin typeface="Times New Roman" panose="02020603050405020304" pitchFamily="18" charset="0"/>
                <a:ea typeface="Times New Roman" panose="02020603050405020304" pitchFamily="18" charset="0"/>
              </a:rPr>
              <a:t>Slippery Slope</a:t>
            </a:r>
            <a:r>
              <a:rPr lang="en-US" sz="2400" kern="1000" dirty="0">
                <a:latin typeface="Times New Roman" panose="02020603050405020304" pitchFamily="18" charset="0"/>
                <a:ea typeface="Times New Roman" panose="02020603050405020304" pitchFamily="18" charset="0"/>
              </a:rPr>
              <a:t> — Falsely claiming that one event causes a particular chain of inevitable events. </a:t>
            </a:r>
          </a:p>
          <a:p>
            <a:pPr marL="400050" indent="-285750" hangingPunct="0">
              <a:spcBef>
                <a:spcPts val="0"/>
              </a:spcBef>
            </a:pPr>
            <a:r>
              <a:rPr lang="en-US" sz="2400" kern="1000" dirty="0">
                <a:latin typeface="Times New Roman" panose="02020603050405020304" pitchFamily="18" charset="0"/>
                <a:ea typeface="Times New Roman" panose="02020603050405020304" pitchFamily="18" charset="0"/>
              </a:rPr>
              <a:t>If we let them legalize drugs, they’ll legalize murder next, and then society will collapse. </a:t>
            </a:r>
          </a:p>
          <a:p>
            <a:pPr marL="0" indent="0" hangingPunct="0">
              <a:spcBef>
                <a:spcPts val="0"/>
              </a:spcBef>
              <a:buNone/>
            </a:pPr>
            <a:r>
              <a:rPr lang="en-US" sz="2400" kern="1000" dirty="0">
                <a:latin typeface="Times New Roman" panose="02020603050405020304" pitchFamily="18" charset="0"/>
                <a:ea typeface="Times New Roman" panose="02020603050405020304" pitchFamily="18" charset="0"/>
              </a:rPr>
              <a:t> </a:t>
            </a:r>
          </a:p>
          <a:p>
            <a:pPr marL="0" indent="0" hangingPunct="0">
              <a:spcBef>
                <a:spcPts val="0"/>
              </a:spcBef>
              <a:buNone/>
            </a:pPr>
            <a:r>
              <a:rPr lang="en-US" sz="2400" b="1" kern="1000" dirty="0">
                <a:latin typeface="Times New Roman" panose="02020603050405020304" pitchFamily="18" charset="0"/>
                <a:ea typeface="Times New Roman" panose="02020603050405020304" pitchFamily="18" charset="0"/>
              </a:rPr>
              <a:t>Straw Man</a:t>
            </a:r>
            <a:r>
              <a:rPr lang="en-US" sz="2400" kern="1000" dirty="0">
                <a:latin typeface="Times New Roman" panose="02020603050405020304" pitchFamily="18" charset="0"/>
                <a:ea typeface="Times New Roman" panose="02020603050405020304" pitchFamily="18" charset="0"/>
              </a:rPr>
              <a:t> — Distorting or simplifying opposing arguments so they are easier to refute. </a:t>
            </a:r>
          </a:p>
          <a:p>
            <a:pPr marL="514350" indent="-285750" hangingPunct="0">
              <a:spcBef>
                <a:spcPts val="0"/>
              </a:spcBef>
            </a:pPr>
            <a:r>
              <a:rPr lang="en-US" sz="2400" kern="1000" dirty="0">
                <a:latin typeface="Times New Roman" panose="02020603050405020304" pitchFamily="18" charset="0"/>
                <a:ea typeface="Times New Roman" panose="02020603050405020304" pitchFamily="18" charset="0"/>
              </a:rPr>
              <a:t>Basically, my opponent wants to take away our freedom. </a:t>
            </a:r>
          </a:p>
          <a:p>
            <a:pPr marL="0" indent="0" hangingPunct="0">
              <a:spcBef>
                <a:spcPts val="0"/>
              </a:spcBef>
              <a:buNone/>
            </a:pPr>
            <a:r>
              <a:rPr lang="en-US" sz="1800" kern="1000" dirty="0">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1591142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2A5A52-781D-4812-8284-9DE40E400C24}"/>
              </a:ext>
            </a:extLst>
          </p:cNvPr>
          <p:cNvSpPr>
            <a:spLocks noGrp="1"/>
          </p:cNvSpPr>
          <p:nvPr>
            <p:ph type="ctrTitle"/>
          </p:nvPr>
        </p:nvSpPr>
        <p:spPr/>
        <p:txBody>
          <a:bodyPr/>
          <a:lstStyle/>
          <a:p>
            <a:r>
              <a:rPr lang="en-US" dirty="0"/>
              <a:t>Revising</a:t>
            </a:r>
          </a:p>
        </p:txBody>
      </p:sp>
      <p:sp>
        <p:nvSpPr>
          <p:cNvPr id="5" name="Subtitle 4">
            <a:extLst>
              <a:ext uri="{FF2B5EF4-FFF2-40B4-BE49-F238E27FC236}">
                <a16:creationId xmlns:a16="http://schemas.microsoft.com/office/drawing/2014/main" id="{02ECC2D5-1275-4748-9EBA-B5B907192B56}"/>
              </a:ext>
            </a:extLst>
          </p:cNvPr>
          <p:cNvSpPr>
            <a:spLocks noGrp="1"/>
          </p:cNvSpPr>
          <p:nvPr>
            <p:ph type="subTitle" idx="1"/>
          </p:nvPr>
        </p:nvSpPr>
        <p:spPr/>
        <p:txBody>
          <a:bodyPr/>
          <a:lstStyle/>
          <a:p>
            <a:r>
              <a:rPr lang="en-US" dirty="0"/>
              <a:t>Evaluating Structure</a:t>
            </a:r>
          </a:p>
        </p:txBody>
      </p:sp>
    </p:spTree>
    <p:extLst>
      <p:ext uri="{BB962C8B-B14F-4D97-AF65-F5344CB8AC3E}">
        <p14:creationId xmlns:p14="http://schemas.microsoft.com/office/powerpoint/2010/main" val="1090238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3BA441-84D6-4B45-A4D8-71239C3368D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0CE023-97FA-4F45-9D63-E9009B9BD6B0}"/>
              </a:ext>
            </a:extLst>
          </p:cNvPr>
          <p:cNvSpPr>
            <a:spLocks noGrp="1"/>
          </p:cNvSpPr>
          <p:nvPr>
            <p:ph type="title"/>
          </p:nvPr>
        </p:nvSpPr>
        <p:spPr/>
        <p:txBody>
          <a:bodyPr>
            <a:normAutofit/>
          </a:bodyPr>
          <a:lstStyle/>
          <a:p>
            <a:r>
              <a:rPr lang="en-US" dirty="0"/>
              <a:t>Retrospective/Reverse Outline</a:t>
            </a:r>
          </a:p>
        </p:txBody>
      </p:sp>
      <p:sp>
        <p:nvSpPr>
          <p:cNvPr id="3" name="Content Placeholder 2">
            <a:extLst>
              <a:ext uri="{FF2B5EF4-FFF2-40B4-BE49-F238E27FC236}">
                <a16:creationId xmlns:a16="http://schemas.microsoft.com/office/drawing/2014/main" id="{B6FD82A8-1F81-42A6-AD3B-80A52C5E22C8}"/>
              </a:ext>
            </a:extLst>
          </p:cNvPr>
          <p:cNvSpPr>
            <a:spLocks noGrp="1"/>
          </p:cNvSpPr>
          <p:nvPr>
            <p:ph idx="1"/>
          </p:nvPr>
        </p:nvSpPr>
        <p:spPr>
          <a:xfrm>
            <a:off x="571500" y="1600200"/>
            <a:ext cx="11049000" cy="4525963"/>
          </a:xfrm>
        </p:spPr>
        <p:txBody>
          <a:bodyPr/>
          <a:lstStyle/>
          <a:p>
            <a:r>
              <a:rPr lang="en-US" dirty="0"/>
              <a:t>Copy your thesis sentence, the topic sentence of each body paragraph, and your most important claim from the conclusion. </a:t>
            </a:r>
          </a:p>
          <a:p>
            <a:r>
              <a:rPr lang="en-US" dirty="0"/>
              <a:t>Paste into a blank document and/or read them aloud.</a:t>
            </a:r>
          </a:p>
          <a:p>
            <a:r>
              <a:rPr lang="en-US" dirty="0"/>
              <a:t>What kind of argument do they make? </a:t>
            </a:r>
          </a:p>
          <a:p>
            <a:r>
              <a:rPr lang="en-US" dirty="0"/>
              <a:t>Rewrite/rearrange the sentences in the outline before revising the rest of the paper. </a:t>
            </a:r>
          </a:p>
        </p:txBody>
      </p:sp>
    </p:spTree>
    <p:extLst>
      <p:ext uri="{BB962C8B-B14F-4D97-AF65-F5344CB8AC3E}">
        <p14:creationId xmlns:p14="http://schemas.microsoft.com/office/powerpoint/2010/main" val="2093179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3BA441-84D6-4B45-A4D8-71239C3368D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0CE023-97FA-4F45-9D63-E9009B9BD6B0}"/>
              </a:ext>
            </a:extLst>
          </p:cNvPr>
          <p:cNvSpPr>
            <a:spLocks noGrp="1"/>
          </p:cNvSpPr>
          <p:nvPr>
            <p:ph type="title"/>
          </p:nvPr>
        </p:nvSpPr>
        <p:spPr/>
        <p:txBody>
          <a:bodyPr>
            <a:normAutofit/>
          </a:bodyPr>
          <a:lstStyle/>
          <a:p>
            <a:r>
              <a:rPr lang="en-US" dirty="0"/>
              <a:t>Reverse Outline Template</a:t>
            </a:r>
          </a:p>
        </p:txBody>
      </p:sp>
      <p:sp>
        <p:nvSpPr>
          <p:cNvPr id="3" name="Content Placeholder 2">
            <a:extLst>
              <a:ext uri="{FF2B5EF4-FFF2-40B4-BE49-F238E27FC236}">
                <a16:creationId xmlns:a16="http://schemas.microsoft.com/office/drawing/2014/main" id="{B6FD82A8-1F81-42A6-AD3B-80A52C5E22C8}"/>
              </a:ext>
            </a:extLst>
          </p:cNvPr>
          <p:cNvSpPr>
            <a:spLocks noGrp="1"/>
          </p:cNvSpPr>
          <p:nvPr>
            <p:ph idx="1"/>
          </p:nvPr>
        </p:nvSpPr>
        <p:spPr>
          <a:xfrm>
            <a:off x="609600" y="1600201"/>
            <a:ext cx="11125200" cy="4525963"/>
          </a:xfrm>
        </p:spPr>
        <p:txBody>
          <a:bodyPr/>
          <a:lstStyle/>
          <a:p>
            <a:pPr marL="0" indent="0">
              <a:buNone/>
            </a:pPr>
            <a:r>
              <a:rPr lang="en-US" dirty="0"/>
              <a:t>THESIS: [insert thesis sentence here]</a:t>
            </a:r>
          </a:p>
          <a:p>
            <a:pPr marL="514350" indent="-514350">
              <a:buFont typeface="+mj-lt"/>
              <a:buAutoNum type="arabicPeriod"/>
            </a:pPr>
            <a:r>
              <a:rPr lang="en-US" dirty="0"/>
              <a:t>[insert body paragraph topic sentence here]</a:t>
            </a:r>
          </a:p>
          <a:p>
            <a:pPr marL="514350" indent="-514350">
              <a:buFont typeface="+mj-lt"/>
              <a:buAutoNum type="arabicPeriod"/>
            </a:pPr>
            <a:r>
              <a:rPr lang="en-US" dirty="0"/>
              <a:t>[next topic sentence]</a:t>
            </a:r>
          </a:p>
          <a:p>
            <a:pPr marL="514350" indent="-514350">
              <a:buFont typeface="+mj-lt"/>
              <a:buAutoNum type="arabicPeriod"/>
            </a:pPr>
            <a:r>
              <a:rPr lang="en-US" dirty="0"/>
              <a:t>[etc.]</a:t>
            </a:r>
          </a:p>
          <a:p>
            <a:pPr marL="514350" indent="-514350">
              <a:buFont typeface="+mj-lt"/>
              <a:buAutoNum type="arabicPeriod"/>
            </a:pPr>
            <a:r>
              <a:rPr lang="en-US" dirty="0"/>
              <a:t>[repeat for remaining body paragraphs]</a:t>
            </a:r>
          </a:p>
          <a:p>
            <a:pPr marL="0" indent="0">
              <a:buNone/>
            </a:pPr>
            <a:r>
              <a:rPr lang="en-US" dirty="0"/>
              <a:t>CONCLUSION: [insert most important claim from conclusion here]</a:t>
            </a:r>
          </a:p>
        </p:txBody>
      </p:sp>
    </p:spTree>
    <p:extLst>
      <p:ext uri="{BB962C8B-B14F-4D97-AF65-F5344CB8AC3E}">
        <p14:creationId xmlns:p14="http://schemas.microsoft.com/office/powerpoint/2010/main" val="105165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604B-0499-4EE8-9FFA-A46D5E52F2F0}"/>
              </a:ext>
            </a:extLst>
          </p:cNvPr>
          <p:cNvSpPr>
            <a:spLocks noGrp="1"/>
          </p:cNvSpPr>
          <p:nvPr>
            <p:ph type="title"/>
          </p:nvPr>
        </p:nvSpPr>
        <p:spPr/>
        <p:txBody>
          <a:bodyPr>
            <a:normAutofit/>
          </a:bodyPr>
          <a:lstStyle/>
          <a:p>
            <a:r>
              <a:rPr lang="en-US" dirty="0"/>
              <a:t>Evaluating Topic Sentence Structure</a:t>
            </a:r>
          </a:p>
        </p:txBody>
      </p:sp>
      <p:sp>
        <p:nvSpPr>
          <p:cNvPr id="3" name="Content Placeholder 2">
            <a:extLst>
              <a:ext uri="{FF2B5EF4-FFF2-40B4-BE49-F238E27FC236}">
                <a16:creationId xmlns:a16="http://schemas.microsoft.com/office/drawing/2014/main" id="{B67F5678-112A-4140-8B8A-70BD48D6EDA9}"/>
              </a:ext>
            </a:extLst>
          </p:cNvPr>
          <p:cNvSpPr>
            <a:spLocks noGrp="1"/>
          </p:cNvSpPr>
          <p:nvPr>
            <p:ph idx="1"/>
          </p:nvPr>
        </p:nvSpPr>
        <p:spPr/>
        <p:txBody>
          <a:bodyPr>
            <a:normAutofit/>
          </a:bodyPr>
          <a:lstStyle/>
          <a:p>
            <a:r>
              <a:rPr lang="en-US" dirty="0"/>
              <a:t>1 major claim per ¶ — no more, no less.</a:t>
            </a:r>
          </a:p>
          <a:p>
            <a:pPr lvl="1"/>
            <a:r>
              <a:rPr lang="en-US" dirty="0"/>
              <a:t>Check for multiple claims or no clear claim.</a:t>
            </a:r>
          </a:p>
          <a:p>
            <a:r>
              <a:rPr lang="en-US" dirty="0"/>
              <a:t>Claim is the 1</a:t>
            </a:r>
            <a:r>
              <a:rPr lang="en-US" baseline="30000" dirty="0"/>
              <a:t>st</a:t>
            </a:r>
            <a:r>
              <a:rPr lang="en-US" dirty="0"/>
              <a:t> sentence of each ¶.</a:t>
            </a:r>
          </a:p>
          <a:p>
            <a:pPr lvl="1"/>
            <a:r>
              <a:rPr lang="en-US" dirty="0"/>
              <a:t>Is your best claim elsewhere in the ¶?</a:t>
            </a:r>
          </a:p>
          <a:p>
            <a:r>
              <a:rPr lang="en-US" dirty="0"/>
              <a:t>Claims follow a logical sequence.</a:t>
            </a:r>
          </a:p>
          <a:p>
            <a:pPr lvl="1"/>
            <a:r>
              <a:rPr lang="en-US" dirty="0"/>
              <a:t>Is each claim distinct from previous?</a:t>
            </a:r>
          </a:p>
          <a:p>
            <a:pPr lvl="1"/>
            <a:r>
              <a:rPr lang="en-US" dirty="0"/>
              <a:t>Does each claim move the argument forward?</a:t>
            </a:r>
          </a:p>
        </p:txBody>
      </p:sp>
    </p:spTree>
    <p:extLst>
      <p:ext uri="{BB962C8B-B14F-4D97-AF65-F5344CB8AC3E}">
        <p14:creationId xmlns:p14="http://schemas.microsoft.com/office/powerpoint/2010/main" val="397052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604B-0499-4EE8-9FFA-A46D5E52F2F0}"/>
              </a:ext>
            </a:extLst>
          </p:cNvPr>
          <p:cNvSpPr>
            <a:spLocks noGrp="1"/>
          </p:cNvSpPr>
          <p:nvPr>
            <p:ph type="title"/>
          </p:nvPr>
        </p:nvSpPr>
        <p:spPr/>
        <p:txBody>
          <a:bodyPr>
            <a:normAutofit/>
          </a:bodyPr>
          <a:lstStyle/>
          <a:p>
            <a:r>
              <a:rPr lang="en-US" dirty="0"/>
              <a:t>Evaluating Topic Sentence Structure</a:t>
            </a:r>
          </a:p>
        </p:txBody>
      </p:sp>
      <p:sp>
        <p:nvSpPr>
          <p:cNvPr id="3" name="Content Placeholder 2">
            <a:extLst>
              <a:ext uri="{FF2B5EF4-FFF2-40B4-BE49-F238E27FC236}">
                <a16:creationId xmlns:a16="http://schemas.microsoft.com/office/drawing/2014/main" id="{B67F5678-112A-4140-8B8A-70BD48D6EDA9}"/>
              </a:ext>
            </a:extLst>
          </p:cNvPr>
          <p:cNvSpPr>
            <a:spLocks noGrp="1"/>
          </p:cNvSpPr>
          <p:nvPr>
            <p:ph idx="1"/>
          </p:nvPr>
        </p:nvSpPr>
        <p:spPr/>
        <p:txBody>
          <a:bodyPr>
            <a:normAutofit fontScale="92500" lnSpcReduction="10000"/>
          </a:bodyPr>
          <a:lstStyle/>
          <a:p>
            <a:pPr marL="0" indent="0">
              <a:buNone/>
            </a:pPr>
            <a:r>
              <a:rPr lang="en-US" dirty="0"/>
              <a:t>Transition words can reveal logical structure:</a:t>
            </a:r>
          </a:p>
          <a:p>
            <a:r>
              <a:rPr lang="en-US" dirty="0"/>
              <a:t>Logical consequence: </a:t>
            </a:r>
            <a:r>
              <a:rPr lang="en-US" i="1" dirty="0"/>
              <a:t>accordingly</a:t>
            </a:r>
            <a:r>
              <a:rPr lang="en-US" dirty="0"/>
              <a:t>, </a:t>
            </a:r>
            <a:r>
              <a:rPr lang="en-US" i="1" dirty="0"/>
              <a:t>therefore</a:t>
            </a:r>
          </a:p>
          <a:p>
            <a:r>
              <a:rPr lang="en-US" dirty="0"/>
              <a:t>Logical contrast: </a:t>
            </a:r>
            <a:r>
              <a:rPr lang="en-US" i="1" dirty="0"/>
              <a:t>although</a:t>
            </a:r>
            <a:r>
              <a:rPr lang="en-US" dirty="0"/>
              <a:t>, </a:t>
            </a:r>
            <a:r>
              <a:rPr lang="en-US" i="1" dirty="0"/>
              <a:t>however</a:t>
            </a:r>
            <a:r>
              <a:rPr lang="en-US" dirty="0"/>
              <a:t>, </a:t>
            </a:r>
            <a:r>
              <a:rPr lang="en-US" i="1" dirty="0"/>
              <a:t>nonetheless</a:t>
            </a:r>
          </a:p>
          <a:p>
            <a:endParaRPr lang="en-US" dirty="0"/>
          </a:p>
          <a:p>
            <a:pPr marL="0" indent="0">
              <a:buNone/>
            </a:pPr>
            <a:r>
              <a:rPr lang="en-US" dirty="0"/>
              <a:t>Or potential structure problems: </a:t>
            </a:r>
          </a:p>
          <a:p>
            <a:r>
              <a:rPr lang="en-US" dirty="0"/>
              <a:t>Chronological plot summary: </a:t>
            </a:r>
            <a:r>
              <a:rPr lang="en-US" i="1" dirty="0"/>
              <a:t>then</a:t>
            </a:r>
            <a:r>
              <a:rPr lang="en-US" dirty="0"/>
              <a:t>, </a:t>
            </a:r>
            <a:r>
              <a:rPr lang="en-US" i="1" dirty="0"/>
              <a:t>when</a:t>
            </a:r>
            <a:r>
              <a:rPr lang="en-US" dirty="0"/>
              <a:t>, </a:t>
            </a:r>
            <a:r>
              <a:rPr lang="en-US" i="1" dirty="0"/>
              <a:t>next</a:t>
            </a:r>
          </a:p>
          <a:p>
            <a:r>
              <a:rPr lang="en-US" dirty="0"/>
              <a:t>Many examples of same point: </a:t>
            </a:r>
            <a:r>
              <a:rPr lang="en-US" i="1" dirty="0"/>
              <a:t>another</a:t>
            </a:r>
            <a:r>
              <a:rPr lang="en-US" dirty="0"/>
              <a:t>, </a:t>
            </a:r>
            <a:r>
              <a:rPr lang="en-US" i="1" dirty="0"/>
              <a:t>secondly</a:t>
            </a:r>
            <a:endParaRPr lang="en-US" dirty="0"/>
          </a:p>
          <a:p>
            <a:pPr lvl="1"/>
            <a:r>
              <a:rPr lang="en-US" dirty="0"/>
              <a:t>How might each new example allow a new claim?</a:t>
            </a:r>
          </a:p>
          <a:p>
            <a:r>
              <a:rPr lang="en-US" dirty="0"/>
              <a:t>Disconnected points: </a:t>
            </a:r>
            <a:r>
              <a:rPr lang="en-US" i="1" dirty="0"/>
              <a:t>interestingly</a:t>
            </a:r>
            <a:r>
              <a:rPr lang="en-US" dirty="0"/>
              <a:t>, </a:t>
            </a:r>
            <a:r>
              <a:rPr lang="en-US" i="1" dirty="0"/>
              <a:t>also</a:t>
            </a:r>
          </a:p>
          <a:p>
            <a:endParaRPr lang="en-US" dirty="0"/>
          </a:p>
        </p:txBody>
      </p:sp>
    </p:spTree>
    <p:extLst>
      <p:ext uri="{BB962C8B-B14F-4D97-AF65-F5344CB8AC3E}">
        <p14:creationId xmlns:p14="http://schemas.microsoft.com/office/powerpoint/2010/main" val="88381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2B1631-357B-4AD4-9D84-6560001B32BF}"/>
              </a:ext>
            </a:extLst>
          </p:cNvPr>
          <p:cNvSpPr>
            <a:spLocks noGrp="1"/>
          </p:cNvSpPr>
          <p:nvPr>
            <p:ph type="ctrTitle"/>
          </p:nvPr>
        </p:nvSpPr>
        <p:spPr/>
        <p:txBody>
          <a:bodyPr/>
          <a:lstStyle/>
          <a:p>
            <a:r>
              <a:rPr lang="en-US" dirty="0"/>
              <a:t>Analysis</a:t>
            </a:r>
          </a:p>
        </p:txBody>
      </p:sp>
      <p:sp>
        <p:nvSpPr>
          <p:cNvPr id="5" name="Subtitle 4">
            <a:extLst>
              <a:ext uri="{FF2B5EF4-FFF2-40B4-BE49-F238E27FC236}">
                <a16:creationId xmlns:a16="http://schemas.microsoft.com/office/drawing/2014/main" id="{82FCD5CF-C972-4975-8BBE-68F699604554}"/>
              </a:ext>
            </a:extLst>
          </p:cNvPr>
          <p:cNvSpPr>
            <a:spLocks noGrp="1"/>
          </p:cNvSpPr>
          <p:nvPr>
            <p:ph type="subTitle" idx="1"/>
          </p:nvPr>
        </p:nvSpPr>
        <p:spPr/>
        <p:txBody>
          <a:bodyPr/>
          <a:lstStyle/>
          <a:p>
            <a:r>
              <a:rPr lang="en-US" dirty="0"/>
              <a:t>What it is, and what it isn’t</a:t>
            </a:r>
          </a:p>
        </p:txBody>
      </p:sp>
    </p:spTree>
    <p:extLst>
      <p:ext uri="{BB962C8B-B14F-4D97-AF65-F5344CB8AC3E}">
        <p14:creationId xmlns:p14="http://schemas.microsoft.com/office/powerpoint/2010/main" val="80716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FA6F-BEF5-42D5-9DD9-BBB1834F70D2}"/>
              </a:ext>
            </a:extLst>
          </p:cNvPr>
          <p:cNvSpPr>
            <a:spLocks noGrp="1"/>
          </p:cNvSpPr>
          <p:nvPr>
            <p:ph type="title"/>
          </p:nvPr>
        </p:nvSpPr>
        <p:spPr>
          <a:xfrm>
            <a:off x="1981200" y="2514600"/>
            <a:ext cx="8229600" cy="1143000"/>
          </a:xfrm>
        </p:spPr>
        <p:txBody>
          <a:bodyPr/>
          <a:lstStyle/>
          <a:p>
            <a:r>
              <a:rPr lang="en-US" dirty="0"/>
              <a:t>Quotations: Philosophy</a:t>
            </a:r>
          </a:p>
        </p:txBody>
      </p:sp>
    </p:spTree>
    <p:extLst>
      <p:ext uri="{BB962C8B-B14F-4D97-AF65-F5344CB8AC3E}">
        <p14:creationId xmlns:p14="http://schemas.microsoft.com/office/powerpoint/2010/main" val="2609185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02ED9E-74C6-4CF2-98F8-DED78C16871C}"/>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1"/>
            <a:ext cx="12192000" cy="6850871"/>
          </a:xfrm>
          <a:prstGeom prst="rect">
            <a:avLst/>
          </a:prstGeom>
        </p:spPr>
      </p:pic>
      <p:sp>
        <p:nvSpPr>
          <p:cNvPr id="2" name="Title 1"/>
          <p:cNvSpPr>
            <a:spLocks noGrp="1"/>
          </p:cNvSpPr>
          <p:nvPr>
            <p:ph type="title"/>
          </p:nvPr>
        </p:nvSpPr>
        <p:spPr/>
        <p:txBody>
          <a:bodyPr>
            <a:normAutofit fontScale="90000"/>
          </a:bodyPr>
          <a:lstStyle/>
          <a:p>
            <a:r>
              <a:rPr lang="en-US" dirty="0"/>
              <a:t>Quotations: </a:t>
            </a:r>
            <a:br>
              <a:rPr lang="en-US" dirty="0"/>
            </a:br>
            <a:r>
              <a:rPr lang="en-US" dirty="0"/>
              <a:t>When/Why/How to Use</a:t>
            </a:r>
          </a:p>
        </p:txBody>
      </p:sp>
      <p:sp>
        <p:nvSpPr>
          <p:cNvPr id="3" name="Content Placeholder 2"/>
          <p:cNvSpPr>
            <a:spLocks noGrp="1"/>
          </p:cNvSpPr>
          <p:nvPr>
            <p:ph idx="1"/>
          </p:nvPr>
        </p:nvSpPr>
        <p:spPr/>
        <p:txBody>
          <a:bodyPr>
            <a:normAutofit lnSpcReduction="10000"/>
          </a:bodyPr>
          <a:lstStyle/>
          <a:p>
            <a:r>
              <a:rPr lang="en-US" dirty="0"/>
              <a:t>Make claims needing quotations in each body ¶.</a:t>
            </a:r>
          </a:p>
          <a:p>
            <a:r>
              <a:rPr lang="en-US" dirty="0"/>
              <a:t>Choose quotations that require analysis.</a:t>
            </a:r>
          </a:p>
          <a:p>
            <a:pPr lvl="1"/>
            <a:r>
              <a:rPr lang="en-US" dirty="0"/>
              <a:t>Don’t use quotes simply to establish facts.</a:t>
            </a:r>
          </a:p>
          <a:p>
            <a:pPr lvl="1"/>
            <a:r>
              <a:rPr lang="en-US" dirty="0"/>
              <a:t>Longer quotes demand more analysis.</a:t>
            </a:r>
          </a:p>
          <a:p>
            <a:r>
              <a:rPr lang="en-US" dirty="0"/>
              <a:t>Make quotations part of your sentences.</a:t>
            </a:r>
          </a:p>
          <a:p>
            <a:r>
              <a:rPr lang="en-US" dirty="0"/>
              <a:t>Keep quotations in the middles of ¶s.</a:t>
            </a:r>
          </a:p>
          <a:p>
            <a:r>
              <a:rPr lang="en-US" dirty="0"/>
              <a:t>Transcribe quotations accurately.</a:t>
            </a:r>
          </a:p>
          <a:p>
            <a:r>
              <a:rPr lang="en-US" dirty="0"/>
              <a:t>Cite borrowed words/ideas properly. </a:t>
            </a:r>
          </a:p>
          <a:p>
            <a:endParaRPr lang="en-US" dirty="0"/>
          </a:p>
        </p:txBody>
      </p:sp>
    </p:spTree>
    <p:extLst>
      <p:ext uri="{BB962C8B-B14F-4D97-AF65-F5344CB8AC3E}">
        <p14:creationId xmlns:p14="http://schemas.microsoft.com/office/powerpoint/2010/main" val="949541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BB5E-49B7-4D6A-9E28-BB4DAA726710}"/>
              </a:ext>
            </a:extLst>
          </p:cNvPr>
          <p:cNvSpPr>
            <a:spLocks noGrp="1"/>
          </p:cNvSpPr>
          <p:nvPr>
            <p:ph type="title"/>
          </p:nvPr>
        </p:nvSpPr>
        <p:spPr/>
        <p:txBody>
          <a:bodyPr>
            <a:normAutofit/>
          </a:bodyPr>
          <a:lstStyle/>
          <a:p>
            <a:r>
              <a:rPr lang="en-US" dirty="0"/>
              <a:t>Quotation Format Priorities </a:t>
            </a:r>
            <a:br>
              <a:rPr lang="en-US" dirty="0"/>
            </a:br>
            <a:r>
              <a:rPr lang="en-US" sz="2200" dirty="0"/>
              <a:t>Some formatting/technical issues are more important than others!</a:t>
            </a:r>
            <a:endParaRPr lang="en-US" dirty="0"/>
          </a:p>
        </p:txBody>
      </p:sp>
      <p:sp>
        <p:nvSpPr>
          <p:cNvPr id="3" name="Content Placeholder 2">
            <a:extLst>
              <a:ext uri="{FF2B5EF4-FFF2-40B4-BE49-F238E27FC236}">
                <a16:creationId xmlns:a16="http://schemas.microsoft.com/office/drawing/2014/main" id="{1C9F955C-26F4-4B81-95B0-0D7081C77912}"/>
              </a:ext>
            </a:extLst>
          </p:cNvPr>
          <p:cNvSpPr>
            <a:spLocks noGrp="1"/>
          </p:cNvSpPr>
          <p:nvPr>
            <p:ph idx="1"/>
          </p:nvPr>
        </p:nvSpPr>
        <p:spPr/>
        <p:txBody>
          <a:bodyPr>
            <a:normAutofit fontScale="92500"/>
          </a:bodyPr>
          <a:lstStyle/>
          <a:p>
            <a:pPr marL="457200" indent="-457200">
              <a:buFont typeface="+mj-lt"/>
              <a:buAutoNum type="arabicPeriod"/>
            </a:pPr>
            <a:r>
              <a:rPr lang="en-US" sz="2800" dirty="0"/>
              <a:t>Errors with ethical consequences (unfair to someone else):</a:t>
            </a:r>
          </a:p>
          <a:p>
            <a:pPr lvl="1"/>
            <a:r>
              <a:rPr lang="en-US" dirty="0"/>
              <a:t>Transcription errors, misleading edits, etc. can misrepresent what another person has said.</a:t>
            </a:r>
          </a:p>
          <a:p>
            <a:pPr lvl="1"/>
            <a:r>
              <a:rPr lang="en-US" dirty="0"/>
              <a:t>Misplaced/absent quotation marks or citation info (or anything that blurs the lines between what you said and what they said) can be plagiarism. </a:t>
            </a:r>
          </a:p>
          <a:p>
            <a:pPr marL="514350" indent="-514350">
              <a:buFont typeface="+mj-lt"/>
              <a:buAutoNum type="arabicPeriod"/>
            </a:pPr>
            <a:r>
              <a:rPr lang="en-US" sz="2800" dirty="0"/>
              <a:t>Errors with rhetorical consequences (obscure the shape of your own argument): quote integration problems, starting new paragraph after block quote, etc.</a:t>
            </a:r>
          </a:p>
          <a:p>
            <a:pPr marL="514350" indent="-514350">
              <a:buFont typeface="+mj-lt"/>
              <a:buAutoNum type="arabicPeriod"/>
            </a:pPr>
            <a:r>
              <a:rPr lang="en-US" sz="2800" dirty="0"/>
              <a:t>Errors with mainly stylistic consequences (look less attractive/professional): misplaced period after quote, etc.</a:t>
            </a:r>
          </a:p>
          <a:p>
            <a:pPr marL="514350" indent="-514350">
              <a:buFont typeface="+mj-lt"/>
              <a:buAutoNum type="arabicPeriod"/>
            </a:pPr>
            <a:endParaRPr lang="en-US" dirty="0"/>
          </a:p>
        </p:txBody>
      </p:sp>
    </p:spTree>
    <p:extLst>
      <p:ext uri="{BB962C8B-B14F-4D97-AF65-F5344CB8AC3E}">
        <p14:creationId xmlns:p14="http://schemas.microsoft.com/office/powerpoint/2010/main" val="806723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FA6F-BEF5-42D5-9DD9-BBB1834F70D2}"/>
              </a:ext>
            </a:extLst>
          </p:cNvPr>
          <p:cNvSpPr>
            <a:spLocks noGrp="1"/>
          </p:cNvSpPr>
          <p:nvPr>
            <p:ph type="title"/>
          </p:nvPr>
        </p:nvSpPr>
        <p:spPr>
          <a:xfrm>
            <a:off x="1981200" y="2514600"/>
            <a:ext cx="8229600" cy="1676400"/>
          </a:xfrm>
        </p:spPr>
        <p:txBody>
          <a:bodyPr>
            <a:normAutofit/>
          </a:bodyPr>
          <a:lstStyle/>
          <a:p>
            <a:r>
              <a:rPr lang="en-US" dirty="0"/>
              <a:t>Citations: </a:t>
            </a:r>
            <a:br>
              <a:rPr lang="en-US" dirty="0"/>
            </a:br>
            <a:r>
              <a:rPr lang="en-US" dirty="0"/>
              <a:t>Avoiding Plagiarism</a:t>
            </a:r>
          </a:p>
        </p:txBody>
      </p:sp>
    </p:spTree>
    <p:extLst>
      <p:ext uri="{BB962C8B-B14F-4D97-AF65-F5344CB8AC3E}">
        <p14:creationId xmlns:p14="http://schemas.microsoft.com/office/powerpoint/2010/main" val="4269668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BB5E-49B7-4D6A-9E28-BB4DAA726710}"/>
              </a:ext>
            </a:extLst>
          </p:cNvPr>
          <p:cNvSpPr>
            <a:spLocks noGrp="1"/>
          </p:cNvSpPr>
          <p:nvPr>
            <p:ph type="title"/>
          </p:nvPr>
        </p:nvSpPr>
        <p:spPr/>
        <p:txBody>
          <a:bodyPr>
            <a:normAutofit/>
          </a:bodyPr>
          <a:lstStyle/>
          <a:p>
            <a:r>
              <a:rPr lang="en-US" dirty="0"/>
              <a:t>Ethical Citation: What/Why</a:t>
            </a:r>
          </a:p>
        </p:txBody>
      </p:sp>
      <p:sp>
        <p:nvSpPr>
          <p:cNvPr id="3" name="Content Placeholder 2">
            <a:extLst>
              <a:ext uri="{FF2B5EF4-FFF2-40B4-BE49-F238E27FC236}">
                <a16:creationId xmlns:a16="http://schemas.microsoft.com/office/drawing/2014/main" id="{1C9F955C-26F4-4B81-95B0-0D7081C77912}"/>
              </a:ext>
            </a:extLst>
          </p:cNvPr>
          <p:cNvSpPr>
            <a:spLocks noGrp="1"/>
          </p:cNvSpPr>
          <p:nvPr>
            <p:ph idx="1"/>
          </p:nvPr>
        </p:nvSpPr>
        <p:spPr/>
        <p:txBody>
          <a:bodyPr>
            <a:normAutofit lnSpcReduction="10000"/>
          </a:bodyPr>
          <a:lstStyle/>
          <a:p>
            <a:pPr marL="0" indent="0" algn="ctr">
              <a:buNone/>
            </a:pPr>
            <a:r>
              <a:rPr lang="en-US" sz="2800" dirty="0"/>
              <a:t>WHAT</a:t>
            </a:r>
          </a:p>
          <a:p>
            <a:r>
              <a:rPr lang="en-US" sz="2800" dirty="0"/>
              <a:t>Cite any borrowed words, ideas, pictures, data, etc. </a:t>
            </a:r>
          </a:p>
          <a:p>
            <a:pPr lvl="1"/>
            <a:r>
              <a:rPr lang="en-US" sz="2400" dirty="0"/>
              <a:t>Except “common knowledge” (non-debatable things your audience should know without having to look up). When in doubt, cite!</a:t>
            </a:r>
          </a:p>
          <a:p>
            <a:pPr marL="0" indent="0" algn="ctr">
              <a:buNone/>
            </a:pPr>
            <a:endParaRPr lang="en-US" sz="2800" dirty="0"/>
          </a:p>
          <a:p>
            <a:pPr marL="0" indent="0" algn="ctr">
              <a:buNone/>
            </a:pPr>
            <a:r>
              <a:rPr lang="en-US" sz="2800" dirty="0"/>
              <a:t>WHY</a:t>
            </a:r>
          </a:p>
          <a:p>
            <a:r>
              <a:rPr lang="en-US" sz="2800" dirty="0"/>
              <a:t>Honesty: Don’t pretend you did work you didn’t do.</a:t>
            </a:r>
          </a:p>
          <a:p>
            <a:r>
              <a:rPr lang="en-US" sz="2800" dirty="0"/>
              <a:t>Learning: You are not honing your skills if you outsource the work.  </a:t>
            </a:r>
          </a:p>
          <a:p>
            <a:r>
              <a:rPr lang="en-US" sz="2800" dirty="0"/>
              <a:t>Gratitude: When someone else’s work makes your work better, or saves you time and effort, you should want to thank them. </a:t>
            </a:r>
          </a:p>
        </p:txBody>
      </p:sp>
    </p:spTree>
    <p:extLst>
      <p:ext uri="{BB962C8B-B14F-4D97-AF65-F5344CB8AC3E}">
        <p14:creationId xmlns:p14="http://schemas.microsoft.com/office/powerpoint/2010/main" val="1734317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BB5E-49B7-4D6A-9E28-BB4DAA726710}"/>
              </a:ext>
            </a:extLst>
          </p:cNvPr>
          <p:cNvSpPr>
            <a:spLocks noGrp="1"/>
          </p:cNvSpPr>
          <p:nvPr>
            <p:ph type="title"/>
          </p:nvPr>
        </p:nvSpPr>
        <p:spPr/>
        <p:txBody>
          <a:bodyPr>
            <a:normAutofit/>
          </a:bodyPr>
          <a:lstStyle/>
          <a:p>
            <a:r>
              <a:rPr lang="en-US" dirty="0"/>
              <a:t>Ethical Citation: How</a:t>
            </a:r>
            <a:br>
              <a:rPr lang="en-US" dirty="0"/>
            </a:br>
            <a:r>
              <a:rPr lang="en-US" sz="2000" dirty="0"/>
              <a:t>(this part gets complicated — details later)</a:t>
            </a:r>
            <a:endParaRPr lang="en-US" dirty="0"/>
          </a:p>
        </p:txBody>
      </p:sp>
      <p:sp>
        <p:nvSpPr>
          <p:cNvPr id="3" name="Content Placeholder 2">
            <a:extLst>
              <a:ext uri="{FF2B5EF4-FFF2-40B4-BE49-F238E27FC236}">
                <a16:creationId xmlns:a16="http://schemas.microsoft.com/office/drawing/2014/main" id="{1C9F955C-26F4-4B81-95B0-0D7081C77912}"/>
              </a:ext>
            </a:extLst>
          </p:cNvPr>
          <p:cNvSpPr>
            <a:spLocks noGrp="1"/>
          </p:cNvSpPr>
          <p:nvPr>
            <p:ph idx="1"/>
          </p:nvPr>
        </p:nvSpPr>
        <p:spPr/>
        <p:txBody>
          <a:bodyPr>
            <a:normAutofit lnSpcReduction="10000"/>
          </a:bodyPr>
          <a:lstStyle/>
          <a:p>
            <a:r>
              <a:rPr lang="en-US" dirty="0"/>
              <a:t>Format must make clear EXACTLY: </a:t>
            </a:r>
          </a:p>
          <a:p>
            <a:pPr lvl="1"/>
            <a:r>
              <a:rPr lang="en-US" dirty="0"/>
              <a:t>Where other people’s words or ideas begin and end.</a:t>
            </a:r>
          </a:p>
          <a:p>
            <a:pPr lvl="1"/>
            <a:r>
              <a:rPr lang="en-US" dirty="0"/>
              <a:t>Where the borrowed material comes from. </a:t>
            </a:r>
          </a:p>
          <a:p>
            <a:r>
              <a:rPr lang="en-US" dirty="0"/>
              <a:t>All borrowings followed by parenthetical citation:</a:t>
            </a:r>
          </a:p>
          <a:p>
            <a:pPr lvl="1"/>
            <a:r>
              <a:rPr lang="en-US" dirty="0"/>
              <a:t>Contains minimum info needed to find source’s full bibliographic entry. </a:t>
            </a:r>
          </a:p>
          <a:p>
            <a:pPr lvl="1"/>
            <a:r>
              <a:rPr lang="en-US" dirty="0"/>
              <a:t>Contains locator number(s) to pinpoint quotation within source. </a:t>
            </a:r>
          </a:p>
          <a:p>
            <a:r>
              <a:rPr lang="en-US" dirty="0"/>
              <a:t>Full information for source in Works Cited at end of paper.</a:t>
            </a:r>
          </a:p>
          <a:p>
            <a:pPr lvl="1"/>
            <a:r>
              <a:rPr lang="en-US" dirty="0"/>
              <a:t>In some styles, this info may go in a footnote/endnote. </a:t>
            </a:r>
          </a:p>
          <a:p>
            <a:endParaRPr lang="en-US" sz="2400" dirty="0"/>
          </a:p>
          <a:p>
            <a:pPr marL="514350" indent="-514350">
              <a:buFont typeface="+mj-lt"/>
              <a:buAutoNum type="arabicPeriod"/>
            </a:pPr>
            <a:endParaRPr lang="en-US" dirty="0"/>
          </a:p>
        </p:txBody>
      </p:sp>
    </p:spTree>
    <p:extLst>
      <p:ext uri="{BB962C8B-B14F-4D97-AF65-F5344CB8AC3E}">
        <p14:creationId xmlns:p14="http://schemas.microsoft.com/office/powerpoint/2010/main" val="1843399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BB5E-49B7-4D6A-9E28-BB4DAA726710}"/>
              </a:ext>
            </a:extLst>
          </p:cNvPr>
          <p:cNvSpPr>
            <a:spLocks noGrp="1"/>
          </p:cNvSpPr>
          <p:nvPr>
            <p:ph type="title"/>
          </p:nvPr>
        </p:nvSpPr>
        <p:spPr/>
        <p:txBody>
          <a:bodyPr>
            <a:normAutofit/>
          </a:bodyPr>
          <a:lstStyle/>
          <a:p>
            <a:r>
              <a:rPr lang="en-US" dirty="0"/>
              <a:t>Ethical Citation: How</a:t>
            </a:r>
          </a:p>
        </p:txBody>
      </p:sp>
      <p:sp>
        <p:nvSpPr>
          <p:cNvPr id="3" name="Content Placeholder 2">
            <a:extLst>
              <a:ext uri="{FF2B5EF4-FFF2-40B4-BE49-F238E27FC236}">
                <a16:creationId xmlns:a16="http://schemas.microsoft.com/office/drawing/2014/main" id="{1C9F955C-26F4-4B81-95B0-0D7081C77912}"/>
              </a:ext>
            </a:extLst>
          </p:cNvPr>
          <p:cNvSpPr>
            <a:spLocks noGrp="1"/>
          </p:cNvSpPr>
          <p:nvPr>
            <p:ph idx="1"/>
          </p:nvPr>
        </p:nvSpPr>
        <p:spPr/>
        <p:txBody>
          <a:bodyPr>
            <a:normAutofit fontScale="92500"/>
          </a:bodyPr>
          <a:lstStyle/>
          <a:p>
            <a:r>
              <a:rPr lang="en-US" sz="3600" dirty="0"/>
              <a:t>Borrowing words:</a:t>
            </a:r>
          </a:p>
          <a:p>
            <a:pPr lvl="1"/>
            <a:r>
              <a:rPr lang="en-US" dirty="0"/>
              <a:t>Any borrowed words must be inside quotation marks. </a:t>
            </a:r>
          </a:p>
          <a:p>
            <a:pPr lvl="1"/>
            <a:r>
              <a:rPr lang="en-US" dirty="0"/>
              <a:t>Parenthetical citation at the end of the quote (or the sentence containing quotes). </a:t>
            </a:r>
          </a:p>
          <a:p>
            <a:r>
              <a:rPr lang="en-US" sz="3600" dirty="0"/>
              <a:t>Borrowing ideas:</a:t>
            </a:r>
          </a:p>
          <a:p>
            <a:pPr lvl="1"/>
            <a:r>
              <a:rPr lang="en-US" dirty="0"/>
              <a:t>Includes summarizing, paraphrasing, putting it into your own words. </a:t>
            </a:r>
          </a:p>
          <a:p>
            <a:pPr lvl="1"/>
            <a:r>
              <a:rPr lang="en-US" dirty="0"/>
              <a:t>No quotation marks but must label beginning and end!</a:t>
            </a:r>
          </a:p>
          <a:p>
            <a:pPr lvl="1"/>
            <a:r>
              <a:rPr lang="en-US" dirty="0"/>
              <a:t>Begin sections of paraphrase with verbal tag, like “So-and-so argues that.”</a:t>
            </a:r>
          </a:p>
          <a:p>
            <a:pPr lvl="1"/>
            <a:r>
              <a:rPr lang="en-US" dirty="0"/>
              <a:t>End sections of paraphrase with a parenthetical citation. </a:t>
            </a:r>
          </a:p>
        </p:txBody>
      </p:sp>
    </p:spTree>
    <p:extLst>
      <p:ext uri="{BB962C8B-B14F-4D97-AF65-F5344CB8AC3E}">
        <p14:creationId xmlns:p14="http://schemas.microsoft.com/office/powerpoint/2010/main" val="3778181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FA6F-BEF5-42D5-9DD9-BBB1834F70D2}"/>
              </a:ext>
            </a:extLst>
          </p:cNvPr>
          <p:cNvSpPr>
            <a:spLocks noGrp="1"/>
          </p:cNvSpPr>
          <p:nvPr>
            <p:ph type="title"/>
          </p:nvPr>
        </p:nvSpPr>
        <p:spPr>
          <a:xfrm>
            <a:off x="1981200" y="2514600"/>
            <a:ext cx="8229600" cy="1676400"/>
          </a:xfrm>
        </p:spPr>
        <p:txBody>
          <a:bodyPr>
            <a:normAutofit/>
          </a:bodyPr>
          <a:lstStyle/>
          <a:p>
            <a:r>
              <a:rPr lang="en-US" dirty="0"/>
              <a:t>Quotations: </a:t>
            </a:r>
            <a:br>
              <a:rPr lang="en-US" dirty="0"/>
            </a:br>
            <a:r>
              <a:rPr lang="en-US" dirty="0"/>
              <a:t>Formatting/Technical</a:t>
            </a:r>
          </a:p>
        </p:txBody>
      </p:sp>
    </p:spTree>
    <p:extLst>
      <p:ext uri="{BB962C8B-B14F-4D97-AF65-F5344CB8AC3E}">
        <p14:creationId xmlns:p14="http://schemas.microsoft.com/office/powerpoint/2010/main" val="4160920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BB5E-49B7-4D6A-9E28-BB4DAA726710}"/>
              </a:ext>
            </a:extLst>
          </p:cNvPr>
          <p:cNvSpPr>
            <a:spLocks noGrp="1"/>
          </p:cNvSpPr>
          <p:nvPr>
            <p:ph type="title"/>
          </p:nvPr>
        </p:nvSpPr>
        <p:spPr/>
        <p:txBody>
          <a:bodyPr>
            <a:normAutofit fontScale="90000"/>
          </a:bodyPr>
          <a:lstStyle/>
          <a:p>
            <a:r>
              <a:rPr lang="en-US" dirty="0"/>
              <a:t>Quotation Format:</a:t>
            </a:r>
            <a:br>
              <a:rPr lang="en-US" dirty="0"/>
            </a:br>
            <a:r>
              <a:rPr lang="en-US" dirty="0"/>
              <a:t>Integrating Quotations</a:t>
            </a:r>
          </a:p>
        </p:txBody>
      </p:sp>
      <p:sp>
        <p:nvSpPr>
          <p:cNvPr id="3" name="Content Placeholder 2">
            <a:extLst>
              <a:ext uri="{FF2B5EF4-FFF2-40B4-BE49-F238E27FC236}">
                <a16:creationId xmlns:a16="http://schemas.microsoft.com/office/drawing/2014/main" id="{1C9F955C-26F4-4B81-95B0-0D7081C77912}"/>
              </a:ext>
            </a:extLst>
          </p:cNvPr>
          <p:cNvSpPr>
            <a:spLocks noGrp="1"/>
          </p:cNvSpPr>
          <p:nvPr>
            <p:ph idx="1"/>
          </p:nvPr>
        </p:nvSpPr>
        <p:spPr/>
        <p:txBody>
          <a:bodyPr>
            <a:normAutofit/>
          </a:bodyPr>
          <a:lstStyle/>
          <a:p>
            <a:r>
              <a:rPr lang="en-US" dirty="0"/>
              <a:t>Quotations must always be part of a sentence of yours.</a:t>
            </a:r>
          </a:p>
          <a:p>
            <a:r>
              <a:rPr lang="en-US" dirty="0"/>
              <a:t>Introduce with complete sentence and colon.</a:t>
            </a:r>
          </a:p>
          <a:p>
            <a:r>
              <a:rPr lang="en-US" dirty="0"/>
              <a:t>Introduce with phrase (or clause ending in a speaking verb like “says”) and comma.</a:t>
            </a:r>
          </a:p>
          <a:p>
            <a:r>
              <a:rPr lang="en-US" dirty="0"/>
              <a:t>“She says that” and equivalents need no punctuation. </a:t>
            </a:r>
          </a:p>
          <a:p>
            <a:r>
              <a:rPr lang="en-US" dirty="0"/>
              <a:t>Integrate grammatically into your sentence and use whatever punctuation (or lack thereof) is appropriate. </a:t>
            </a:r>
          </a:p>
          <a:p>
            <a:r>
              <a:rPr lang="en-US" dirty="0"/>
              <a:t>See </a:t>
            </a:r>
            <a:r>
              <a:rPr lang="en-US" dirty="0">
                <a:hlinkClick r:id="rId2"/>
              </a:rPr>
              <a:t>http://facultyweb.ivcc.edu/rrambo/eng1001/quotes.htm</a:t>
            </a:r>
            <a:endParaRPr lang="en-US" dirty="0"/>
          </a:p>
          <a:p>
            <a:endParaRPr lang="en-US" dirty="0"/>
          </a:p>
        </p:txBody>
      </p:sp>
    </p:spTree>
    <p:extLst>
      <p:ext uri="{BB962C8B-B14F-4D97-AF65-F5344CB8AC3E}">
        <p14:creationId xmlns:p14="http://schemas.microsoft.com/office/powerpoint/2010/main" val="3638284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BB5E-49B7-4D6A-9E28-BB4DAA726710}"/>
              </a:ext>
            </a:extLst>
          </p:cNvPr>
          <p:cNvSpPr>
            <a:spLocks noGrp="1"/>
          </p:cNvSpPr>
          <p:nvPr>
            <p:ph type="title"/>
          </p:nvPr>
        </p:nvSpPr>
        <p:spPr/>
        <p:txBody>
          <a:bodyPr>
            <a:normAutofit fontScale="90000"/>
          </a:bodyPr>
          <a:lstStyle/>
          <a:p>
            <a:r>
              <a:rPr lang="en-US" dirty="0"/>
              <a:t>Quotation Format:</a:t>
            </a:r>
            <a:br>
              <a:rPr lang="en-US" dirty="0"/>
            </a:br>
            <a:r>
              <a:rPr lang="en-US" dirty="0"/>
              <a:t>Run-In vs. Block and Prose vs. Verse</a:t>
            </a:r>
          </a:p>
        </p:txBody>
      </p:sp>
      <p:sp>
        <p:nvSpPr>
          <p:cNvPr id="3" name="Content Placeholder 2">
            <a:extLst>
              <a:ext uri="{FF2B5EF4-FFF2-40B4-BE49-F238E27FC236}">
                <a16:creationId xmlns:a16="http://schemas.microsoft.com/office/drawing/2014/main" id="{1C9F955C-26F4-4B81-95B0-0D7081C77912}"/>
              </a:ext>
            </a:extLst>
          </p:cNvPr>
          <p:cNvSpPr>
            <a:spLocks noGrp="1"/>
          </p:cNvSpPr>
          <p:nvPr>
            <p:ph idx="1"/>
          </p:nvPr>
        </p:nvSpPr>
        <p:spPr/>
        <p:txBody>
          <a:bodyPr>
            <a:normAutofit/>
          </a:bodyPr>
          <a:lstStyle/>
          <a:p>
            <a:r>
              <a:rPr lang="en-US" dirty="0"/>
              <a:t>Use normal (“run-in”) format for prose quotations up to 4 lines and verse quotations up to 3 lines long. </a:t>
            </a:r>
          </a:p>
          <a:p>
            <a:r>
              <a:rPr lang="en-US" dirty="0"/>
              <a:t>Use block quote format for longer passages.</a:t>
            </a:r>
          </a:p>
          <a:p>
            <a:r>
              <a:rPr lang="en-US" dirty="0"/>
              <a:t>Preserve original line breaks in verse quotations: use slashes in run-in quotes and real line breaks in block quotes. </a:t>
            </a:r>
          </a:p>
        </p:txBody>
      </p:sp>
    </p:spTree>
    <p:extLst>
      <p:ext uri="{BB962C8B-B14F-4D97-AF65-F5344CB8AC3E}">
        <p14:creationId xmlns:p14="http://schemas.microsoft.com/office/powerpoint/2010/main" val="202159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97095F-11FC-4476-8EA7-57BF4DACB98D}"/>
              </a:ext>
            </a:extLst>
          </p:cNvPr>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Analysis: Overview</a:t>
            </a:r>
          </a:p>
        </p:txBody>
      </p:sp>
      <p:sp>
        <p:nvSpPr>
          <p:cNvPr id="3" name="Content Placeholder 2"/>
          <p:cNvSpPr>
            <a:spLocks noGrp="1"/>
          </p:cNvSpPr>
          <p:nvPr>
            <p:ph idx="1"/>
          </p:nvPr>
        </p:nvSpPr>
        <p:spPr/>
        <p:txBody>
          <a:bodyPr>
            <a:normAutofit/>
          </a:bodyPr>
          <a:lstStyle/>
          <a:p>
            <a:r>
              <a:rPr lang="en-US" sz="3600" dirty="0"/>
              <a:t>Root meaning: break something down into its components (in order to understand it).</a:t>
            </a:r>
          </a:p>
          <a:p>
            <a:r>
              <a:rPr lang="en-US" sz="3600" dirty="0"/>
              <a:t>How was this text constructed and why? </a:t>
            </a:r>
          </a:p>
          <a:p>
            <a:r>
              <a:rPr lang="en-US" sz="3600" dirty="0"/>
              <a:t>Don’t confuse analysis with:</a:t>
            </a:r>
          </a:p>
          <a:p>
            <a:pPr lvl="1"/>
            <a:r>
              <a:rPr lang="en-US" sz="3600" dirty="0"/>
              <a:t>Summary (what happens?)</a:t>
            </a:r>
          </a:p>
          <a:p>
            <a:pPr lvl="1"/>
            <a:r>
              <a:rPr lang="en-US" sz="3600" dirty="0"/>
              <a:t>Evaluation (do I think it’s good or bad?)</a:t>
            </a:r>
          </a:p>
        </p:txBody>
      </p:sp>
    </p:spTree>
    <p:extLst>
      <p:ext uri="{BB962C8B-B14F-4D97-AF65-F5344CB8AC3E}">
        <p14:creationId xmlns:p14="http://schemas.microsoft.com/office/powerpoint/2010/main" val="3413191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EFE7-72FF-44DC-8486-7056948BE277}"/>
              </a:ext>
            </a:extLst>
          </p:cNvPr>
          <p:cNvSpPr>
            <a:spLocks noGrp="1"/>
          </p:cNvSpPr>
          <p:nvPr>
            <p:ph type="title"/>
          </p:nvPr>
        </p:nvSpPr>
        <p:spPr/>
        <p:txBody>
          <a:bodyPr/>
          <a:lstStyle/>
          <a:p>
            <a:r>
              <a:rPr lang="en-US" dirty="0"/>
              <a:t>Quotation Format: Run-In</a:t>
            </a:r>
          </a:p>
        </p:txBody>
      </p:sp>
      <p:sp>
        <p:nvSpPr>
          <p:cNvPr id="3" name="Content Placeholder 2">
            <a:extLst>
              <a:ext uri="{FF2B5EF4-FFF2-40B4-BE49-F238E27FC236}">
                <a16:creationId xmlns:a16="http://schemas.microsoft.com/office/drawing/2014/main" id="{5567147A-0A94-46E4-8CA0-6801CA6EF9AE}"/>
              </a:ext>
            </a:extLst>
          </p:cNvPr>
          <p:cNvSpPr>
            <a:spLocks noGrp="1"/>
          </p:cNvSpPr>
          <p:nvPr>
            <p:ph idx="1"/>
          </p:nvPr>
        </p:nvSpPr>
        <p:spPr/>
        <p:txBody>
          <a:bodyPr/>
          <a:lstStyle/>
          <a:p>
            <a:pPr marL="0" indent="0">
              <a:buNone/>
            </a:pPr>
            <a:r>
              <a:rPr lang="en-US" dirty="0"/>
              <a:t>	</a:t>
            </a:r>
            <a:r>
              <a:rPr lang="en-US" dirty="0">
                <a:latin typeface="Times New Roman" panose="02020603050405020304" pitchFamily="18" charset="0"/>
                <a:cs typeface="Times New Roman" panose="02020603050405020304" pitchFamily="18" charset="0"/>
              </a:rPr>
              <a:t>Run-in quotations are the typical format. Here is an example from Shakespeare’s </a:t>
            </a:r>
            <a:r>
              <a:rPr lang="en-US" i="1" dirty="0">
                <a:latin typeface="Times New Roman" panose="02020603050405020304" pitchFamily="18" charset="0"/>
                <a:cs typeface="Times New Roman" panose="02020603050405020304" pitchFamily="18" charset="0"/>
              </a:rPr>
              <a:t>Othello</a:t>
            </a:r>
            <a:r>
              <a:rPr lang="en-US" dirty="0">
                <a:latin typeface="Times New Roman" panose="02020603050405020304" pitchFamily="18" charset="0"/>
                <a:cs typeface="Times New Roman" panose="02020603050405020304" pitchFamily="18" charset="0"/>
              </a:rPr>
              <a:t>: “I ran it through, even from my boyish days, / To the very moment that he bade me tell it” (1.3.132-133). For verse quotations, use slashes to represent line breaks. For prose quotations, we don’t mark line breaks. </a:t>
            </a:r>
          </a:p>
        </p:txBody>
      </p:sp>
    </p:spTree>
    <p:extLst>
      <p:ext uri="{BB962C8B-B14F-4D97-AF65-F5344CB8AC3E}">
        <p14:creationId xmlns:p14="http://schemas.microsoft.com/office/powerpoint/2010/main" val="1203031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019B-1060-49F0-890C-D1952607BF61}"/>
              </a:ext>
            </a:extLst>
          </p:cNvPr>
          <p:cNvSpPr>
            <a:spLocks noGrp="1"/>
          </p:cNvSpPr>
          <p:nvPr>
            <p:ph type="title"/>
          </p:nvPr>
        </p:nvSpPr>
        <p:spPr/>
        <p:txBody>
          <a:bodyPr/>
          <a:lstStyle/>
          <a:p>
            <a:r>
              <a:rPr lang="en-US" dirty="0"/>
              <a:t>Quotation Format: Block Quotes</a:t>
            </a:r>
          </a:p>
        </p:txBody>
      </p:sp>
      <p:sp>
        <p:nvSpPr>
          <p:cNvPr id="3" name="Content Placeholder 2">
            <a:extLst>
              <a:ext uri="{FF2B5EF4-FFF2-40B4-BE49-F238E27FC236}">
                <a16:creationId xmlns:a16="http://schemas.microsoft.com/office/drawing/2014/main" id="{7337BB3A-B0D4-4846-89B5-372A556246EB}"/>
              </a:ext>
            </a:extLst>
          </p:cNvPr>
          <p:cNvSpPr>
            <a:spLocks noGrp="1"/>
          </p:cNvSpPr>
          <p:nvPr>
            <p:ph idx="1"/>
          </p:nvPr>
        </p:nvSpPr>
        <p:spPr/>
        <p:txBody>
          <a:bodyPr>
            <a:normAutofit/>
          </a:bodyPr>
          <a:lstStyle/>
          <a:p>
            <a:r>
              <a:rPr lang="en-US" dirty="0">
                <a:ea typeface="Calibri" panose="020F0502020204030204" pitchFamily="34" charset="0"/>
              </a:rPr>
              <a:t>Indent block quotations a full inch from the left margin, i.e. twice as much as the first line of a paragraph. </a:t>
            </a:r>
          </a:p>
          <a:p>
            <a:r>
              <a:rPr lang="en-US" dirty="0">
                <a:ea typeface="Calibri" panose="020F0502020204030204" pitchFamily="34" charset="0"/>
              </a:rPr>
              <a:t>Block quotations don’t need quotation marks.</a:t>
            </a:r>
          </a:p>
          <a:p>
            <a:r>
              <a:rPr lang="en-US" dirty="0">
                <a:ea typeface="Calibri" panose="020F0502020204030204" pitchFamily="34" charset="0"/>
              </a:rPr>
              <a:t>Never italicize quoted text unless the original is italicized. </a:t>
            </a:r>
          </a:p>
          <a:p>
            <a:r>
              <a:rPr lang="en-US" dirty="0">
                <a:ea typeface="Calibri" panose="020F0502020204030204" pitchFamily="34" charset="0"/>
              </a:rPr>
              <a:t>Coming out of a block quotation, always remove any automatic indents, or it will seem like you’re moving on to a new topic without explaining your giant quote!</a:t>
            </a:r>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7860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6690-0367-427F-9690-CA1144747234}"/>
              </a:ext>
            </a:extLst>
          </p:cNvPr>
          <p:cNvSpPr>
            <a:spLocks noGrp="1"/>
          </p:cNvSpPr>
          <p:nvPr>
            <p:ph type="title"/>
          </p:nvPr>
        </p:nvSpPr>
        <p:spPr/>
        <p:txBody>
          <a:bodyPr>
            <a:normAutofit/>
          </a:bodyPr>
          <a:lstStyle/>
          <a:p>
            <a:r>
              <a:rPr lang="en-US" dirty="0"/>
              <a:t>Quotation Format: Block Quotes (Verse)</a:t>
            </a:r>
          </a:p>
        </p:txBody>
      </p:sp>
      <p:sp>
        <p:nvSpPr>
          <p:cNvPr id="3" name="Content Placeholder 2">
            <a:extLst>
              <a:ext uri="{FF2B5EF4-FFF2-40B4-BE49-F238E27FC236}">
                <a16:creationId xmlns:a16="http://schemas.microsoft.com/office/drawing/2014/main" id="{5C39B9FA-05D6-4EBC-9F18-E54A3C63B680}"/>
              </a:ext>
            </a:extLst>
          </p:cNvPr>
          <p:cNvSpPr>
            <a:spLocks noGrp="1"/>
          </p:cNvSpPr>
          <p:nvPr>
            <p:ph idx="1"/>
          </p:nvPr>
        </p:nvSpPr>
        <p:spPr/>
        <p:txBody>
          <a:bodyPr>
            <a:normAutofit fontScale="92500"/>
          </a:bodyPr>
          <a:lstStyle/>
          <a:p>
            <a:pPr marL="0" indent="461963">
              <a:lnSpc>
                <a:spcPct val="120000"/>
              </a:lnSpc>
              <a:spcBef>
                <a:spcPts val="0"/>
              </a:spcBef>
              <a:buNone/>
            </a:pPr>
            <a:r>
              <a:rPr lang="en-US" sz="2400" dirty="0">
                <a:latin typeface="Times New Roman" panose="02020603050405020304" pitchFamily="18" charset="0"/>
                <a:ea typeface="Calibri" panose="020F0502020204030204" pitchFamily="34" charset="0"/>
              </a:rPr>
              <a:t>Block quotations of poetry should copy the layout of the source as closely as possible, including line breaks, indents, white space, etc. </a:t>
            </a:r>
            <a:r>
              <a:rPr lang="en-US" sz="2400" dirty="0">
                <a:latin typeface="Times New Roman" panose="02020603050405020304" pitchFamily="18" charset="0"/>
                <a:ea typeface="Calibri" panose="020F0502020204030204" pitchFamily="34" charset="0"/>
                <a:cs typeface="Times New Roman" panose="02020603050405020304" pitchFamily="18" charset="0"/>
              </a:rPr>
              <a:t>With verse, we use block quotations whenever we quote more than THREE lines, as in this example from </a:t>
            </a:r>
            <a:r>
              <a:rPr lang="en-US" sz="2400" i="1" dirty="0">
                <a:latin typeface="Times New Roman" panose="02020603050405020304" pitchFamily="18" charset="0"/>
                <a:ea typeface="Calibri" panose="020F0502020204030204" pitchFamily="34" charset="0"/>
                <a:cs typeface="Times New Roman" panose="02020603050405020304" pitchFamily="18" charset="0"/>
              </a:rPr>
              <a:t>Othello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indent="0">
              <a:lnSpc>
                <a:spcPct val="120000"/>
              </a:lnSpc>
              <a:spcBef>
                <a:spcPts val="0"/>
              </a:spcBef>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I ran it through, even from my boyish days,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indent="0">
              <a:lnSpc>
                <a:spcPct val="120000"/>
              </a:lnSpc>
              <a:spcBef>
                <a:spcPts val="0"/>
              </a:spcBef>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To the very moment that he bade me tell it;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indent="0">
              <a:lnSpc>
                <a:spcPct val="120000"/>
              </a:lnSpc>
              <a:spcBef>
                <a:spcPts val="0"/>
              </a:spcBef>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Wherein 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spake</a:t>
            </a:r>
            <a:r>
              <a:rPr lang="en-US" sz="2400" dirty="0">
                <a:latin typeface="Times New Roman" panose="02020603050405020304" pitchFamily="18" charset="0"/>
                <a:ea typeface="Calibri" panose="020F0502020204030204" pitchFamily="34" charset="0"/>
                <a:cs typeface="Times New Roman" panose="02020603050405020304" pitchFamily="18" charset="0"/>
              </a:rPr>
              <a:t> of most disastrous chances,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indent="0">
              <a:lnSpc>
                <a:spcPct val="120000"/>
              </a:lnSpc>
              <a:spcBef>
                <a:spcPts val="0"/>
              </a:spcBef>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Of moving accidents by flood and field (1.3.132-135)</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r>
              <a:rPr lang="en-US" sz="2400" dirty="0">
                <a:latin typeface="Times New Roman" panose="02020603050405020304" pitchFamily="18" charset="0"/>
                <a:ea typeface="Calibri" panose="020F0502020204030204" pitchFamily="34" charset="0"/>
              </a:rPr>
              <a:t>Always remember to delete any indents when coming out of your block quote! Also, make sure that you disable the extra space between paragraphs that some word processors use by default, so that when you double-space your paper, the block quote doesn’t end up triple-spaced. </a:t>
            </a:r>
            <a:endParaRPr lang="en-US" sz="2400" dirty="0"/>
          </a:p>
        </p:txBody>
      </p:sp>
    </p:spTree>
    <p:extLst>
      <p:ext uri="{BB962C8B-B14F-4D97-AF65-F5344CB8AC3E}">
        <p14:creationId xmlns:p14="http://schemas.microsoft.com/office/powerpoint/2010/main" val="732408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01AF-A53B-4BE1-ACA3-B65030D22AE4}"/>
              </a:ext>
            </a:extLst>
          </p:cNvPr>
          <p:cNvSpPr>
            <a:spLocks noGrp="1"/>
          </p:cNvSpPr>
          <p:nvPr>
            <p:ph type="title"/>
          </p:nvPr>
        </p:nvSpPr>
        <p:spPr/>
        <p:txBody>
          <a:bodyPr>
            <a:normAutofit/>
          </a:bodyPr>
          <a:lstStyle/>
          <a:p>
            <a:r>
              <a:rPr lang="en-US" dirty="0"/>
              <a:t>Quotation Format: Block Quotes (Prose)</a:t>
            </a:r>
          </a:p>
        </p:txBody>
      </p:sp>
      <p:sp>
        <p:nvSpPr>
          <p:cNvPr id="3" name="Content Placeholder 2">
            <a:extLst>
              <a:ext uri="{FF2B5EF4-FFF2-40B4-BE49-F238E27FC236}">
                <a16:creationId xmlns:a16="http://schemas.microsoft.com/office/drawing/2014/main" id="{2EFB6BCC-4B06-4EF5-A035-04D1CF1F9EDA}"/>
              </a:ext>
            </a:extLst>
          </p:cNvPr>
          <p:cNvSpPr>
            <a:spLocks noGrp="1"/>
          </p:cNvSpPr>
          <p:nvPr>
            <p:ph idx="1"/>
          </p:nvPr>
        </p:nvSpPr>
        <p:spPr/>
        <p:txBody>
          <a:bodyPr>
            <a:normAutofit fontScale="32500" lnSpcReduction="20000"/>
          </a:bodyPr>
          <a:lstStyle/>
          <a:p>
            <a:pPr marL="0" indent="461963">
              <a:lnSpc>
                <a:spcPct val="120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With prose, we use block quotation format anytime the quotation takes up more than FOUR lines in our paper, as in this example from </a:t>
            </a:r>
            <a:r>
              <a:rPr lang="en-US" sz="8000" i="1" dirty="0">
                <a:latin typeface="Times New Roman" panose="02020603050405020304" pitchFamily="18" charset="0"/>
                <a:ea typeface="Calibri" panose="020F0502020204030204" pitchFamily="34" charset="0"/>
                <a:cs typeface="Times New Roman" panose="02020603050405020304" pitchFamily="18" charset="0"/>
              </a:rPr>
              <a:t>Othello</a:t>
            </a:r>
            <a:r>
              <a:rPr lang="en-US" sz="8000" dirty="0">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914400" indent="0">
              <a:lnSpc>
                <a:spcPct val="120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Virtue! a fig! ’tis in ourselves that we are thus or thus. Our bodies are our gardens, to the which our wills are gardeners: so that if we will plant nettles, or sow lettuce, set hyssop and weed up thyme, supply it with one gender of herbs, or distract it with many, either to have it sterile with idleness, or manured with industry, why, the power and corrigible authority of this lies in our wills. (1.3.319-326)</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8000" dirty="0">
                <a:latin typeface="Times New Roman" panose="02020603050405020304" pitchFamily="18" charset="0"/>
                <a:ea typeface="Calibri" panose="020F0502020204030204" pitchFamily="34" charset="0"/>
                <a:cs typeface="Times New Roman" panose="02020603050405020304" pitchFamily="18" charset="0"/>
              </a:rPr>
              <a:t>Coming out of a block quotation, it’s important to get rid of the automatic indent, so that people don’t think you’re starting a new paragraph. In block quotations of prose, we let the line breaks fall where they may. </a:t>
            </a:r>
          </a:p>
        </p:txBody>
      </p:sp>
    </p:spTree>
    <p:extLst>
      <p:ext uri="{BB962C8B-B14F-4D97-AF65-F5344CB8AC3E}">
        <p14:creationId xmlns:p14="http://schemas.microsoft.com/office/powerpoint/2010/main" val="406889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BB5E-49B7-4D6A-9E28-BB4DAA726710}"/>
              </a:ext>
            </a:extLst>
          </p:cNvPr>
          <p:cNvSpPr>
            <a:spLocks noGrp="1"/>
          </p:cNvSpPr>
          <p:nvPr>
            <p:ph type="title"/>
          </p:nvPr>
        </p:nvSpPr>
        <p:spPr/>
        <p:txBody>
          <a:bodyPr>
            <a:normAutofit fontScale="90000"/>
          </a:bodyPr>
          <a:lstStyle/>
          <a:p>
            <a:r>
              <a:rPr lang="en-US" dirty="0"/>
              <a:t>Quotation Format:</a:t>
            </a:r>
            <a:br>
              <a:rPr lang="en-US" dirty="0"/>
            </a:br>
            <a:r>
              <a:rPr lang="en-US" dirty="0"/>
              <a:t>Nested Quotes</a:t>
            </a:r>
          </a:p>
        </p:txBody>
      </p:sp>
      <p:sp>
        <p:nvSpPr>
          <p:cNvPr id="3" name="Content Placeholder 2">
            <a:extLst>
              <a:ext uri="{FF2B5EF4-FFF2-40B4-BE49-F238E27FC236}">
                <a16:creationId xmlns:a16="http://schemas.microsoft.com/office/drawing/2014/main" id="{1C9F955C-26F4-4B81-95B0-0D7081C77912}"/>
              </a:ext>
            </a:extLst>
          </p:cNvPr>
          <p:cNvSpPr>
            <a:spLocks noGrp="1"/>
          </p:cNvSpPr>
          <p:nvPr>
            <p:ph idx="1"/>
          </p:nvPr>
        </p:nvSpPr>
        <p:spPr/>
        <p:txBody>
          <a:bodyPr/>
          <a:lstStyle/>
          <a:p>
            <a:endParaRPr lang="en-US" dirty="0"/>
          </a:p>
          <a:p>
            <a:r>
              <a:rPr lang="en-US" sz="3600" dirty="0"/>
              <a:t>In the USA, use double quotes “like this” for quotations and single quotes ‘like this’ for quotations inside of quotations. </a:t>
            </a:r>
          </a:p>
          <a:p>
            <a:r>
              <a:rPr lang="en-US" sz="3600" dirty="0"/>
              <a:t>UK sometimes does the opposite.</a:t>
            </a:r>
          </a:p>
          <a:p>
            <a:r>
              <a:rPr lang="en-US" sz="3600" dirty="0"/>
              <a:t>Avoid unpaired quotation marks!</a:t>
            </a:r>
          </a:p>
        </p:txBody>
      </p:sp>
    </p:spTree>
    <p:extLst>
      <p:ext uri="{BB962C8B-B14F-4D97-AF65-F5344CB8AC3E}">
        <p14:creationId xmlns:p14="http://schemas.microsoft.com/office/powerpoint/2010/main" val="509513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BB5E-49B7-4D6A-9E28-BB4DAA726710}"/>
              </a:ext>
            </a:extLst>
          </p:cNvPr>
          <p:cNvSpPr>
            <a:spLocks noGrp="1"/>
          </p:cNvSpPr>
          <p:nvPr>
            <p:ph type="title"/>
          </p:nvPr>
        </p:nvSpPr>
        <p:spPr/>
        <p:txBody>
          <a:bodyPr>
            <a:normAutofit fontScale="90000"/>
          </a:bodyPr>
          <a:lstStyle/>
          <a:p>
            <a:r>
              <a:rPr lang="en-US" dirty="0"/>
              <a:t>Quotation Format:</a:t>
            </a:r>
            <a:br>
              <a:rPr lang="en-US" dirty="0"/>
            </a:br>
            <a:r>
              <a:rPr lang="en-US" dirty="0"/>
              <a:t>Ellipses and Editorial Brackets</a:t>
            </a:r>
          </a:p>
        </p:txBody>
      </p:sp>
      <p:sp>
        <p:nvSpPr>
          <p:cNvPr id="3" name="Content Placeholder 2">
            <a:extLst>
              <a:ext uri="{FF2B5EF4-FFF2-40B4-BE49-F238E27FC236}">
                <a16:creationId xmlns:a16="http://schemas.microsoft.com/office/drawing/2014/main" id="{1C9F955C-26F4-4B81-95B0-0D7081C77912}"/>
              </a:ext>
            </a:extLst>
          </p:cNvPr>
          <p:cNvSpPr>
            <a:spLocks noGrp="1"/>
          </p:cNvSpPr>
          <p:nvPr>
            <p:ph idx="1"/>
          </p:nvPr>
        </p:nvSpPr>
        <p:spPr/>
        <p:txBody>
          <a:bodyPr>
            <a:normAutofit fontScale="92500" lnSpcReduction="20000"/>
          </a:bodyPr>
          <a:lstStyle/>
          <a:p>
            <a:r>
              <a:rPr lang="en-US" sz="3500" dirty="0"/>
              <a:t>Use ellipses . . . to show you removed part of a quotation. </a:t>
            </a:r>
          </a:p>
          <a:p>
            <a:r>
              <a:rPr lang="en-US" sz="3500" dirty="0"/>
              <a:t>Use brackets [] to add or change something in a quotation, e.g. to clarify it or make the grammar match the context in your paper. </a:t>
            </a:r>
          </a:p>
          <a:p>
            <a:r>
              <a:rPr lang="en-US" sz="3500" dirty="0"/>
              <a:t>But fight to minimize brackets, especially when quoting literature. </a:t>
            </a:r>
          </a:p>
          <a:p>
            <a:r>
              <a:rPr lang="en-US" sz="3500" dirty="0"/>
              <a:t>Small grammar mismatches may be better than altering a literary quote. </a:t>
            </a:r>
          </a:p>
          <a:p>
            <a:r>
              <a:rPr lang="en-US" sz="3500" dirty="0"/>
              <a:t>Make sure selections and edits haven’t distorted the quotation’s meaning!</a:t>
            </a:r>
          </a:p>
          <a:p>
            <a:endParaRPr lang="en-US" dirty="0"/>
          </a:p>
          <a:p>
            <a:endParaRPr lang="en-US" dirty="0"/>
          </a:p>
        </p:txBody>
      </p:sp>
    </p:spTree>
    <p:extLst>
      <p:ext uri="{BB962C8B-B14F-4D97-AF65-F5344CB8AC3E}">
        <p14:creationId xmlns:p14="http://schemas.microsoft.com/office/powerpoint/2010/main" val="957373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BB5E-49B7-4D6A-9E28-BB4DAA726710}"/>
              </a:ext>
            </a:extLst>
          </p:cNvPr>
          <p:cNvSpPr>
            <a:spLocks noGrp="1"/>
          </p:cNvSpPr>
          <p:nvPr>
            <p:ph type="title"/>
          </p:nvPr>
        </p:nvSpPr>
        <p:spPr/>
        <p:txBody>
          <a:bodyPr>
            <a:normAutofit fontScale="90000"/>
          </a:bodyPr>
          <a:lstStyle/>
          <a:p>
            <a:r>
              <a:rPr lang="en-US" dirty="0"/>
              <a:t>Quotation Format: </a:t>
            </a:r>
            <a:br>
              <a:rPr lang="en-US" dirty="0"/>
            </a:br>
            <a:r>
              <a:rPr lang="en-US" dirty="0"/>
              <a:t>Parenthetical Citations (MLA)</a:t>
            </a:r>
          </a:p>
        </p:txBody>
      </p:sp>
      <p:sp>
        <p:nvSpPr>
          <p:cNvPr id="3" name="Content Placeholder 2">
            <a:extLst>
              <a:ext uri="{FF2B5EF4-FFF2-40B4-BE49-F238E27FC236}">
                <a16:creationId xmlns:a16="http://schemas.microsoft.com/office/drawing/2014/main" id="{1C9F955C-26F4-4B81-95B0-0D7081C77912}"/>
              </a:ext>
            </a:extLst>
          </p:cNvPr>
          <p:cNvSpPr>
            <a:spLocks noGrp="1"/>
          </p:cNvSpPr>
          <p:nvPr>
            <p:ph idx="1"/>
          </p:nvPr>
        </p:nvSpPr>
        <p:spPr/>
        <p:txBody>
          <a:bodyPr>
            <a:normAutofit fontScale="92500"/>
          </a:bodyPr>
          <a:lstStyle/>
          <a:p>
            <a:r>
              <a:rPr lang="en-US" dirty="0"/>
              <a:t>Use line numbers for verse (and when provided).</a:t>
            </a:r>
          </a:p>
          <a:p>
            <a:r>
              <a:rPr lang="en-US" dirty="0"/>
              <a:t>Otherwise use page numbers.</a:t>
            </a:r>
          </a:p>
          <a:p>
            <a:r>
              <a:rPr lang="en-US" dirty="0"/>
              <a:t>Use section locator numbers when appropriate:</a:t>
            </a:r>
          </a:p>
          <a:p>
            <a:pPr lvl="1"/>
            <a:r>
              <a:rPr lang="en-US" dirty="0"/>
              <a:t>Quote Shakespeare by act, scene, and line numbers: (5.1.124-128). </a:t>
            </a:r>
          </a:p>
          <a:p>
            <a:pPr lvl="1"/>
            <a:r>
              <a:rPr lang="en-US" dirty="0"/>
              <a:t>Quote Milton’s </a:t>
            </a:r>
            <a:r>
              <a:rPr lang="en-US" i="1" dirty="0"/>
              <a:t>Paradise Lost</a:t>
            </a:r>
            <a:r>
              <a:rPr lang="en-US" dirty="0"/>
              <a:t> by book and line numbers: (6.532-537). </a:t>
            </a:r>
          </a:p>
          <a:p>
            <a:r>
              <a:rPr lang="en-US" dirty="0"/>
              <a:t>When not clear from context, use author and</a:t>
            </a:r>
            <a:r>
              <a:rPr lang="en-US"/>
              <a:t>/or abbreviated </a:t>
            </a:r>
            <a:r>
              <a:rPr lang="en-US" dirty="0"/>
              <a:t>title. </a:t>
            </a:r>
          </a:p>
          <a:p>
            <a:r>
              <a:rPr lang="en-US" dirty="0"/>
              <a:t>Use minimum info needed to find entry in Works Cited. </a:t>
            </a:r>
          </a:p>
          <a:p>
            <a:r>
              <a:rPr lang="en-US" dirty="0"/>
              <a:t>Period after parentheses, not inside quotation. </a:t>
            </a:r>
          </a:p>
        </p:txBody>
      </p:sp>
    </p:spTree>
    <p:extLst>
      <p:ext uri="{BB962C8B-B14F-4D97-AF65-F5344CB8AC3E}">
        <p14:creationId xmlns:p14="http://schemas.microsoft.com/office/powerpoint/2010/main" val="605474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0F1D-6601-4C1C-8E45-3248B3804FC1}"/>
              </a:ext>
            </a:extLst>
          </p:cNvPr>
          <p:cNvSpPr>
            <a:spLocks noGrp="1"/>
          </p:cNvSpPr>
          <p:nvPr>
            <p:ph type="title"/>
          </p:nvPr>
        </p:nvSpPr>
        <p:spPr/>
        <p:txBody>
          <a:bodyPr/>
          <a:lstStyle/>
          <a:p>
            <a:r>
              <a:rPr lang="en-US" dirty="0"/>
              <a:t>Some Punctuation Basics</a:t>
            </a:r>
          </a:p>
        </p:txBody>
      </p:sp>
      <p:sp>
        <p:nvSpPr>
          <p:cNvPr id="3" name="Content Placeholder 2">
            <a:extLst>
              <a:ext uri="{FF2B5EF4-FFF2-40B4-BE49-F238E27FC236}">
                <a16:creationId xmlns:a16="http://schemas.microsoft.com/office/drawing/2014/main" id="{2E0ECD1C-D402-4A2B-B1B2-45FDAAD8BBBC}"/>
              </a:ext>
            </a:extLst>
          </p:cNvPr>
          <p:cNvSpPr>
            <a:spLocks noGrp="1"/>
          </p:cNvSpPr>
          <p:nvPr>
            <p:ph idx="1"/>
          </p:nvPr>
        </p:nvSpPr>
        <p:spPr/>
        <p:txBody>
          <a:bodyPr>
            <a:normAutofit fontScale="92500"/>
          </a:bodyPr>
          <a:lstStyle/>
          <a:p>
            <a:r>
              <a:rPr lang="en-US" sz="2800" dirty="0"/>
              <a:t>, Comma — Some room for interpretation, but you should know when a comma is definitely required or inappropriate. Lots of rules . . . look them up!</a:t>
            </a:r>
          </a:p>
          <a:p>
            <a:r>
              <a:rPr lang="en-US" sz="2800" dirty="0"/>
              <a:t>; Semicolon — Use between two independent clauses or between items in a complicated list.</a:t>
            </a:r>
          </a:p>
          <a:p>
            <a:r>
              <a:rPr lang="en-US" sz="2800" dirty="0"/>
              <a:t>: Colon — Use after an independent clause to introduce a list, a quotation, or an explanation/illustration of the 1</a:t>
            </a:r>
            <a:r>
              <a:rPr lang="en-US" sz="2800" baseline="30000" dirty="0"/>
              <a:t>st </a:t>
            </a:r>
            <a:r>
              <a:rPr lang="en-US" sz="2800" dirty="0"/>
              <a:t>clause. Often works like “namely.”</a:t>
            </a:r>
          </a:p>
          <a:p>
            <a:r>
              <a:rPr lang="en-US" sz="2800" dirty="0"/>
              <a:t>’ Apostrophe — Use for possessive nouns and contractions, NOT plurals or possessive pronouns.</a:t>
            </a:r>
          </a:p>
          <a:p>
            <a:r>
              <a:rPr lang="en-US" sz="2800" dirty="0"/>
              <a:t>Consult the internet and the Writing Center for help with punctuation usage. </a:t>
            </a:r>
          </a:p>
        </p:txBody>
      </p:sp>
    </p:spTree>
    <p:extLst>
      <p:ext uri="{BB962C8B-B14F-4D97-AF65-F5344CB8AC3E}">
        <p14:creationId xmlns:p14="http://schemas.microsoft.com/office/powerpoint/2010/main" val="2335492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497-002E-4D6E-85A1-20FB9043EB2C}"/>
              </a:ext>
            </a:extLst>
          </p:cNvPr>
          <p:cNvSpPr>
            <a:spLocks noGrp="1"/>
          </p:cNvSpPr>
          <p:nvPr>
            <p:ph type="title"/>
          </p:nvPr>
        </p:nvSpPr>
        <p:spPr/>
        <p:txBody>
          <a:bodyPr/>
          <a:lstStyle/>
          <a:p>
            <a:r>
              <a:rPr lang="en-US" dirty="0"/>
              <a:t>Commas: Most Common Uses</a:t>
            </a:r>
          </a:p>
        </p:txBody>
      </p:sp>
      <p:sp>
        <p:nvSpPr>
          <p:cNvPr id="3" name="Content Placeholder 2">
            <a:extLst>
              <a:ext uri="{FF2B5EF4-FFF2-40B4-BE49-F238E27FC236}">
                <a16:creationId xmlns:a16="http://schemas.microsoft.com/office/drawing/2014/main" id="{5230B6DC-233A-4285-B5E8-1BEBCE78A796}"/>
              </a:ext>
            </a:extLst>
          </p:cNvPr>
          <p:cNvSpPr>
            <a:spLocks noGrp="1"/>
          </p:cNvSpPr>
          <p:nvPr>
            <p:ph idx="1"/>
          </p:nvPr>
        </p:nvSpPr>
        <p:spPr/>
        <p:txBody>
          <a:bodyPr>
            <a:normAutofit/>
          </a:bodyPr>
          <a:lstStyle/>
          <a:p>
            <a:pPr marL="0">
              <a:spcBef>
                <a:spcPts val="0"/>
              </a:spcBef>
            </a:pPr>
            <a:r>
              <a:rPr lang="en-US" sz="3600" dirty="0">
                <a:effectLst/>
                <a:ea typeface="Calibri" panose="020F0502020204030204" pitchFamily="34" charset="0"/>
                <a:cs typeface="Times New Roman" panose="02020603050405020304" pitchFamily="18" charset="0"/>
              </a:rPr>
              <a:t>Before conjunction separating independent clauses (and, but, for, or, nor, so, yet).</a:t>
            </a:r>
          </a:p>
          <a:p>
            <a:pPr marL="0">
              <a:spcBef>
                <a:spcPts val="0"/>
              </a:spcBef>
            </a:pPr>
            <a:r>
              <a:rPr lang="en-US" sz="3600" dirty="0">
                <a:effectLst/>
                <a:ea typeface="Calibri" panose="020F0502020204030204" pitchFamily="34" charset="0"/>
                <a:cs typeface="Times New Roman" panose="02020603050405020304" pitchFamily="18" charset="0"/>
              </a:rPr>
              <a:t>After introductory words/phrases/clauses.</a:t>
            </a:r>
          </a:p>
          <a:p>
            <a:pPr marL="0">
              <a:spcBef>
                <a:spcPts val="0"/>
              </a:spcBef>
            </a:pPr>
            <a:r>
              <a:rPr lang="en-US" sz="3600" dirty="0">
                <a:ea typeface="Calibri" panose="020F0502020204030204" pitchFamily="34" charset="0"/>
                <a:cs typeface="Times New Roman" panose="02020603050405020304" pitchFamily="18" charset="0"/>
              </a:rPr>
              <a:t>Before certain words/phrases at the end of a sentence. </a:t>
            </a:r>
            <a:endParaRPr lang="en-US" sz="3600" dirty="0">
              <a:effectLst/>
              <a:ea typeface="Calibri" panose="020F0502020204030204" pitchFamily="34" charset="0"/>
              <a:cs typeface="Times New Roman" panose="02020603050405020304" pitchFamily="18" charset="0"/>
            </a:endParaRPr>
          </a:p>
          <a:p>
            <a:pPr marL="0">
              <a:spcBef>
                <a:spcPts val="0"/>
              </a:spcBef>
            </a:pPr>
            <a:r>
              <a:rPr lang="en-US" sz="3600" dirty="0">
                <a:effectLst/>
                <a:ea typeface="Calibri" panose="020F0502020204030204" pitchFamily="34" charset="0"/>
                <a:cs typeface="Times New Roman" panose="02020603050405020304" pitchFamily="18" charset="0"/>
              </a:rPr>
              <a:t>Before AND after parenthetical words/phrases</a:t>
            </a:r>
            <a:r>
              <a:rPr lang="en-US" sz="3600" dirty="0">
                <a:ea typeface="Calibri" panose="020F0502020204030204" pitchFamily="34" charset="0"/>
                <a:cs typeface="Times New Roman" panose="02020603050405020304" pitchFamily="18" charset="0"/>
              </a:rPr>
              <a:t>/clauses.</a:t>
            </a:r>
            <a:endParaRPr lang="en-US" sz="3600" dirty="0">
              <a:effectLst/>
              <a:ea typeface="Calibri" panose="020F0502020204030204" pitchFamily="34" charset="0"/>
              <a:cs typeface="Times New Roman" panose="02020603050405020304" pitchFamily="18" charset="0"/>
            </a:endParaRPr>
          </a:p>
          <a:p>
            <a:pPr marL="0">
              <a:spcBef>
                <a:spcPts val="0"/>
              </a:spcBef>
            </a:pPr>
            <a:r>
              <a:rPr lang="en-US" sz="3600" dirty="0">
                <a:effectLst/>
                <a:ea typeface="Calibri" panose="020F0502020204030204" pitchFamily="34" charset="0"/>
                <a:cs typeface="Times New Roman" panose="02020603050405020304" pitchFamily="18" charset="0"/>
              </a:rPr>
              <a:t>Between items in a list.</a:t>
            </a:r>
          </a:p>
          <a:p>
            <a:pPr marL="0">
              <a:spcBef>
                <a:spcPts val="0"/>
              </a:spcBef>
            </a:pPr>
            <a:r>
              <a:rPr lang="en-US" sz="3600" dirty="0">
                <a:effectLst/>
                <a:ea typeface="Calibri" panose="020F0502020204030204" pitchFamily="34" charset="0"/>
                <a:cs typeface="Times New Roman" panose="02020603050405020304" pitchFamily="18" charset="0"/>
              </a:rPr>
              <a:t>To avoid ambiguity or misreading. </a:t>
            </a:r>
          </a:p>
        </p:txBody>
      </p:sp>
    </p:spTree>
    <p:extLst>
      <p:ext uri="{BB962C8B-B14F-4D97-AF65-F5344CB8AC3E}">
        <p14:creationId xmlns:p14="http://schemas.microsoft.com/office/powerpoint/2010/main" val="874823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497-002E-4D6E-85A1-20FB9043EB2C}"/>
              </a:ext>
            </a:extLst>
          </p:cNvPr>
          <p:cNvSpPr>
            <a:spLocks noGrp="1"/>
          </p:cNvSpPr>
          <p:nvPr>
            <p:ph type="title"/>
          </p:nvPr>
        </p:nvSpPr>
        <p:spPr/>
        <p:txBody>
          <a:bodyPr/>
          <a:lstStyle/>
          <a:p>
            <a:r>
              <a:rPr lang="en-US" dirty="0"/>
              <a:t>Commas: Most Common Uses</a:t>
            </a:r>
          </a:p>
        </p:txBody>
      </p:sp>
      <p:sp>
        <p:nvSpPr>
          <p:cNvPr id="3" name="Content Placeholder 2">
            <a:extLst>
              <a:ext uri="{FF2B5EF4-FFF2-40B4-BE49-F238E27FC236}">
                <a16:creationId xmlns:a16="http://schemas.microsoft.com/office/drawing/2014/main" id="{5230B6DC-233A-4285-B5E8-1BEBCE78A796}"/>
              </a:ext>
            </a:extLst>
          </p:cNvPr>
          <p:cNvSpPr>
            <a:spLocks noGrp="1"/>
          </p:cNvSpPr>
          <p:nvPr>
            <p:ph idx="1"/>
          </p:nvPr>
        </p:nvSpPr>
        <p:spPr/>
        <p:txBody>
          <a:bodyPr>
            <a:normAutofit/>
          </a:bodyPr>
          <a:lstStyle/>
          <a:p>
            <a:pPr marL="0">
              <a:spcBef>
                <a:spcPts val="0"/>
              </a:spcBef>
            </a:pPr>
            <a:r>
              <a:rPr lang="en-US" dirty="0">
                <a:effectLst/>
                <a:ea typeface="Calibri" panose="020F0502020204030204" pitchFamily="34" charset="0"/>
                <a:cs typeface="Times New Roman" panose="02020603050405020304" pitchFamily="18" charset="0"/>
              </a:rPr>
              <a:t>Before conjunction separating independent clauses (and, but, for, or, nor, so, yet).</a:t>
            </a:r>
          </a:p>
          <a:p>
            <a:pPr marL="0">
              <a:spcBef>
                <a:spcPts val="0"/>
              </a:spcBef>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Bob is on fire, bu</a:t>
            </a:r>
            <a:r>
              <a:rPr lang="en-US" dirty="0">
                <a:latin typeface="Times New Roman" panose="02020603050405020304" pitchFamily="18" charset="0"/>
                <a:ea typeface="Calibri" panose="020F0502020204030204" pitchFamily="34" charset="0"/>
                <a:cs typeface="Times New Roman" panose="02020603050405020304" pitchFamily="18" charset="0"/>
              </a:rPr>
              <a:t>t Alice is not on fire</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spcBef>
                <a:spcPts val="0"/>
              </a:spcBef>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61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09600" y="1600201"/>
            <a:ext cx="10972800" cy="4766467"/>
          </a:xfrm>
        </p:spPr>
        <p:txBody>
          <a:bodyPr>
            <a:normAutofit fontScale="32500" lnSpcReduction="20000"/>
          </a:bodyPr>
          <a:lstStyle/>
          <a:p>
            <a:r>
              <a:rPr lang="en-US" sz="8600" dirty="0"/>
              <a:t>Factual, chronological synopsis of a text’s plot or argument. </a:t>
            </a:r>
          </a:p>
          <a:p>
            <a:pPr lvl="1"/>
            <a:r>
              <a:rPr lang="en-US" sz="8600" dirty="0"/>
              <a:t>What is the text about? </a:t>
            </a:r>
          </a:p>
          <a:p>
            <a:pPr lvl="1"/>
            <a:r>
              <a:rPr lang="en-US" sz="8600" dirty="0"/>
              <a:t>What is its main point? </a:t>
            </a:r>
          </a:p>
          <a:p>
            <a:pPr lvl="1"/>
            <a:r>
              <a:rPr lang="en-US" sz="8600" dirty="0"/>
              <a:t>What happens? </a:t>
            </a:r>
          </a:p>
          <a:p>
            <a:pPr lvl="0"/>
            <a:r>
              <a:rPr lang="en-US" sz="8600" dirty="0"/>
              <a:t>Essential for note-taking and comprehension. </a:t>
            </a:r>
          </a:p>
          <a:p>
            <a:pPr lvl="0"/>
            <a:r>
              <a:rPr lang="en-US" sz="8600" dirty="0"/>
              <a:t>Minimize in analytical papers:</a:t>
            </a:r>
          </a:p>
          <a:p>
            <a:pPr lvl="1"/>
            <a:r>
              <a:rPr lang="en-US" sz="8600" dirty="0"/>
              <a:t>States the obvious.</a:t>
            </a:r>
          </a:p>
          <a:p>
            <a:pPr lvl="1"/>
            <a:r>
              <a:rPr lang="en-US" sz="8600" dirty="0"/>
              <a:t>Takes up space you could use for more analysis.</a:t>
            </a:r>
          </a:p>
          <a:p>
            <a:r>
              <a:rPr lang="en-US" sz="8600" dirty="0"/>
              <a:t>May need a few words for context of a quotation.</a:t>
            </a:r>
          </a:p>
          <a:p>
            <a:r>
              <a:rPr lang="en-US" sz="8600" dirty="0"/>
              <a:t>Use a bit more if audience hasn’t read the text. </a:t>
            </a:r>
          </a:p>
          <a:p>
            <a:r>
              <a:rPr lang="en-US" sz="8600" dirty="0"/>
              <a:t>Never let summary structure your essay.</a:t>
            </a:r>
          </a:p>
          <a:p>
            <a:endParaRPr lang="en-US" dirty="0"/>
          </a:p>
        </p:txBody>
      </p:sp>
      <p:pic>
        <p:nvPicPr>
          <p:cNvPr id="6" name="Picture 5">
            <a:extLst>
              <a:ext uri="{FF2B5EF4-FFF2-40B4-BE49-F238E27FC236}">
                <a16:creationId xmlns:a16="http://schemas.microsoft.com/office/drawing/2014/main" id="{EDFD149B-2E79-4460-B7E2-5A72F0C569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1" y="457201"/>
            <a:ext cx="713179" cy="709613"/>
          </a:xfrm>
          <a:prstGeom prst="rect">
            <a:avLst/>
          </a:prstGeom>
        </p:spPr>
      </p:pic>
      <p:pic>
        <p:nvPicPr>
          <p:cNvPr id="7" name="Picture 6">
            <a:extLst>
              <a:ext uri="{FF2B5EF4-FFF2-40B4-BE49-F238E27FC236}">
                <a16:creationId xmlns:a16="http://schemas.microsoft.com/office/drawing/2014/main" id="{BB26FE77-E556-4CB4-97EA-0B0B6429B3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1" y="491332"/>
            <a:ext cx="713179" cy="709613"/>
          </a:xfrm>
          <a:prstGeom prst="rect">
            <a:avLst/>
          </a:prstGeom>
        </p:spPr>
      </p:pic>
    </p:spTree>
    <p:extLst>
      <p:ext uri="{BB962C8B-B14F-4D97-AF65-F5344CB8AC3E}">
        <p14:creationId xmlns:p14="http://schemas.microsoft.com/office/powerpoint/2010/main" val="2075244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497-002E-4D6E-85A1-20FB9043EB2C}"/>
              </a:ext>
            </a:extLst>
          </p:cNvPr>
          <p:cNvSpPr>
            <a:spLocks noGrp="1"/>
          </p:cNvSpPr>
          <p:nvPr>
            <p:ph type="title"/>
          </p:nvPr>
        </p:nvSpPr>
        <p:spPr/>
        <p:txBody>
          <a:bodyPr/>
          <a:lstStyle/>
          <a:p>
            <a:r>
              <a:rPr lang="en-US" dirty="0"/>
              <a:t>Commas: Most Common Uses</a:t>
            </a:r>
          </a:p>
        </p:txBody>
      </p:sp>
      <p:sp>
        <p:nvSpPr>
          <p:cNvPr id="3" name="Content Placeholder 2">
            <a:extLst>
              <a:ext uri="{FF2B5EF4-FFF2-40B4-BE49-F238E27FC236}">
                <a16:creationId xmlns:a16="http://schemas.microsoft.com/office/drawing/2014/main" id="{5230B6DC-233A-4285-B5E8-1BEBCE78A796}"/>
              </a:ext>
            </a:extLst>
          </p:cNvPr>
          <p:cNvSpPr>
            <a:spLocks noGrp="1"/>
          </p:cNvSpPr>
          <p:nvPr>
            <p:ph idx="1"/>
          </p:nvPr>
        </p:nvSpPr>
        <p:spPr/>
        <p:txBody>
          <a:bodyPr>
            <a:normAutofit/>
          </a:bodyPr>
          <a:lstStyle/>
          <a:p>
            <a:pPr marL="0">
              <a:spcBef>
                <a:spcPts val="0"/>
              </a:spcBef>
            </a:pPr>
            <a:r>
              <a:rPr lang="en-US" dirty="0">
                <a:effectLst/>
                <a:ea typeface="Calibri" panose="020F0502020204030204" pitchFamily="34" charset="0"/>
                <a:cs typeface="Times New Roman" panose="02020603050405020304" pitchFamily="18" charset="0"/>
              </a:rPr>
              <a:t>After introductory words/phrases/clauses.</a:t>
            </a:r>
          </a:p>
          <a:p>
            <a:pPr marL="0">
              <a:spcBef>
                <a:spcPts val="0"/>
              </a:spcBef>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After catching fire, Bob began to yell for help.</a:t>
            </a:r>
          </a:p>
          <a:p>
            <a:pPr marL="0">
              <a:spcBef>
                <a:spcPts val="0"/>
              </a:spcBef>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Because Bob was on fire, he continued to yell for help. </a:t>
            </a:r>
          </a:p>
          <a:p>
            <a:pPr marL="0" indent="0">
              <a:spcBef>
                <a:spcPts val="0"/>
              </a:spcBef>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Bob said, “I’m on fire!”</a:t>
            </a:r>
          </a:p>
          <a:p>
            <a:pPr marL="0" indent="0">
              <a:spcBef>
                <a:spcPts val="0"/>
              </a:spcBef>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However, Alice is not on fire.</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58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497-002E-4D6E-85A1-20FB9043EB2C}"/>
              </a:ext>
            </a:extLst>
          </p:cNvPr>
          <p:cNvSpPr>
            <a:spLocks noGrp="1"/>
          </p:cNvSpPr>
          <p:nvPr>
            <p:ph type="title"/>
          </p:nvPr>
        </p:nvSpPr>
        <p:spPr/>
        <p:txBody>
          <a:bodyPr/>
          <a:lstStyle/>
          <a:p>
            <a:r>
              <a:rPr lang="en-US" dirty="0"/>
              <a:t>Commas: Most Common Uses</a:t>
            </a:r>
          </a:p>
        </p:txBody>
      </p:sp>
      <p:sp>
        <p:nvSpPr>
          <p:cNvPr id="3" name="Content Placeholder 2">
            <a:extLst>
              <a:ext uri="{FF2B5EF4-FFF2-40B4-BE49-F238E27FC236}">
                <a16:creationId xmlns:a16="http://schemas.microsoft.com/office/drawing/2014/main" id="{5230B6DC-233A-4285-B5E8-1BEBCE78A796}"/>
              </a:ext>
            </a:extLst>
          </p:cNvPr>
          <p:cNvSpPr>
            <a:spLocks noGrp="1"/>
          </p:cNvSpPr>
          <p:nvPr>
            <p:ph idx="1"/>
          </p:nvPr>
        </p:nvSpPr>
        <p:spPr/>
        <p:txBody>
          <a:bodyPr>
            <a:normAutofit/>
          </a:bodyPr>
          <a:lstStyle/>
          <a:p>
            <a:pPr marL="0">
              <a:spcBef>
                <a:spcPts val="0"/>
              </a:spcBef>
            </a:pPr>
            <a:r>
              <a:rPr lang="en-US" dirty="0">
                <a:ea typeface="Calibri" panose="020F0502020204030204" pitchFamily="34" charset="0"/>
                <a:cs typeface="Times New Roman" panose="02020603050405020304" pitchFamily="18" charset="0"/>
              </a:rPr>
              <a:t>Before certain words/phrases at the end of a sentence. </a:t>
            </a:r>
          </a:p>
          <a:p>
            <a:pPr marL="0">
              <a:spcBef>
                <a:spcPts val="0"/>
              </a:spcBef>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You know Bob is on fire, right? </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It’s Bob who is on fire, not Alice.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7403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497-002E-4D6E-85A1-20FB9043EB2C}"/>
              </a:ext>
            </a:extLst>
          </p:cNvPr>
          <p:cNvSpPr>
            <a:spLocks noGrp="1"/>
          </p:cNvSpPr>
          <p:nvPr>
            <p:ph type="title"/>
          </p:nvPr>
        </p:nvSpPr>
        <p:spPr/>
        <p:txBody>
          <a:bodyPr/>
          <a:lstStyle/>
          <a:p>
            <a:r>
              <a:rPr lang="en-US" dirty="0"/>
              <a:t>Commas: Most Common Uses</a:t>
            </a:r>
          </a:p>
        </p:txBody>
      </p:sp>
      <p:sp>
        <p:nvSpPr>
          <p:cNvPr id="3" name="Content Placeholder 2">
            <a:extLst>
              <a:ext uri="{FF2B5EF4-FFF2-40B4-BE49-F238E27FC236}">
                <a16:creationId xmlns:a16="http://schemas.microsoft.com/office/drawing/2014/main" id="{5230B6DC-233A-4285-B5E8-1BEBCE78A796}"/>
              </a:ext>
            </a:extLst>
          </p:cNvPr>
          <p:cNvSpPr>
            <a:spLocks noGrp="1"/>
          </p:cNvSpPr>
          <p:nvPr>
            <p:ph idx="1"/>
          </p:nvPr>
        </p:nvSpPr>
        <p:spPr/>
        <p:txBody>
          <a:bodyPr>
            <a:normAutofit/>
          </a:bodyPr>
          <a:lstStyle/>
          <a:p>
            <a:pPr marL="0">
              <a:spcBef>
                <a:spcPts val="0"/>
              </a:spcBef>
            </a:pPr>
            <a:r>
              <a:rPr lang="en-US" dirty="0">
                <a:effectLst/>
                <a:ea typeface="Calibri" panose="020F0502020204030204" pitchFamily="34" charset="0"/>
                <a:cs typeface="Times New Roman" panose="02020603050405020304" pitchFamily="18" charset="0"/>
              </a:rPr>
              <a:t>Before AND after parenthetical words/phrases</a:t>
            </a:r>
            <a:r>
              <a:rPr lang="en-US" dirty="0">
                <a:ea typeface="Calibri" panose="020F0502020204030204" pitchFamily="34" charset="0"/>
                <a:cs typeface="Times New Roman" panose="02020603050405020304" pitchFamily="18" charset="0"/>
              </a:rPr>
              <a:t>/clauses.</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Bob, who was currently on fire, called for help. </a:t>
            </a:r>
          </a:p>
          <a:p>
            <a:pPr marL="0" indent="0">
              <a:spcBef>
                <a:spcPts val="0"/>
              </a:spcBef>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Bob, not Alice, is on fire. </a:t>
            </a:r>
          </a:p>
          <a:p>
            <a:pPr marL="0" indent="0">
              <a:spcBef>
                <a:spcPts val="0"/>
              </a:spcBef>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Alice, however, is not on fire. </a:t>
            </a:r>
          </a:p>
        </p:txBody>
      </p:sp>
    </p:spTree>
    <p:extLst>
      <p:ext uri="{BB962C8B-B14F-4D97-AF65-F5344CB8AC3E}">
        <p14:creationId xmlns:p14="http://schemas.microsoft.com/office/powerpoint/2010/main" val="1597651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497-002E-4D6E-85A1-20FB9043EB2C}"/>
              </a:ext>
            </a:extLst>
          </p:cNvPr>
          <p:cNvSpPr>
            <a:spLocks noGrp="1"/>
          </p:cNvSpPr>
          <p:nvPr>
            <p:ph type="title"/>
          </p:nvPr>
        </p:nvSpPr>
        <p:spPr/>
        <p:txBody>
          <a:bodyPr/>
          <a:lstStyle/>
          <a:p>
            <a:r>
              <a:rPr lang="en-US" dirty="0"/>
              <a:t>Commas: Most Common Uses</a:t>
            </a:r>
          </a:p>
        </p:txBody>
      </p:sp>
      <p:sp>
        <p:nvSpPr>
          <p:cNvPr id="3" name="Content Placeholder 2">
            <a:extLst>
              <a:ext uri="{FF2B5EF4-FFF2-40B4-BE49-F238E27FC236}">
                <a16:creationId xmlns:a16="http://schemas.microsoft.com/office/drawing/2014/main" id="{5230B6DC-233A-4285-B5E8-1BEBCE78A796}"/>
              </a:ext>
            </a:extLst>
          </p:cNvPr>
          <p:cNvSpPr>
            <a:spLocks noGrp="1"/>
          </p:cNvSpPr>
          <p:nvPr>
            <p:ph idx="1"/>
          </p:nvPr>
        </p:nvSpPr>
        <p:spPr/>
        <p:txBody>
          <a:bodyPr>
            <a:normAutofit/>
          </a:bodyPr>
          <a:lstStyle/>
          <a:p>
            <a:pPr marL="0">
              <a:spcBef>
                <a:spcPts val="0"/>
              </a:spcBef>
            </a:pPr>
            <a:r>
              <a:rPr lang="en-US" dirty="0">
                <a:effectLst/>
                <a:ea typeface="Calibri" panose="020F0502020204030204" pitchFamily="34" charset="0"/>
                <a:cs typeface="Times New Roman" panose="02020603050405020304" pitchFamily="18" charset="0"/>
              </a:rPr>
              <a:t>Between items in a list.</a:t>
            </a:r>
          </a:p>
          <a:p>
            <a:pPr marL="0" indent="0">
              <a:spcBef>
                <a:spcPts val="0"/>
              </a:spcBef>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Alice, Bob, and </a:t>
            </a:r>
            <a:r>
              <a:rPr lang="en-US" dirty="0">
                <a:latin typeface="Times New Roman" panose="02020603050405020304" pitchFamily="18" charset="0"/>
                <a:ea typeface="Calibri" panose="020F0502020204030204" pitchFamily="34" charset="0"/>
                <a:cs typeface="Times New Roman" panose="02020603050405020304" pitchFamily="18" charset="0"/>
              </a:rPr>
              <a:t>Charlie are all on fire. </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539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497-002E-4D6E-85A1-20FB9043EB2C}"/>
              </a:ext>
            </a:extLst>
          </p:cNvPr>
          <p:cNvSpPr>
            <a:spLocks noGrp="1"/>
          </p:cNvSpPr>
          <p:nvPr>
            <p:ph type="title"/>
          </p:nvPr>
        </p:nvSpPr>
        <p:spPr/>
        <p:txBody>
          <a:bodyPr/>
          <a:lstStyle/>
          <a:p>
            <a:r>
              <a:rPr lang="en-US" dirty="0"/>
              <a:t>Commas: Most Common Uses</a:t>
            </a:r>
          </a:p>
        </p:txBody>
      </p:sp>
      <p:sp>
        <p:nvSpPr>
          <p:cNvPr id="3" name="Content Placeholder 2">
            <a:extLst>
              <a:ext uri="{FF2B5EF4-FFF2-40B4-BE49-F238E27FC236}">
                <a16:creationId xmlns:a16="http://schemas.microsoft.com/office/drawing/2014/main" id="{5230B6DC-233A-4285-B5E8-1BEBCE78A796}"/>
              </a:ext>
            </a:extLst>
          </p:cNvPr>
          <p:cNvSpPr>
            <a:spLocks noGrp="1"/>
          </p:cNvSpPr>
          <p:nvPr>
            <p:ph idx="1"/>
          </p:nvPr>
        </p:nvSpPr>
        <p:spPr/>
        <p:txBody>
          <a:bodyPr>
            <a:normAutofit/>
          </a:bodyPr>
          <a:lstStyle/>
          <a:p>
            <a:pPr marL="0">
              <a:spcBef>
                <a:spcPts val="0"/>
              </a:spcBef>
            </a:pPr>
            <a:r>
              <a:rPr lang="en-US" dirty="0">
                <a:effectLst/>
                <a:ea typeface="Calibri" panose="020F0502020204030204" pitchFamily="34" charset="0"/>
                <a:cs typeface="Times New Roman" panose="02020603050405020304" pitchFamily="18" charset="0"/>
              </a:rPr>
              <a:t>To avoid ambiguity or misreading.</a:t>
            </a:r>
          </a:p>
          <a:p>
            <a:pPr marL="0">
              <a:spcBef>
                <a:spcPts val="0"/>
              </a:spcBef>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After burning Alice, Bob and Charlie called for help. </a:t>
            </a:r>
          </a:p>
          <a:p>
            <a:pPr marL="0" indent="0">
              <a:spcBef>
                <a:spcPts val="0"/>
              </a:spcBef>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After burning, Alice, Bob, and Charlie called for help. </a:t>
            </a:r>
          </a:p>
          <a:p>
            <a:pPr marL="0">
              <a:spcBef>
                <a:spcPts val="0"/>
              </a:spcBef>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a:spcBef>
                <a:spcPts val="0"/>
              </a:spcBef>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715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497-002E-4D6E-85A1-20FB9043EB2C}"/>
              </a:ext>
            </a:extLst>
          </p:cNvPr>
          <p:cNvSpPr>
            <a:spLocks noGrp="1"/>
          </p:cNvSpPr>
          <p:nvPr>
            <p:ph type="title"/>
          </p:nvPr>
        </p:nvSpPr>
        <p:spPr/>
        <p:txBody>
          <a:bodyPr/>
          <a:lstStyle/>
          <a:p>
            <a:r>
              <a:rPr lang="en-US" dirty="0"/>
              <a:t>Commas: Bad Commas</a:t>
            </a:r>
          </a:p>
        </p:txBody>
      </p:sp>
      <p:sp>
        <p:nvSpPr>
          <p:cNvPr id="3" name="Content Placeholder 2">
            <a:extLst>
              <a:ext uri="{FF2B5EF4-FFF2-40B4-BE49-F238E27FC236}">
                <a16:creationId xmlns:a16="http://schemas.microsoft.com/office/drawing/2014/main" id="{5230B6DC-233A-4285-B5E8-1BEBCE78A796}"/>
              </a:ext>
            </a:extLst>
          </p:cNvPr>
          <p:cNvSpPr>
            <a:spLocks noGrp="1"/>
          </p:cNvSpPr>
          <p:nvPr>
            <p:ph idx="1"/>
          </p:nvPr>
        </p:nvSpPr>
        <p:spPr/>
        <p:txBody>
          <a:bodyPr>
            <a:normAutofit/>
          </a:bodyPr>
          <a:lstStyle/>
          <a:p>
            <a:pPr marL="0">
              <a:spcBef>
                <a:spcPts val="0"/>
              </a:spcBef>
            </a:pPr>
            <a:r>
              <a:rPr lang="en-US" dirty="0">
                <a:effectLst/>
                <a:ea typeface="Calibri" panose="020F0502020204030204" pitchFamily="34" charset="0"/>
                <a:cs typeface="Times New Roman" panose="02020603050405020304" pitchFamily="18" charset="0"/>
              </a:rPr>
              <a:t>Between subject and verb (NO COMMA).</a:t>
            </a:r>
          </a:p>
          <a:p>
            <a:pPr marL="0" indent="0">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Alice and Bob, are on fire. </a:t>
            </a:r>
          </a:p>
          <a:p>
            <a:pPr>
              <a:spcBef>
                <a:spcPts val="0"/>
              </a:spcBef>
            </a:pPr>
            <a:r>
              <a:rPr lang="en-US" dirty="0">
                <a:ea typeface="Calibri" panose="020F0502020204030204" pitchFamily="34" charset="0"/>
                <a:cs typeface="Times New Roman" panose="02020603050405020304" pitchFamily="18" charset="0"/>
              </a:rPr>
              <a:t>Between compound subjects/predicates. (NO COMMA)</a:t>
            </a:r>
          </a:p>
          <a:p>
            <a:pPr marL="0" indent="0">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	Alice, and Bob are on fire.</a:t>
            </a:r>
          </a:p>
          <a:p>
            <a:pPr marL="0" indent="0">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	Bob caught on fire, and yelled for help. </a:t>
            </a:r>
          </a:p>
          <a:p>
            <a:pPr>
              <a:spcBef>
                <a:spcPts val="0"/>
              </a:spcBef>
            </a:pPr>
            <a:r>
              <a:rPr lang="en-US" dirty="0">
                <a:ea typeface="Calibri" panose="020F0502020204030204" pitchFamily="34" charset="0"/>
                <a:cs typeface="Times New Roman" panose="02020603050405020304" pitchFamily="18" charset="0"/>
              </a:rPr>
              <a:t>“Comma Splice”: between independent clauses without a conjunction (USE SEMICOLON). </a:t>
            </a:r>
          </a:p>
          <a:p>
            <a:pPr marL="0" indent="0">
              <a:spcBef>
                <a:spcPts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	Bob is on fire, Alice is not. </a:t>
            </a:r>
          </a:p>
          <a:p>
            <a:pPr marL="0">
              <a:spcBef>
                <a:spcPts val="0"/>
              </a:spcBef>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a:spcBef>
                <a:spcPts val="0"/>
              </a:spcBef>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3431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BE90-C5C6-4BED-B384-BC09D425775E}"/>
              </a:ext>
            </a:extLst>
          </p:cNvPr>
          <p:cNvSpPr>
            <a:spLocks noGrp="1"/>
          </p:cNvSpPr>
          <p:nvPr>
            <p:ph type="title"/>
          </p:nvPr>
        </p:nvSpPr>
        <p:spPr/>
        <p:txBody>
          <a:bodyPr/>
          <a:lstStyle/>
          <a:p>
            <a:r>
              <a:rPr lang="en-US" dirty="0"/>
              <a:t>Semicolons: Most Common Uses</a:t>
            </a:r>
          </a:p>
        </p:txBody>
      </p:sp>
      <p:sp>
        <p:nvSpPr>
          <p:cNvPr id="3" name="Content Placeholder 2">
            <a:extLst>
              <a:ext uri="{FF2B5EF4-FFF2-40B4-BE49-F238E27FC236}">
                <a16:creationId xmlns:a16="http://schemas.microsoft.com/office/drawing/2014/main" id="{F9591E15-DAD2-4B32-B944-FC714B9EF238}"/>
              </a:ext>
            </a:extLst>
          </p:cNvPr>
          <p:cNvSpPr>
            <a:spLocks noGrp="1"/>
          </p:cNvSpPr>
          <p:nvPr>
            <p:ph idx="1"/>
          </p:nvPr>
        </p:nvSpPr>
        <p:spPr/>
        <p:txBody>
          <a:bodyPr/>
          <a:lstStyle/>
          <a:p>
            <a:r>
              <a:rPr lang="en-US" dirty="0">
                <a:cs typeface="Times New Roman" panose="02020603050405020304" pitchFamily="18" charset="0"/>
              </a:rPr>
              <a:t>Between independent clauses WITHOUT a connecting word. </a:t>
            </a:r>
          </a:p>
          <a:p>
            <a:r>
              <a:rPr lang="en-US" dirty="0">
                <a:cs typeface="Times New Roman" panose="02020603050405020304" pitchFamily="18" charset="0"/>
              </a:rPr>
              <a:t>Between independent clauses joined by a conjunctive adverb (however, therefore, etc.) or transitional phrase (e.g. in contrast). Also need a comma after the adverb/phrase. </a:t>
            </a:r>
          </a:p>
          <a:p>
            <a:r>
              <a:rPr lang="en-US" dirty="0">
                <a:cs typeface="Times New Roman" panose="02020603050405020304" pitchFamily="18" charset="0"/>
              </a:rPr>
              <a:t>In place of a comma to separate things (e.g. items in a list) that already contain commas. </a:t>
            </a:r>
          </a:p>
          <a:p>
            <a:endParaRPr lang="en-US" dirty="0"/>
          </a:p>
        </p:txBody>
      </p:sp>
    </p:spTree>
    <p:extLst>
      <p:ext uri="{BB962C8B-B14F-4D97-AF65-F5344CB8AC3E}">
        <p14:creationId xmlns:p14="http://schemas.microsoft.com/office/powerpoint/2010/main" val="1051322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BE90-C5C6-4BED-B384-BC09D425775E}"/>
              </a:ext>
            </a:extLst>
          </p:cNvPr>
          <p:cNvSpPr>
            <a:spLocks noGrp="1"/>
          </p:cNvSpPr>
          <p:nvPr>
            <p:ph type="title"/>
          </p:nvPr>
        </p:nvSpPr>
        <p:spPr/>
        <p:txBody>
          <a:bodyPr/>
          <a:lstStyle/>
          <a:p>
            <a:r>
              <a:rPr lang="en-US" dirty="0"/>
              <a:t>Semicolons: Most Common Uses</a:t>
            </a:r>
          </a:p>
        </p:txBody>
      </p:sp>
      <p:sp>
        <p:nvSpPr>
          <p:cNvPr id="3" name="Content Placeholder 2">
            <a:extLst>
              <a:ext uri="{FF2B5EF4-FFF2-40B4-BE49-F238E27FC236}">
                <a16:creationId xmlns:a16="http://schemas.microsoft.com/office/drawing/2014/main" id="{F9591E15-DAD2-4B32-B944-FC714B9EF238}"/>
              </a:ext>
            </a:extLst>
          </p:cNvPr>
          <p:cNvSpPr>
            <a:spLocks noGrp="1"/>
          </p:cNvSpPr>
          <p:nvPr>
            <p:ph idx="1"/>
          </p:nvPr>
        </p:nvSpPr>
        <p:spPr/>
        <p:txBody>
          <a:bodyPr>
            <a:normAutofit/>
          </a:bodyPr>
          <a:lstStyle/>
          <a:p>
            <a:r>
              <a:rPr lang="en-US" dirty="0">
                <a:cs typeface="Times New Roman" panose="02020603050405020304" pitchFamily="18" charset="0"/>
              </a:rPr>
              <a:t>Between independent clauses WITHOUT a connecting word. </a:t>
            </a:r>
          </a:p>
          <a:p>
            <a:pPr marL="0" indent="0">
              <a:buNone/>
            </a:pPr>
            <a:endParaRPr lang="en-US" dirty="0"/>
          </a:p>
          <a:p>
            <a:pPr marL="0" indent="0">
              <a:buNone/>
            </a:pPr>
            <a:r>
              <a:rPr lang="en-US" dirty="0"/>
              <a:t>Bob is on fire; Alice </a:t>
            </a:r>
            <a:r>
              <a:rPr lang="en-US"/>
              <a:t>is not on fire. </a:t>
            </a:r>
            <a:endParaRPr lang="en-US" dirty="0"/>
          </a:p>
        </p:txBody>
      </p:sp>
    </p:spTree>
    <p:extLst>
      <p:ext uri="{BB962C8B-B14F-4D97-AF65-F5344CB8AC3E}">
        <p14:creationId xmlns:p14="http://schemas.microsoft.com/office/powerpoint/2010/main" val="1382169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BE90-C5C6-4BED-B384-BC09D425775E}"/>
              </a:ext>
            </a:extLst>
          </p:cNvPr>
          <p:cNvSpPr>
            <a:spLocks noGrp="1"/>
          </p:cNvSpPr>
          <p:nvPr>
            <p:ph type="title"/>
          </p:nvPr>
        </p:nvSpPr>
        <p:spPr/>
        <p:txBody>
          <a:bodyPr/>
          <a:lstStyle/>
          <a:p>
            <a:r>
              <a:rPr lang="en-US" dirty="0"/>
              <a:t>Semicolons: Most Common Uses</a:t>
            </a:r>
          </a:p>
        </p:txBody>
      </p:sp>
      <p:sp>
        <p:nvSpPr>
          <p:cNvPr id="3" name="Content Placeholder 2">
            <a:extLst>
              <a:ext uri="{FF2B5EF4-FFF2-40B4-BE49-F238E27FC236}">
                <a16:creationId xmlns:a16="http://schemas.microsoft.com/office/drawing/2014/main" id="{F9591E15-DAD2-4B32-B944-FC714B9EF238}"/>
              </a:ext>
            </a:extLst>
          </p:cNvPr>
          <p:cNvSpPr>
            <a:spLocks noGrp="1"/>
          </p:cNvSpPr>
          <p:nvPr>
            <p:ph idx="1"/>
          </p:nvPr>
        </p:nvSpPr>
        <p:spPr/>
        <p:txBody>
          <a:bodyPr>
            <a:normAutofit/>
          </a:bodyPr>
          <a:lstStyle/>
          <a:p>
            <a:r>
              <a:rPr lang="en-US" dirty="0">
                <a:cs typeface="Times New Roman" panose="02020603050405020304" pitchFamily="18" charset="0"/>
              </a:rPr>
              <a:t>Between independent clauses joined by a conjunctive adverb (however, therefore, etc.) or transitional phrase (e.g. in contrast). Also need a comma after the adverb/phrase. </a:t>
            </a:r>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Bob is on fire; however, Alice is not on fire.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541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BE90-C5C6-4BED-B384-BC09D425775E}"/>
              </a:ext>
            </a:extLst>
          </p:cNvPr>
          <p:cNvSpPr>
            <a:spLocks noGrp="1"/>
          </p:cNvSpPr>
          <p:nvPr>
            <p:ph type="title"/>
          </p:nvPr>
        </p:nvSpPr>
        <p:spPr/>
        <p:txBody>
          <a:bodyPr/>
          <a:lstStyle/>
          <a:p>
            <a:r>
              <a:rPr lang="en-US" dirty="0"/>
              <a:t>Semicolons: Most Common Uses</a:t>
            </a:r>
          </a:p>
        </p:txBody>
      </p:sp>
      <p:sp>
        <p:nvSpPr>
          <p:cNvPr id="3" name="Content Placeholder 2">
            <a:extLst>
              <a:ext uri="{FF2B5EF4-FFF2-40B4-BE49-F238E27FC236}">
                <a16:creationId xmlns:a16="http://schemas.microsoft.com/office/drawing/2014/main" id="{F9591E15-DAD2-4B32-B944-FC714B9EF238}"/>
              </a:ext>
            </a:extLst>
          </p:cNvPr>
          <p:cNvSpPr>
            <a:spLocks noGrp="1"/>
          </p:cNvSpPr>
          <p:nvPr>
            <p:ph idx="1"/>
          </p:nvPr>
        </p:nvSpPr>
        <p:spPr/>
        <p:txBody>
          <a:bodyPr/>
          <a:lstStyle/>
          <a:p>
            <a:r>
              <a:rPr lang="en-US" dirty="0">
                <a:cs typeface="Times New Roman" panose="02020603050405020304" pitchFamily="18" charset="0"/>
              </a:rPr>
              <a:t>In place of a comma to separate things (e.g. items in a list) that already contain commas. </a:t>
            </a:r>
          </a:p>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Several groups of people are on fire: Alice, Bob, and Charlie; Katie, Larry, and Meg; and Xerxes, Yasmin, and Zenobia. </a:t>
            </a:r>
          </a:p>
        </p:txBody>
      </p:sp>
    </p:spTree>
    <p:extLst>
      <p:ext uri="{BB962C8B-B14F-4D97-AF65-F5344CB8AC3E}">
        <p14:creationId xmlns:p14="http://schemas.microsoft.com/office/powerpoint/2010/main" val="427042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normAutofit lnSpcReduction="10000"/>
          </a:bodyPr>
          <a:lstStyle/>
          <a:p>
            <a:r>
              <a:rPr lang="en-US" dirty="0"/>
              <a:t>Praises or condemns the text, author, characters, etc.</a:t>
            </a:r>
          </a:p>
          <a:p>
            <a:pPr lvl="1"/>
            <a:r>
              <a:rPr lang="en-US" dirty="0"/>
              <a:t>Is the text good, bad, interesting? </a:t>
            </a:r>
          </a:p>
          <a:p>
            <a:pPr lvl="1"/>
            <a:r>
              <a:rPr lang="en-US" dirty="0"/>
              <a:t>Is an author/character/society moral or immoral, wise or foolish? </a:t>
            </a:r>
          </a:p>
          <a:p>
            <a:pPr lvl="0"/>
            <a:r>
              <a:rPr lang="en-US" dirty="0"/>
              <a:t>Thinking about texts in relation to your own values is vital to learning from them and deciding what you care about enough to write a paper on. </a:t>
            </a:r>
          </a:p>
          <a:p>
            <a:pPr lvl="0"/>
            <a:r>
              <a:rPr lang="en-US" dirty="0"/>
              <a:t>Avoid theses/claims based on moral or subjective evaluations:</a:t>
            </a:r>
          </a:p>
          <a:p>
            <a:pPr lvl="1"/>
            <a:r>
              <a:rPr lang="en-US" dirty="0"/>
              <a:t>More about your own beliefs than the text.</a:t>
            </a:r>
          </a:p>
          <a:p>
            <a:pPr lvl="1"/>
            <a:r>
              <a:rPr lang="en-US" dirty="0"/>
              <a:t>Won’t convince readers who don’t share your values.</a:t>
            </a:r>
          </a:p>
        </p:txBody>
      </p:sp>
      <p:pic>
        <p:nvPicPr>
          <p:cNvPr id="9" name="Picture 8">
            <a:extLst>
              <a:ext uri="{FF2B5EF4-FFF2-40B4-BE49-F238E27FC236}">
                <a16:creationId xmlns:a16="http://schemas.microsoft.com/office/drawing/2014/main" id="{69F21A04-9AB0-4DD0-95AB-641AF4BACF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1" y="506413"/>
            <a:ext cx="721541" cy="679451"/>
          </a:xfrm>
          <a:prstGeom prst="rect">
            <a:avLst/>
          </a:prstGeom>
        </p:spPr>
      </p:pic>
      <p:pic>
        <p:nvPicPr>
          <p:cNvPr id="13" name="Picture 12">
            <a:extLst>
              <a:ext uri="{FF2B5EF4-FFF2-40B4-BE49-F238E27FC236}">
                <a16:creationId xmlns:a16="http://schemas.microsoft.com/office/drawing/2014/main" id="{CFD535A0-CD03-4425-9A14-423918BE94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476205"/>
            <a:ext cx="845766" cy="739864"/>
          </a:xfrm>
          <a:prstGeom prst="rect">
            <a:avLst/>
          </a:prstGeom>
        </p:spPr>
      </p:pic>
    </p:spTree>
    <p:extLst>
      <p:ext uri="{BB962C8B-B14F-4D97-AF65-F5344CB8AC3E}">
        <p14:creationId xmlns:p14="http://schemas.microsoft.com/office/powerpoint/2010/main" val="1376361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BE90-C5C6-4BED-B384-BC09D425775E}"/>
              </a:ext>
            </a:extLst>
          </p:cNvPr>
          <p:cNvSpPr>
            <a:spLocks noGrp="1"/>
          </p:cNvSpPr>
          <p:nvPr>
            <p:ph type="title"/>
          </p:nvPr>
        </p:nvSpPr>
        <p:spPr/>
        <p:txBody>
          <a:bodyPr>
            <a:normAutofit/>
          </a:bodyPr>
          <a:lstStyle/>
          <a:p>
            <a:r>
              <a:rPr lang="en-US" dirty="0"/>
              <a:t>Separating Clauses [no punctuation]</a:t>
            </a:r>
          </a:p>
        </p:txBody>
      </p:sp>
      <p:sp>
        <p:nvSpPr>
          <p:cNvPr id="3" name="Content Placeholder 2">
            <a:extLst>
              <a:ext uri="{FF2B5EF4-FFF2-40B4-BE49-F238E27FC236}">
                <a16:creationId xmlns:a16="http://schemas.microsoft.com/office/drawing/2014/main" id="{F9591E15-DAD2-4B32-B944-FC714B9EF238}"/>
              </a:ext>
            </a:extLst>
          </p:cNvPr>
          <p:cNvSpPr>
            <a:spLocks noGrp="1"/>
          </p:cNvSpPr>
          <p:nvPr>
            <p:ph idx="1"/>
          </p:nvPr>
        </p:nvSpPr>
        <p:spPr/>
        <p:txBody>
          <a:bodyPr/>
          <a:lstStyle/>
          <a:p>
            <a:pPr marL="171450" indent="-51435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Because I could not stop for Death he kindly stopped for me. </a:t>
            </a:r>
          </a:p>
          <a:p>
            <a:pPr marL="171450" indent="-51435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I could not stop for Death he kindly stopped for me.</a:t>
            </a:r>
          </a:p>
          <a:p>
            <a:pPr marL="171450" indent="-51435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I could not stop for Death but he kindly stopped for me. </a:t>
            </a:r>
          </a:p>
          <a:p>
            <a:pPr marL="171450" indent="-51435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I could not stop for Death however he kindly stopped for me.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186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BE90-C5C6-4BED-B384-BC09D425775E}"/>
              </a:ext>
            </a:extLst>
          </p:cNvPr>
          <p:cNvSpPr>
            <a:spLocks noGrp="1"/>
          </p:cNvSpPr>
          <p:nvPr>
            <p:ph type="title"/>
          </p:nvPr>
        </p:nvSpPr>
        <p:spPr/>
        <p:txBody>
          <a:bodyPr>
            <a:normAutofit/>
          </a:bodyPr>
          <a:lstStyle/>
          <a:p>
            <a:r>
              <a:rPr lang="en-US" dirty="0"/>
              <a:t>Separating Clauses [with punctuation]</a:t>
            </a:r>
          </a:p>
        </p:txBody>
      </p:sp>
      <p:sp>
        <p:nvSpPr>
          <p:cNvPr id="3" name="Content Placeholder 2">
            <a:extLst>
              <a:ext uri="{FF2B5EF4-FFF2-40B4-BE49-F238E27FC236}">
                <a16:creationId xmlns:a16="http://schemas.microsoft.com/office/drawing/2014/main" id="{F9591E15-DAD2-4B32-B944-FC714B9EF238}"/>
              </a:ext>
            </a:extLst>
          </p:cNvPr>
          <p:cNvSpPr>
            <a:spLocks noGrp="1"/>
          </p:cNvSpPr>
          <p:nvPr>
            <p:ph idx="1"/>
          </p:nvPr>
        </p:nvSpPr>
        <p:spPr/>
        <p:txBody>
          <a:bodyPr/>
          <a:lstStyle/>
          <a:p>
            <a:pPr marL="171450" indent="-51435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Because I could not stop for Death, he kindly stopped for me. </a:t>
            </a:r>
          </a:p>
          <a:p>
            <a:pPr marL="171450" indent="-51435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I could not stop for Death; he kindly stopped for me.</a:t>
            </a:r>
          </a:p>
          <a:p>
            <a:pPr marL="171450" indent="-51435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I could not stop for Death, but he kindly stopped for me. </a:t>
            </a:r>
          </a:p>
          <a:p>
            <a:pPr marL="171450" indent="-51435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I could not stop for Death; however, he kindly stopped for me.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694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2B6E-F30D-4C69-847A-09D0DB0677A8}"/>
              </a:ext>
            </a:extLst>
          </p:cNvPr>
          <p:cNvSpPr>
            <a:spLocks noGrp="1"/>
          </p:cNvSpPr>
          <p:nvPr>
            <p:ph type="title"/>
          </p:nvPr>
        </p:nvSpPr>
        <p:spPr>
          <a:xfrm>
            <a:off x="1981200" y="2514600"/>
            <a:ext cx="8229600" cy="1143000"/>
          </a:xfrm>
        </p:spPr>
        <p:txBody>
          <a:bodyPr>
            <a:normAutofit/>
          </a:bodyPr>
          <a:lstStyle/>
          <a:p>
            <a:r>
              <a:rPr lang="en-US" dirty="0"/>
              <a:t>Miscellaneous Technical Issues</a:t>
            </a:r>
          </a:p>
        </p:txBody>
      </p:sp>
    </p:spTree>
    <p:extLst>
      <p:ext uri="{BB962C8B-B14F-4D97-AF65-F5344CB8AC3E}">
        <p14:creationId xmlns:p14="http://schemas.microsoft.com/office/powerpoint/2010/main" val="1749981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17F7-D41A-4E24-913F-3C8FFBF36822}"/>
              </a:ext>
            </a:extLst>
          </p:cNvPr>
          <p:cNvSpPr>
            <a:spLocks noGrp="1"/>
          </p:cNvSpPr>
          <p:nvPr>
            <p:ph type="title"/>
          </p:nvPr>
        </p:nvSpPr>
        <p:spPr/>
        <p:txBody>
          <a:bodyPr/>
          <a:lstStyle/>
          <a:p>
            <a:r>
              <a:rPr lang="en-US" dirty="0"/>
              <a:t>Title Format</a:t>
            </a:r>
          </a:p>
        </p:txBody>
      </p:sp>
      <p:sp>
        <p:nvSpPr>
          <p:cNvPr id="3" name="Content Placeholder 2">
            <a:extLst>
              <a:ext uri="{FF2B5EF4-FFF2-40B4-BE49-F238E27FC236}">
                <a16:creationId xmlns:a16="http://schemas.microsoft.com/office/drawing/2014/main" id="{84F44A9D-ED41-4127-97A0-D3B69AD6B233}"/>
              </a:ext>
            </a:extLst>
          </p:cNvPr>
          <p:cNvSpPr>
            <a:spLocks noGrp="1"/>
          </p:cNvSpPr>
          <p:nvPr>
            <p:ph idx="1"/>
          </p:nvPr>
        </p:nvSpPr>
        <p:spPr/>
        <p:txBody>
          <a:bodyPr>
            <a:normAutofit lnSpcReduction="10000"/>
          </a:bodyPr>
          <a:lstStyle/>
          <a:p>
            <a:r>
              <a:rPr lang="en-US" dirty="0"/>
              <a:t>Every single time you refer to the title of another work, it must be either in QUOTATION MARKS or ITALICS. </a:t>
            </a:r>
          </a:p>
          <a:p>
            <a:r>
              <a:rPr lang="en-US" dirty="0"/>
              <a:t>Italicize titles of book-length works, e.g. novels, epic poems, plays, scholarly books, and journals: </a:t>
            </a:r>
            <a:r>
              <a:rPr lang="en-US" i="1" dirty="0"/>
              <a:t>Moby Dick</a:t>
            </a:r>
            <a:r>
              <a:rPr lang="en-US" dirty="0"/>
              <a:t>, </a:t>
            </a:r>
            <a:r>
              <a:rPr lang="en-US" i="1" dirty="0"/>
              <a:t>Paradise Lost</a:t>
            </a:r>
            <a:r>
              <a:rPr lang="en-US" dirty="0"/>
              <a:t>, </a:t>
            </a:r>
            <a:r>
              <a:rPr lang="en-US" i="1" dirty="0"/>
              <a:t>Hamlet</a:t>
            </a:r>
            <a:r>
              <a:rPr lang="en-US" dirty="0"/>
              <a:t>, </a:t>
            </a:r>
            <a:r>
              <a:rPr lang="en-US" i="1" dirty="0"/>
              <a:t>Surprised by Sin</a:t>
            </a:r>
            <a:r>
              <a:rPr lang="en-US" dirty="0"/>
              <a:t>, </a:t>
            </a:r>
            <a:r>
              <a:rPr lang="en-US" i="1" dirty="0"/>
              <a:t>Shakespeare Quarterly</a:t>
            </a:r>
            <a:r>
              <a:rPr lang="en-US" dirty="0"/>
              <a:t>. </a:t>
            </a:r>
          </a:p>
          <a:p>
            <a:r>
              <a:rPr lang="en-US" dirty="0"/>
              <a:t>Use quotation marks for titles of shorter works or sections of book-length works, e.g. short stories, lyric poems, book chapters, and journal articles.</a:t>
            </a:r>
          </a:p>
          <a:p>
            <a:r>
              <a:rPr lang="en-US" dirty="0"/>
              <a:t>Important words in a title are typically capitalized.</a:t>
            </a:r>
          </a:p>
          <a:p>
            <a:endParaRPr lang="en-US" dirty="0"/>
          </a:p>
        </p:txBody>
      </p:sp>
    </p:spTree>
    <p:extLst>
      <p:ext uri="{BB962C8B-B14F-4D97-AF65-F5344CB8AC3E}">
        <p14:creationId xmlns:p14="http://schemas.microsoft.com/office/powerpoint/2010/main" val="2859787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17F7-D41A-4E24-913F-3C8FFBF36822}"/>
              </a:ext>
            </a:extLst>
          </p:cNvPr>
          <p:cNvSpPr>
            <a:spLocks noGrp="1"/>
          </p:cNvSpPr>
          <p:nvPr>
            <p:ph type="title"/>
          </p:nvPr>
        </p:nvSpPr>
        <p:spPr/>
        <p:txBody>
          <a:bodyPr/>
          <a:lstStyle/>
          <a:p>
            <a:r>
              <a:rPr lang="en-US" dirty="0"/>
              <a:t>First Person “I” in Analytical Essays</a:t>
            </a:r>
          </a:p>
        </p:txBody>
      </p:sp>
      <p:sp>
        <p:nvSpPr>
          <p:cNvPr id="3" name="Content Placeholder 2">
            <a:extLst>
              <a:ext uri="{FF2B5EF4-FFF2-40B4-BE49-F238E27FC236}">
                <a16:creationId xmlns:a16="http://schemas.microsoft.com/office/drawing/2014/main" id="{84F44A9D-ED41-4127-97A0-D3B69AD6B233}"/>
              </a:ext>
            </a:extLst>
          </p:cNvPr>
          <p:cNvSpPr>
            <a:spLocks noGrp="1"/>
          </p:cNvSpPr>
          <p:nvPr>
            <p:ph idx="1"/>
          </p:nvPr>
        </p:nvSpPr>
        <p:spPr/>
        <p:txBody>
          <a:bodyPr>
            <a:normAutofit/>
          </a:bodyPr>
          <a:lstStyle/>
          <a:p>
            <a:r>
              <a:rPr lang="en-US" dirty="0"/>
              <a:t>Not forbidden but use as little as possible. </a:t>
            </a:r>
          </a:p>
          <a:p>
            <a:r>
              <a:rPr lang="en-US" dirty="0"/>
              <a:t>Use to improve clarity, e.g. to distinguish your claim from someone else’s. </a:t>
            </a:r>
          </a:p>
          <a:p>
            <a:r>
              <a:rPr lang="en-US" dirty="0"/>
              <a:t>Reasons to avoid:</a:t>
            </a:r>
          </a:p>
          <a:p>
            <a:pPr lvl="1"/>
            <a:r>
              <a:rPr lang="en-US" dirty="0"/>
              <a:t>Prefacing claims with “I think” sounds weak and is usually redundant (we assume claims in paper are yours by default).</a:t>
            </a:r>
          </a:p>
          <a:p>
            <a:pPr lvl="1"/>
            <a:r>
              <a:rPr lang="en-US" dirty="0"/>
              <a:t>Personal experience often not relevant in this genre. </a:t>
            </a:r>
          </a:p>
          <a:p>
            <a:endParaRPr lang="en-US" dirty="0"/>
          </a:p>
          <a:p>
            <a:endParaRPr lang="en-US" dirty="0"/>
          </a:p>
        </p:txBody>
      </p:sp>
    </p:spTree>
    <p:extLst>
      <p:ext uri="{BB962C8B-B14F-4D97-AF65-F5344CB8AC3E}">
        <p14:creationId xmlns:p14="http://schemas.microsoft.com/office/powerpoint/2010/main" val="15303387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2B6E-F30D-4C69-847A-09D0DB0677A8}"/>
              </a:ext>
            </a:extLst>
          </p:cNvPr>
          <p:cNvSpPr>
            <a:spLocks noGrp="1"/>
          </p:cNvSpPr>
          <p:nvPr>
            <p:ph type="title"/>
          </p:nvPr>
        </p:nvSpPr>
        <p:spPr>
          <a:xfrm>
            <a:off x="1981200" y="2057400"/>
            <a:ext cx="8229600" cy="2362200"/>
          </a:xfrm>
        </p:spPr>
        <p:txBody>
          <a:bodyPr>
            <a:normAutofit/>
          </a:bodyPr>
          <a:lstStyle/>
          <a:p>
            <a:r>
              <a:rPr lang="en-US" dirty="0"/>
              <a:t>Research:</a:t>
            </a:r>
            <a:br>
              <a:rPr lang="en-US" dirty="0"/>
            </a:br>
            <a:r>
              <a:rPr lang="en-US" dirty="0"/>
              <a:t>Responding to Scholarly Sources</a:t>
            </a:r>
            <a:br>
              <a:rPr lang="en-US" dirty="0"/>
            </a:br>
            <a:endParaRPr lang="en-US" dirty="0"/>
          </a:p>
        </p:txBody>
      </p:sp>
    </p:spTree>
    <p:extLst>
      <p:ext uri="{BB962C8B-B14F-4D97-AF65-F5344CB8AC3E}">
        <p14:creationId xmlns:p14="http://schemas.microsoft.com/office/powerpoint/2010/main" val="3273973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Overall Goals</a:t>
            </a:r>
          </a:p>
        </p:txBody>
      </p:sp>
      <p:sp>
        <p:nvSpPr>
          <p:cNvPr id="3" name="Content Placeholder 2"/>
          <p:cNvSpPr>
            <a:spLocks noGrp="1"/>
          </p:cNvSpPr>
          <p:nvPr>
            <p:ph idx="1"/>
          </p:nvPr>
        </p:nvSpPr>
        <p:spPr/>
        <p:txBody>
          <a:bodyPr/>
          <a:lstStyle/>
          <a:p>
            <a:r>
              <a:rPr lang="en-US" dirty="0"/>
              <a:t>Find out what debates experts have had and are having now about your subject. </a:t>
            </a:r>
          </a:p>
          <a:p>
            <a:r>
              <a:rPr lang="en-US" dirty="0"/>
              <a:t>Identify a currently active discussion that you can make a contribution to. </a:t>
            </a:r>
          </a:p>
          <a:p>
            <a:r>
              <a:rPr lang="en-US" dirty="0"/>
              <a:t>Explain how your idea contributes something new to existing work. </a:t>
            </a:r>
          </a:p>
          <a:p>
            <a:endParaRPr lang="en-US" dirty="0"/>
          </a:p>
        </p:txBody>
      </p:sp>
    </p:spTree>
    <p:extLst>
      <p:ext uri="{BB962C8B-B14F-4D97-AF65-F5344CB8AC3E}">
        <p14:creationId xmlns:p14="http://schemas.microsoft.com/office/powerpoint/2010/main" val="26182062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Ways to Use</a:t>
            </a:r>
          </a:p>
        </p:txBody>
      </p:sp>
      <p:sp>
        <p:nvSpPr>
          <p:cNvPr id="3" name="Content Placeholder 2"/>
          <p:cNvSpPr>
            <a:spLocks noGrp="1"/>
          </p:cNvSpPr>
          <p:nvPr>
            <p:ph idx="1"/>
          </p:nvPr>
        </p:nvSpPr>
        <p:spPr/>
        <p:txBody>
          <a:bodyPr>
            <a:normAutofit/>
          </a:bodyPr>
          <a:lstStyle/>
          <a:p>
            <a:pPr marL="0" indent="0">
              <a:buNone/>
            </a:pPr>
            <a:r>
              <a:rPr lang="en-US" dirty="0"/>
              <a:t>Primary Goal: Enter a Debate</a:t>
            </a:r>
          </a:p>
          <a:p>
            <a:r>
              <a:rPr lang="en-US" dirty="0"/>
              <a:t>Summarize argument, but only in order to. . . </a:t>
            </a:r>
          </a:p>
          <a:p>
            <a:r>
              <a:rPr lang="en-US" dirty="0"/>
              <a:t>Disagree/offer alternative and/or. . . </a:t>
            </a:r>
          </a:p>
          <a:p>
            <a:r>
              <a:rPr lang="en-US" dirty="0"/>
              <a:t>Build on top of it.</a:t>
            </a:r>
          </a:p>
          <a:p>
            <a:pPr marL="0" indent="0">
              <a:buNone/>
            </a:pPr>
            <a:r>
              <a:rPr lang="en-US" dirty="0"/>
              <a:t>Can also use research to nail down facts, but . . . </a:t>
            </a:r>
          </a:p>
          <a:p>
            <a:r>
              <a:rPr lang="en-US" dirty="0"/>
              <a:t>Not your main goal, so keep it short.</a:t>
            </a:r>
          </a:p>
          <a:p>
            <a:r>
              <a:rPr lang="en-US" dirty="0"/>
              <a:t>Do not mistake an expert’s opinion for a fact.</a:t>
            </a:r>
          </a:p>
          <a:p>
            <a:endParaRPr lang="en-US" dirty="0"/>
          </a:p>
        </p:txBody>
      </p:sp>
    </p:spTree>
    <p:extLst>
      <p:ext uri="{BB962C8B-B14F-4D97-AF65-F5344CB8AC3E}">
        <p14:creationId xmlns:p14="http://schemas.microsoft.com/office/powerpoint/2010/main" val="9443910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 Evaluating Scholarship</a:t>
            </a:r>
            <a:br>
              <a:rPr lang="en-US" dirty="0"/>
            </a:br>
            <a:r>
              <a:rPr lang="en-US" sz="3600" dirty="0"/>
              <a:t>(Where is it in the conversation?)</a:t>
            </a:r>
            <a:endParaRPr lang="en-US" dirty="0"/>
          </a:p>
        </p:txBody>
      </p:sp>
      <p:sp>
        <p:nvSpPr>
          <p:cNvPr id="3" name="Content Placeholder 2"/>
          <p:cNvSpPr>
            <a:spLocks noGrp="1"/>
          </p:cNvSpPr>
          <p:nvPr>
            <p:ph idx="1"/>
          </p:nvPr>
        </p:nvSpPr>
        <p:spPr/>
        <p:txBody>
          <a:bodyPr>
            <a:normAutofit/>
          </a:bodyPr>
          <a:lstStyle/>
          <a:p>
            <a:r>
              <a:rPr lang="en-US" dirty="0"/>
              <a:t>Peer-reviewed?</a:t>
            </a:r>
          </a:p>
          <a:p>
            <a:r>
              <a:rPr lang="en-US" dirty="0"/>
              <a:t>Author &amp; Publisher? Status in field?</a:t>
            </a:r>
          </a:p>
          <a:p>
            <a:r>
              <a:rPr lang="en-US" dirty="0"/>
              <a:t>When written/published? Recent or old?</a:t>
            </a:r>
          </a:p>
          <a:p>
            <a:r>
              <a:rPr lang="en-US" dirty="0"/>
              <a:t>What scholarship is it responding to? </a:t>
            </a:r>
          </a:p>
          <a:p>
            <a:r>
              <a:rPr lang="en-US" dirty="0"/>
              <a:t>Cited by others? How often? Recently? </a:t>
            </a:r>
          </a:p>
          <a:p>
            <a:r>
              <a:rPr lang="en-US" dirty="0"/>
              <a:t>What do </a:t>
            </a:r>
            <a:r>
              <a:rPr lang="en-US" b="1" i="1" dirty="0"/>
              <a:t>you</a:t>
            </a:r>
            <a:r>
              <a:rPr lang="en-US" dirty="0"/>
              <a:t> think of their actual argument?</a:t>
            </a:r>
          </a:p>
          <a:p>
            <a:endParaRPr lang="en-US" dirty="0"/>
          </a:p>
        </p:txBody>
      </p:sp>
    </p:spTree>
    <p:extLst>
      <p:ext uri="{BB962C8B-B14F-4D97-AF65-F5344CB8AC3E}">
        <p14:creationId xmlns:p14="http://schemas.microsoft.com/office/powerpoint/2010/main" val="3161512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 Key Databases</a:t>
            </a:r>
          </a:p>
        </p:txBody>
      </p:sp>
      <p:sp>
        <p:nvSpPr>
          <p:cNvPr id="3" name="Content Placeholder 2"/>
          <p:cNvSpPr>
            <a:spLocks noGrp="1"/>
          </p:cNvSpPr>
          <p:nvPr>
            <p:ph idx="1"/>
          </p:nvPr>
        </p:nvSpPr>
        <p:spPr/>
        <p:txBody>
          <a:bodyPr/>
          <a:lstStyle/>
          <a:p>
            <a:r>
              <a:rPr lang="en-US" i="1" dirty="0"/>
              <a:t>MLA International Bibliography </a:t>
            </a:r>
            <a:r>
              <a:rPr lang="en-US" dirty="0"/>
              <a:t>— for literary scholarship of all time periods.</a:t>
            </a:r>
          </a:p>
          <a:p>
            <a:r>
              <a:rPr lang="en-US" i="1" dirty="0"/>
              <a:t>Oxford English Dictionary </a:t>
            </a:r>
            <a:r>
              <a:rPr lang="en-US" dirty="0"/>
              <a:t>— for modern and historical meanings of words.</a:t>
            </a:r>
          </a:p>
          <a:p>
            <a:r>
              <a:rPr lang="en-US" dirty="0"/>
              <a:t>Check Cook Library’s English Subject Guide: </a:t>
            </a:r>
            <a:r>
              <a:rPr lang="en-US" dirty="0">
                <a:hlinkClick r:id="rId2"/>
              </a:rPr>
              <a:t>https://towson.libguides.com/english</a:t>
            </a:r>
            <a:endParaRPr lang="en-US" dirty="0"/>
          </a:p>
          <a:p>
            <a:r>
              <a:rPr lang="en-US" dirty="0"/>
              <a:t>Cook also hosts other Subject Guides and specific Course Guides.</a:t>
            </a:r>
          </a:p>
          <a:p>
            <a:endParaRPr lang="en-US" dirty="0"/>
          </a:p>
          <a:p>
            <a:endParaRPr lang="en-US" dirty="0"/>
          </a:p>
        </p:txBody>
      </p:sp>
    </p:spTree>
    <p:extLst>
      <p:ext uri="{BB962C8B-B14F-4D97-AF65-F5344CB8AC3E}">
        <p14:creationId xmlns:p14="http://schemas.microsoft.com/office/powerpoint/2010/main" val="264215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(in more detail)</a:t>
            </a:r>
          </a:p>
        </p:txBody>
      </p:sp>
      <p:sp>
        <p:nvSpPr>
          <p:cNvPr id="3" name="Content Placeholder 2"/>
          <p:cNvSpPr>
            <a:spLocks noGrp="1"/>
          </p:cNvSpPr>
          <p:nvPr>
            <p:ph idx="1"/>
          </p:nvPr>
        </p:nvSpPr>
        <p:spPr>
          <a:xfrm>
            <a:off x="609600" y="1600201"/>
            <a:ext cx="10972800" cy="4648199"/>
          </a:xfrm>
        </p:spPr>
        <p:txBody>
          <a:bodyPr>
            <a:normAutofit fontScale="77500" lnSpcReduction="20000"/>
          </a:bodyPr>
          <a:lstStyle/>
          <a:p>
            <a:r>
              <a:rPr lang="en-US" dirty="0"/>
              <a:t>Develops our understanding of the text by taking it apart. </a:t>
            </a:r>
          </a:p>
          <a:p>
            <a:pPr lvl="1"/>
            <a:r>
              <a:rPr lang="en-US" dirty="0"/>
              <a:t>What can we learn from the text? (Content)</a:t>
            </a:r>
          </a:p>
          <a:p>
            <a:pPr lvl="1"/>
            <a:r>
              <a:rPr lang="en-US" dirty="0"/>
              <a:t>How does it convey those ideas? (Form)</a:t>
            </a:r>
          </a:p>
          <a:p>
            <a:pPr lvl="1"/>
            <a:r>
              <a:rPr lang="en-US" dirty="0"/>
              <a:t>Why does it matter? (Significance)</a:t>
            </a:r>
          </a:p>
          <a:p>
            <a:r>
              <a:rPr lang="en-US" dirty="0"/>
              <a:t>Investigates the text’s nature, construction, and effects. </a:t>
            </a:r>
          </a:p>
          <a:p>
            <a:r>
              <a:rPr lang="en-US" dirty="0"/>
              <a:t>Explicitly articulates ideas implicit in texts (i.e. not a summary of the obvious), so we can look critically at these messages and their consequences.</a:t>
            </a:r>
          </a:p>
          <a:p>
            <a:pPr lvl="0"/>
            <a:r>
              <a:rPr lang="en-US" dirty="0"/>
              <a:t>Interprets the text as objectively as possible, in its own terms and in its social and historical context (i.e. not a subjective evaluation). </a:t>
            </a:r>
          </a:p>
          <a:p>
            <a:pPr lvl="0"/>
            <a:r>
              <a:rPr lang="en-US" dirty="0"/>
              <a:t>Aims to be convincing: supported by legitimate interpretations of the textual evidence.</a:t>
            </a:r>
          </a:p>
          <a:p>
            <a:pPr lvl="0"/>
            <a:r>
              <a:rPr lang="en-US" dirty="0"/>
              <a:t>Aims to be debatable: not apparent to any reasonably intelligent reader of the original text.</a:t>
            </a:r>
          </a:p>
        </p:txBody>
      </p:sp>
      <p:pic>
        <p:nvPicPr>
          <p:cNvPr id="7" name="Picture 6">
            <a:extLst>
              <a:ext uri="{FF2B5EF4-FFF2-40B4-BE49-F238E27FC236}">
                <a16:creationId xmlns:a16="http://schemas.microsoft.com/office/drawing/2014/main" id="{6FB325A1-13FA-4EE7-918F-4A3A17E78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1" y="386557"/>
            <a:ext cx="919163" cy="919163"/>
          </a:xfrm>
          <a:prstGeom prst="rect">
            <a:avLst/>
          </a:prstGeom>
        </p:spPr>
      </p:pic>
      <p:pic>
        <p:nvPicPr>
          <p:cNvPr id="8" name="Picture 7">
            <a:extLst>
              <a:ext uri="{FF2B5EF4-FFF2-40B4-BE49-F238E27FC236}">
                <a16:creationId xmlns:a16="http://schemas.microsoft.com/office/drawing/2014/main" id="{937CCDE8-C4DA-4766-B1C2-86F661A28C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601" y="386557"/>
            <a:ext cx="919163" cy="919163"/>
          </a:xfrm>
          <a:prstGeom prst="rect">
            <a:avLst/>
          </a:prstGeom>
        </p:spPr>
      </p:pic>
    </p:spTree>
    <p:extLst>
      <p:ext uri="{BB962C8B-B14F-4D97-AF65-F5344CB8AC3E}">
        <p14:creationId xmlns:p14="http://schemas.microsoft.com/office/powerpoint/2010/main" val="9857031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 Key Databases</a:t>
            </a:r>
            <a:br>
              <a:rPr lang="en-US" dirty="0"/>
            </a:br>
            <a:r>
              <a:rPr lang="en-US" dirty="0"/>
              <a:t>(Renaissance Literature)</a:t>
            </a:r>
          </a:p>
        </p:txBody>
      </p:sp>
      <p:sp>
        <p:nvSpPr>
          <p:cNvPr id="3" name="Content Placeholder 2"/>
          <p:cNvSpPr>
            <a:spLocks noGrp="1"/>
          </p:cNvSpPr>
          <p:nvPr>
            <p:ph idx="1"/>
          </p:nvPr>
        </p:nvSpPr>
        <p:spPr/>
        <p:txBody>
          <a:bodyPr/>
          <a:lstStyle/>
          <a:p>
            <a:r>
              <a:rPr lang="en-US" i="1" dirty="0"/>
              <a:t>Early English Books Online </a:t>
            </a:r>
            <a:r>
              <a:rPr lang="en-US" dirty="0"/>
              <a:t>— scans (and some transcriptions) of actual Renaissance texts (1470-1700). </a:t>
            </a:r>
          </a:p>
          <a:p>
            <a:endParaRPr lang="en-US" dirty="0"/>
          </a:p>
        </p:txBody>
      </p:sp>
    </p:spTree>
    <p:extLst>
      <p:ext uri="{BB962C8B-B14F-4D97-AF65-F5344CB8AC3E}">
        <p14:creationId xmlns:p14="http://schemas.microsoft.com/office/powerpoint/2010/main" val="207769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C70F-1274-40C8-BE71-ED9548686D80}"/>
              </a:ext>
            </a:extLst>
          </p:cNvPr>
          <p:cNvSpPr>
            <a:spLocks noGrp="1"/>
          </p:cNvSpPr>
          <p:nvPr>
            <p:ph type="ctrTitle"/>
          </p:nvPr>
        </p:nvSpPr>
        <p:spPr/>
        <p:txBody>
          <a:bodyPr/>
          <a:lstStyle/>
          <a:p>
            <a:r>
              <a:rPr lang="en-US" dirty="0"/>
              <a:t>Topics, Questions, Claims</a:t>
            </a:r>
          </a:p>
        </p:txBody>
      </p:sp>
    </p:spTree>
    <p:extLst>
      <p:ext uri="{BB962C8B-B14F-4D97-AF65-F5344CB8AC3E}">
        <p14:creationId xmlns:p14="http://schemas.microsoft.com/office/powerpoint/2010/main" val="3657820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4789</Words>
  <Application>Microsoft Office PowerPoint</Application>
  <PresentationFormat>Widescreen</PresentationFormat>
  <Paragraphs>501</Paragraphs>
  <Slides>80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Times New Roman</vt:lpstr>
      <vt:lpstr>Office Theme</vt:lpstr>
      <vt:lpstr>Writing</vt:lpstr>
      <vt:lpstr>Writing Process: Two Modes</vt:lpstr>
      <vt:lpstr>Genre</vt:lpstr>
      <vt:lpstr>Analysis</vt:lpstr>
      <vt:lpstr>Analysis: Overview</vt:lpstr>
      <vt:lpstr>Summary</vt:lpstr>
      <vt:lpstr>Evaluation</vt:lpstr>
      <vt:lpstr>Analysis (in more detail)</vt:lpstr>
      <vt:lpstr>Topics, Questions, Claims</vt:lpstr>
      <vt:lpstr>Identifying a Topic/Problem</vt:lpstr>
      <vt:lpstr>Ask a Real Question</vt:lpstr>
      <vt:lpstr>Ask a Question You Can Answer</vt:lpstr>
      <vt:lpstr>What Would It Take to Answer? (Examples)</vt:lpstr>
      <vt:lpstr>Questions: Limiting vs. Open-Ended</vt:lpstr>
      <vt:lpstr>Answer to Question:  Debatable Interpretive Claim</vt:lpstr>
      <vt:lpstr>Process Overview</vt:lpstr>
      <vt:lpstr>Paper Structure</vt:lpstr>
      <vt:lpstr>Audience (for academic and professional writing)</vt:lpstr>
      <vt:lpstr>Essay Structure Map (front-loaded, collapsible)</vt:lpstr>
      <vt:lpstr>Process vs. Product: Order of Elements</vt:lpstr>
      <vt:lpstr>Thesis Statement</vt:lpstr>
      <vt:lpstr>Topic Sentence</vt:lpstr>
      <vt:lpstr>Revising</vt:lpstr>
      <vt:lpstr>Revising: General Principles</vt:lpstr>
      <vt:lpstr>Revising</vt:lpstr>
      <vt:lpstr>Thesis: Focused</vt:lpstr>
      <vt:lpstr>Thesis: Objective</vt:lpstr>
      <vt:lpstr>Thesis: Convincing</vt:lpstr>
      <vt:lpstr>Thesis: Interesting</vt:lpstr>
      <vt:lpstr>Challenge Your Claims</vt:lpstr>
      <vt:lpstr>Logical Fallacies 1/4</vt:lpstr>
      <vt:lpstr>Logical Fallacies 2/4</vt:lpstr>
      <vt:lpstr>Logical Fallacies 3/4</vt:lpstr>
      <vt:lpstr>Logical Fallacies 4/4</vt:lpstr>
      <vt:lpstr>Revising</vt:lpstr>
      <vt:lpstr>Retrospective/Reverse Outline</vt:lpstr>
      <vt:lpstr>Reverse Outline Template</vt:lpstr>
      <vt:lpstr>Evaluating Topic Sentence Structure</vt:lpstr>
      <vt:lpstr>Evaluating Topic Sentence Structure</vt:lpstr>
      <vt:lpstr>Quotations: Philosophy</vt:lpstr>
      <vt:lpstr>Quotations:  When/Why/How to Use</vt:lpstr>
      <vt:lpstr>Quotation Format Priorities  Some formatting/technical issues are more important than others!</vt:lpstr>
      <vt:lpstr>Citations:  Avoiding Plagiarism</vt:lpstr>
      <vt:lpstr>Ethical Citation: What/Why</vt:lpstr>
      <vt:lpstr>Ethical Citation: How (this part gets complicated — details later)</vt:lpstr>
      <vt:lpstr>Ethical Citation: How</vt:lpstr>
      <vt:lpstr>Quotations:  Formatting/Technical</vt:lpstr>
      <vt:lpstr>Quotation Format: Integrating Quotations</vt:lpstr>
      <vt:lpstr>Quotation Format: Run-In vs. Block and Prose vs. Verse</vt:lpstr>
      <vt:lpstr>Quotation Format: Run-In</vt:lpstr>
      <vt:lpstr>Quotation Format: Block Quotes</vt:lpstr>
      <vt:lpstr>Quotation Format: Block Quotes (Verse)</vt:lpstr>
      <vt:lpstr>Quotation Format: Block Quotes (Prose)</vt:lpstr>
      <vt:lpstr>Quotation Format: Nested Quotes</vt:lpstr>
      <vt:lpstr>Quotation Format: Ellipses and Editorial Brackets</vt:lpstr>
      <vt:lpstr>Quotation Format:  Parenthetical Citations (MLA)</vt:lpstr>
      <vt:lpstr>Some Punctuation Basics</vt:lpstr>
      <vt:lpstr>Commas: Most Common Uses</vt:lpstr>
      <vt:lpstr>Commas: Most Common Uses</vt:lpstr>
      <vt:lpstr>Commas: Most Common Uses</vt:lpstr>
      <vt:lpstr>Commas: Most Common Uses</vt:lpstr>
      <vt:lpstr>Commas: Most Common Uses</vt:lpstr>
      <vt:lpstr>Commas: Most Common Uses</vt:lpstr>
      <vt:lpstr>Commas: Most Common Uses</vt:lpstr>
      <vt:lpstr>Commas: Bad Commas</vt:lpstr>
      <vt:lpstr>Semicolons: Most Common Uses</vt:lpstr>
      <vt:lpstr>Semicolons: Most Common Uses</vt:lpstr>
      <vt:lpstr>Semicolons: Most Common Uses</vt:lpstr>
      <vt:lpstr>Semicolons: Most Common Uses</vt:lpstr>
      <vt:lpstr>Separating Clauses [no punctuation]</vt:lpstr>
      <vt:lpstr>Separating Clauses [with punctuation]</vt:lpstr>
      <vt:lpstr>Miscellaneous Technical Issues</vt:lpstr>
      <vt:lpstr>Title Format</vt:lpstr>
      <vt:lpstr>First Person “I” in Analytical Essays</vt:lpstr>
      <vt:lpstr>Research: Responding to Scholarly Sources </vt:lpstr>
      <vt:lpstr>Research: Overall Goals</vt:lpstr>
      <vt:lpstr>Research: Ways to Use</vt:lpstr>
      <vt:lpstr>Research – Evaluating Scholarship (Where is it in the conversation?)</vt:lpstr>
      <vt:lpstr>Research – Key Databases</vt:lpstr>
      <vt:lpstr>Research – Key Databases (Renaissance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Joel</dc:creator>
  <cp:lastModifiedBy>Joel Slotkin</cp:lastModifiedBy>
  <cp:revision>222</cp:revision>
  <cp:lastPrinted>2023-11-20T02:34:14Z</cp:lastPrinted>
  <dcterms:created xsi:type="dcterms:W3CDTF">2006-08-16T00:00:00Z</dcterms:created>
  <dcterms:modified xsi:type="dcterms:W3CDTF">2023-11-20T02:43:19Z</dcterms:modified>
</cp:coreProperties>
</file>